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tags/tag51.xml" ContentType="application/vnd.openxmlformats-officedocument.presentationml.tags+xml"/>
  <Override PartName="/ppt/notesSlides/notesSlide51.xml" ContentType="application/vnd.openxmlformats-officedocument.presentationml.notesSlide+xml"/>
  <Override PartName="/ppt/tags/tag52.xml" ContentType="application/vnd.openxmlformats-officedocument.presentationml.tags+xml"/>
  <Override PartName="/ppt/notesSlides/notesSlide52.xml" ContentType="application/vnd.openxmlformats-officedocument.presentationml.notesSlide+xml"/>
  <Override PartName="/ppt/tags/tag53.xml" ContentType="application/vnd.openxmlformats-officedocument.presentationml.tags+xml"/>
  <Override PartName="/ppt/notesSlides/notesSlide53.xml" ContentType="application/vnd.openxmlformats-officedocument.presentationml.notesSlide+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notesSlides/notesSlide55.xml" ContentType="application/vnd.openxmlformats-officedocument.presentationml.notesSlide+xml"/>
  <Override PartName="/ppt/tags/tag56.xml" ContentType="application/vnd.openxmlformats-officedocument.presentationml.tags+xml"/>
  <Override PartName="/ppt/notesSlides/notesSlide56.xml" ContentType="application/vnd.openxmlformats-officedocument.presentationml.notesSlide+xml"/>
  <Override PartName="/ppt/tags/tag57.xml" ContentType="application/vnd.openxmlformats-officedocument.presentationml.tags+xml"/>
  <Override PartName="/ppt/notesSlides/notesSlide57.xml" ContentType="application/vnd.openxmlformats-officedocument.presentationml.notesSlide+xml"/>
  <Override PartName="/ppt/tags/tag58.xml" ContentType="application/vnd.openxmlformats-officedocument.presentationml.tags+xml"/>
  <Override PartName="/ppt/notesSlides/notesSlide58.xml" ContentType="application/vnd.openxmlformats-officedocument.presentationml.notesSlide+xml"/>
  <Override PartName="/ppt/tags/tag59.xml" ContentType="application/vnd.openxmlformats-officedocument.presentationml.tags+xml"/>
  <Override PartName="/ppt/notesSlides/notesSlide59.xml" ContentType="application/vnd.openxmlformats-officedocument.presentationml.notesSlide+xml"/>
  <Override PartName="/ppt/tags/tag60.xml" ContentType="application/vnd.openxmlformats-officedocument.presentationml.tags+xml"/>
  <Override PartName="/ppt/notesSlides/notesSlide60.xml" ContentType="application/vnd.openxmlformats-officedocument.presentationml.notesSlide+xml"/>
  <Override PartName="/ppt/tags/tag61.xml" ContentType="application/vnd.openxmlformats-officedocument.presentationml.tags+xml"/>
  <Override PartName="/ppt/notesSlides/notesSlide61.xml" ContentType="application/vnd.openxmlformats-officedocument.presentationml.notesSlide+xml"/>
  <Override PartName="/ppt/tags/tag62.xml" ContentType="application/vnd.openxmlformats-officedocument.presentationml.tags+xml"/>
  <Override PartName="/ppt/notesSlides/notesSlide62.xml" ContentType="application/vnd.openxmlformats-officedocument.presentationml.notesSlide+xml"/>
  <Override PartName="/ppt/tags/tag63.xml" ContentType="application/vnd.openxmlformats-officedocument.presentationml.tags+xml"/>
  <Override PartName="/ppt/notesSlides/notesSlide63.xml" ContentType="application/vnd.openxmlformats-officedocument.presentationml.notesSlide+xml"/>
  <Override PartName="/ppt/tags/tag64.xml" ContentType="application/vnd.openxmlformats-officedocument.presentationml.tags+xml"/>
  <Override PartName="/ppt/notesSlides/notesSlide64.xml" ContentType="application/vnd.openxmlformats-officedocument.presentationml.notesSlide+xml"/>
  <Override PartName="/ppt/tags/tag65.xml" ContentType="application/vnd.openxmlformats-officedocument.presentationml.tags+xml"/>
  <Override PartName="/ppt/notesSlides/notesSlide65.xml" ContentType="application/vnd.openxmlformats-officedocument.presentationml.notesSlide+xml"/>
  <Override PartName="/ppt/tags/tag66.xml" ContentType="application/vnd.openxmlformats-officedocument.presentationml.tags+xml"/>
  <Override PartName="/ppt/notesSlides/notesSlide66.xml" ContentType="application/vnd.openxmlformats-officedocument.presentationml.notesSlide+xml"/>
  <Override PartName="/ppt/tags/tag67.xml" ContentType="application/vnd.openxmlformats-officedocument.presentationml.tags+xml"/>
  <Override PartName="/ppt/notesSlides/notesSlide67.xml" ContentType="application/vnd.openxmlformats-officedocument.presentationml.notesSlide+xml"/>
  <Override PartName="/ppt/tags/tag68.xml" ContentType="application/vnd.openxmlformats-officedocument.presentationml.tags+xml"/>
  <Override PartName="/ppt/notesSlides/notesSlide68.xml" ContentType="application/vnd.openxmlformats-officedocument.presentationml.notesSlide+xml"/>
  <Override PartName="/ppt/tags/tag69.xml" ContentType="application/vnd.openxmlformats-officedocument.presentationml.tags+xml"/>
  <Override PartName="/ppt/notesSlides/notesSlide69.xml" ContentType="application/vnd.openxmlformats-officedocument.presentationml.notesSlide+xml"/>
  <Override PartName="/ppt/tags/tag70.xml" ContentType="application/vnd.openxmlformats-officedocument.presentationml.tags+xml"/>
  <Override PartName="/ppt/notesSlides/notesSlide70.xml" ContentType="application/vnd.openxmlformats-officedocument.presentationml.notesSlide+xml"/>
  <Override PartName="/ppt/tags/tag71.xml" ContentType="application/vnd.openxmlformats-officedocument.presentationml.tags+xml"/>
  <Override PartName="/ppt/notesSlides/notesSlide71.xml" ContentType="application/vnd.openxmlformats-officedocument.presentationml.notesSlide+xml"/>
  <Override PartName="/ppt/tags/tag72.xml" ContentType="application/vnd.openxmlformats-officedocument.presentationml.tags+xml"/>
  <Override PartName="/ppt/notesSlides/notesSlide72.xml" ContentType="application/vnd.openxmlformats-officedocument.presentationml.notesSlide+xml"/>
  <Override PartName="/ppt/tags/tag73.xml" ContentType="application/vnd.openxmlformats-officedocument.presentationml.tags+xml"/>
  <Override PartName="/ppt/notesSlides/notesSlide73.xml" ContentType="application/vnd.openxmlformats-officedocument.presentationml.notesSlide+xml"/>
  <Override PartName="/ppt/tags/tag74.xml" ContentType="application/vnd.openxmlformats-officedocument.presentationml.tags+xml"/>
  <Override PartName="/ppt/notesSlides/notesSlide74.xml" ContentType="application/vnd.openxmlformats-officedocument.presentationml.notesSlide+xml"/>
  <Override PartName="/ppt/tags/tag75.xml" ContentType="application/vnd.openxmlformats-officedocument.presentationml.tags+xml"/>
  <Override PartName="/ppt/notesSlides/notesSlide75.xml" ContentType="application/vnd.openxmlformats-officedocument.presentationml.notesSlide+xml"/>
  <Override PartName="/ppt/tags/tag76.xml" ContentType="application/vnd.openxmlformats-officedocument.presentationml.tags+xml"/>
  <Override PartName="/ppt/notesSlides/notesSlide76.xml" ContentType="application/vnd.openxmlformats-officedocument.presentationml.notesSlide+xml"/>
  <Override PartName="/ppt/tags/tag77.xml" ContentType="application/vnd.openxmlformats-officedocument.presentationml.tags+xml"/>
  <Override PartName="/ppt/notesSlides/notesSlide77.xml" ContentType="application/vnd.openxmlformats-officedocument.presentationml.notesSlide+xml"/>
  <Override PartName="/ppt/tags/tag78.xml" ContentType="application/vnd.openxmlformats-officedocument.presentationml.tags+xml"/>
  <Override PartName="/ppt/notesSlides/notesSlide78.xml" ContentType="application/vnd.openxmlformats-officedocument.presentationml.notesSlide+xml"/>
  <Override PartName="/ppt/tags/tag79.xml" ContentType="application/vnd.openxmlformats-officedocument.presentationml.tags+xml"/>
  <Override PartName="/ppt/notesSlides/notesSlide79.xml" ContentType="application/vnd.openxmlformats-officedocument.presentationml.notesSlide+xml"/>
  <Override PartName="/ppt/tags/tag80.xml" ContentType="application/vnd.openxmlformats-officedocument.presentationml.tags+xml"/>
  <Override PartName="/ppt/notesSlides/notesSlide80.xml" ContentType="application/vnd.openxmlformats-officedocument.presentationml.notesSlide+xml"/>
  <Override PartName="/ppt/tags/tag81.xml" ContentType="application/vnd.openxmlformats-officedocument.presentationml.tags+xml"/>
  <Override PartName="/ppt/notesSlides/notesSlide81.xml" ContentType="application/vnd.openxmlformats-officedocument.presentationml.notesSlide+xml"/>
  <Override PartName="/ppt/tags/tag82.xml" ContentType="application/vnd.openxmlformats-officedocument.presentationml.tags+xml"/>
  <Override PartName="/ppt/notesSlides/notesSlide82.xml" ContentType="application/vnd.openxmlformats-officedocument.presentationml.notesSlide+xml"/>
  <Override PartName="/ppt/tags/tag83.xml" ContentType="application/vnd.openxmlformats-officedocument.presentationml.tags+xml"/>
  <Override PartName="/ppt/notesSlides/notesSlide83.xml" ContentType="application/vnd.openxmlformats-officedocument.presentationml.notesSlide+xml"/>
  <Override PartName="/ppt/tags/tag84.xml" ContentType="application/vnd.openxmlformats-officedocument.presentationml.tags+xml"/>
  <Override PartName="/ppt/notesSlides/notesSlide84.xml" ContentType="application/vnd.openxmlformats-officedocument.presentationml.notesSlide+xml"/>
  <Override PartName="/ppt/tags/tag85.xml" ContentType="application/vnd.openxmlformats-officedocument.presentationml.tags+xml"/>
  <Override PartName="/ppt/notesSlides/notesSlide85.xml" ContentType="application/vnd.openxmlformats-officedocument.presentationml.notesSlide+xml"/>
  <Override PartName="/ppt/tags/tag86.xml" ContentType="application/vnd.openxmlformats-officedocument.presentationml.tags+xml"/>
  <Override PartName="/ppt/notesSlides/notesSlide86.xml" ContentType="application/vnd.openxmlformats-officedocument.presentationml.notesSlide+xml"/>
  <Override PartName="/ppt/tags/tag87.xml" ContentType="application/vnd.openxmlformats-officedocument.presentationml.tags+xml"/>
  <Override PartName="/ppt/notesSlides/notesSlide87.xml" ContentType="application/vnd.openxmlformats-officedocument.presentationml.notesSlide+xml"/>
  <Override PartName="/ppt/tags/tag88.xml" ContentType="application/vnd.openxmlformats-officedocument.presentationml.tags+xml"/>
  <Override PartName="/ppt/notesSlides/notesSlide88.xml" ContentType="application/vnd.openxmlformats-officedocument.presentationml.notesSlide+xml"/>
  <Override PartName="/ppt/tags/tag89.xml" ContentType="application/vnd.openxmlformats-officedocument.presentationml.tags+xml"/>
  <Override PartName="/ppt/notesSlides/notesSlide89.xml" ContentType="application/vnd.openxmlformats-officedocument.presentationml.notesSlide+xml"/>
  <Override PartName="/ppt/tags/tag90.xml" ContentType="application/vnd.openxmlformats-officedocument.presentationml.tags+xml"/>
  <Override PartName="/ppt/notesSlides/notesSlide90.xml" ContentType="application/vnd.openxmlformats-officedocument.presentationml.notesSlide+xml"/>
  <Override PartName="/ppt/tags/tag91.xml" ContentType="application/vnd.openxmlformats-officedocument.presentationml.tags+xml"/>
  <Override PartName="/ppt/notesSlides/notesSlide91.xml" ContentType="application/vnd.openxmlformats-officedocument.presentationml.notesSlide+xml"/>
  <Override PartName="/ppt/tags/tag92.xml" ContentType="application/vnd.openxmlformats-officedocument.presentationml.tags+xml"/>
  <Override PartName="/ppt/notesSlides/notesSlide92.xml" ContentType="application/vnd.openxmlformats-officedocument.presentationml.notesSlide+xml"/>
  <Override PartName="/ppt/tags/tag93.xml" ContentType="application/vnd.openxmlformats-officedocument.presentationml.tags+xml"/>
  <Override PartName="/ppt/notesSlides/notesSlide93.xml" ContentType="application/vnd.openxmlformats-officedocument.presentationml.notesSlide+xml"/>
  <Override PartName="/ppt/tags/tag94.xml" ContentType="application/vnd.openxmlformats-officedocument.presentationml.tags+xml"/>
  <Override PartName="/ppt/notesSlides/notesSlide94.xml" ContentType="application/vnd.openxmlformats-officedocument.presentationml.notesSlide+xml"/>
  <Override PartName="/ppt/tags/tag95.xml" ContentType="application/vnd.openxmlformats-officedocument.presentationml.tags+xml"/>
  <Override PartName="/ppt/notesSlides/notesSlide95.xml" ContentType="application/vnd.openxmlformats-officedocument.presentationml.notesSlide+xml"/>
  <Override PartName="/ppt/tags/tag96.xml" ContentType="application/vnd.openxmlformats-officedocument.presentationml.tags+xml"/>
  <Override PartName="/ppt/notesSlides/notesSlide96.xml" ContentType="application/vnd.openxmlformats-officedocument.presentationml.notesSlide+xml"/>
  <Override PartName="/ppt/tags/tag97.xml" ContentType="application/vnd.openxmlformats-officedocument.presentationml.tags+xml"/>
  <Override PartName="/ppt/notesSlides/notesSlide97.xml" ContentType="application/vnd.openxmlformats-officedocument.presentationml.notesSlide+xml"/>
  <Override PartName="/ppt/tags/tag98.xml" ContentType="application/vnd.openxmlformats-officedocument.presentationml.tags+xml"/>
  <Override PartName="/ppt/notesSlides/notesSlide98.xml" ContentType="application/vnd.openxmlformats-officedocument.presentationml.notesSlide+xml"/>
  <Override PartName="/ppt/tags/tag99.xml" ContentType="application/vnd.openxmlformats-officedocument.presentationml.tags+xml"/>
  <Override PartName="/ppt/notesSlides/notesSlide99.xml" ContentType="application/vnd.openxmlformats-officedocument.presentationml.notesSlide+xml"/>
  <Override PartName="/ppt/tags/tag100.xml" ContentType="application/vnd.openxmlformats-officedocument.presentationml.tags+xml"/>
  <Override PartName="/ppt/notesSlides/notesSlide100.xml" ContentType="application/vnd.openxmlformats-officedocument.presentationml.notesSlide+xml"/>
  <Override PartName="/ppt/tags/tag101.xml" ContentType="application/vnd.openxmlformats-officedocument.presentationml.tags+xml"/>
  <Override PartName="/ppt/notesSlides/notesSlide101.xml" ContentType="application/vnd.openxmlformats-officedocument.presentationml.notesSlide+xml"/>
  <Override PartName="/ppt/tags/tag102.xml" ContentType="application/vnd.openxmlformats-officedocument.presentationml.tags+xml"/>
  <Override PartName="/ppt/notesSlides/notesSlide102.xml" ContentType="application/vnd.openxmlformats-officedocument.presentationml.notesSlide+xml"/>
  <Override PartName="/ppt/tags/tag103.xml" ContentType="application/vnd.openxmlformats-officedocument.presentationml.tags+xml"/>
  <Override PartName="/ppt/notesSlides/notesSlide103.xml" ContentType="application/vnd.openxmlformats-officedocument.presentationml.notesSlide+xml"/>
  <Override PartName="/ppt/tags/tag104.xml" ContentType="application/vnd.openxmlformats-officedocument.presentationml.tags+xml"/>
  <Override PartName="/ppt/notesSlides/notesSlide104.xml" ContentType="application/vnd.openxmlformats-officedocument.presentationml.notesSlide+xml"/>
  <Override PartName="/ppt/tags/tag105.xml" ContentType="application/vnd.openxmlformats-officedocument.presentationml.tags+xml"/>
  <Override PartName="/ppt/notesSlides/notesSlide105.xml" ContentType="application/vnd.openxmlformats-officedocument.presentationml.notesSlide+xml"/>
  <Override PartName="/ppt/tags/tag106.xml" ContentType="application/vnd.openxmlformats-officedocument.presentationml.tags+xml"/>
  <Override PartName="/ppt/notesSlides/notesSlide106.xml" ContentType="application/vnd.openxmlformats-officedocument.presentationml.notesSlide+xml"/>
  <Override PartName="/ppt/tags/tag107.xml" ContentType="application/vnd.openxmlformats-officedocument.presentationml.tags+xml"/>
  <Override PartName="/ppt/notesSlides/notesSlide107.xml" ContentType="application/vnd.openxmlformats-officedocument.presentationml.notesSlide+xml"/>
  <Override PartName="/ppt/tags/tag108.xml" ContentType="application/vnd.openxmlformats-officedocument.presentationml.tags+xml"/>
  <Override PartName="/ppt/notesSlides/notesSlide108.xml" ContentType="application/vnd.openxmlformats-officedocument.presentationml.notesSlide+xml"/>
  <Override PartName="/ppt/tags/tag109.xml" ContentType="application/vnd.openxmlformats-officedocument.presentationml.tags+xml"/>
  <Override PartName="/ppt/notesSlides/notesSlide109.xml" ContentType="application/vnd.openxmlformats-officedocument.presentationml.notesSlide+xml"/>
  <Override PartName="/ppt/tags/tag110.xml" ContentType="application/vnd.openxmlformats-officedocument.presentationml.tags+xml"/>
  <Override PartName="/ppt/notesSlides/notesSlide110.xml" ContentType="application/vnd.openxmlformats-officedocument.presentationml.notesSlide+xml"/>
  <Override PartName="/ppt/tags/tag111.xml" ContentType="application/vnd.openxmlformats-officedocument.presentationml.tags+xml"/>
  <Override PartName="/ppt/notesSlides/notesSlide111.xml" ContentType="application/vnd.openxmlformats-officedocument.presentationml.notesSlide+xml"/>
  <Override PartName="/ppt/tags/tag112.xml" ContentType="application/vnd.openxmlformats-officedocument.presentationml.tags+xml"/>
  <Override PartName="/ppt/notesSlides/notesSlide112.xml" ContentType="application/vnd.openxmlformats-officedocument.presentationml.notesSlide+xml"/>
  <Override PartName="/ppt/tags/tag113.xml" ContentType="application/vnd.openxmlformats-officedocument.presentationml.tags+xml"/>
  <Override PartName="/ppt/notesSlides/notesSlide113.xml" ContentType="application/vnd.openxmlformats-officedocument.presentationml.notesSlide+xml"/>
  <Override PartName="/ppt/tags/tag114.xml" ContentType="application/vnd.openxmlformats-officedocument.presentationml.tags+xml"/>
  <Override PartName="/ppt/notesSlides/notesSlide114.xml" ContentType="application/vnd.openxmlformats-officedocument.presentationml.notesSlide+xml"/>
  <Override PartName="/ppt/tags/tag115.xml" ContentType="application/vnd.openxmlformats-officedocument.presentationml.tags+xml"/>
  <Override PartName="/ppt/notesSlides/notesSlide115.xml" ContentType="application/vnd.openxmlformats-officedocument.presentationml.notesSlide+xml"/>
  <Override PartName="/ppt/tags/tag116.xml" ContentType="application/vnd.openxmlformats-officedocument.presentationml.tags+xml"/>
  <Override PartName="/ppt/notesSlides/notesSlide116.xml" ContentType="application/vnd.openxmlformats-officedocument.presentationml.notesSlide+xml"/>
  <Override PartName="/ppt/tags/tag117.xml" ContentType="application/vnd.openxmlformats-officedocument.presentationml.tags+xml"/>
  <Override PartName="/ppt/notesSlides/notesSlide117.xml" ContentType="application/vnd.openxmlformats-officedocument.presentationml.notesSlide+xml"/>
  <Override PartName="/ppt/tags/tag118.xml" ContentType="application/vnd.openxmlformats-officedocument.presentationml.tags+xml"/>
  <Override PartName="/ppt/notesSlides/notesSlide118.xml" ContentType="application/vnd.openxmlformats-officedocument.presentationml.notesSlide+xml"/>
  <Override PartName="/ppt/tags/tag119.xml" ContentType="application/vnd.openxmlformats-officedocument.presentationml.tags+xml"/>
  <Override PartName="/ppt/notesSlides/notesSlide119.xml" ContentType="application/vnd.openxmlformats-officedocument.presentationml.notesSlide+xml"/>
  <Override PartName="/ppt/tags/tag120.xml" ContentType="application/vnd.openxmlformats-officedocument.presentationml.tags+xml"/>
  <Override PartName="/ppt/notesSlides/notesSlide120.xml" ContentType="application/vnd.openxmlformats-officedocument.presentationml.notesSlide+xml"/>
  <Override PartName="/ppt/tags/tag121.xml" ContentType="application/vnd.openxmlformats-officedocument.presentationml.tags+xml"/>
  <Override PartName="/ppt/notesSlides/notesSlide121.xml" ContentType="application/vnd.openxmlformats-officedocument.presentationml.notesSlide+xml"/>
  <Override PartName="/ppt/tags/tag122.xml" ContentType="application/vnd.openxmlformats-officedocument.presentationml.tags+xml"/>
  <Override PartName="/ppt/notesSlides/notesSlide122.xml" ContentType="application/vnd.openxmlformats-officedocument.presentationml.notesSlide+xml"/>
  <Override PartName="/ppt/tags/tag123.xml" ContentType="application/vnd.openxmlformats-officedocument.presentationml.tags+xml"/>
  <Override PartName="/ppt/notesSlides/notesSlide123.xml" ContentType="application/vnd.openxmlformats-officedocument.presentationml.notesSlide+xml"/>
  <Override PartName="/ppt/tags/tag124.xml" ContentType="application/vnd.openxmlformats-officedocument.presentationml.tags+xml"/>
  <Override PartName="/ppt/notesSlides/notesSlide124.xml" ContentType="application/vnd.openxmlformats-officedocument.presentationml.notesSlide+xml"/>
  <Override PartName="/ppt/tags/tag125.xml" ContentType="application/vnd.openxmlformats-officedocument.presentationml.tags+xml"/>
  <Override PartName="/ppt/notesSlides/notesSlide125.xml" ContentType="application/vnd.openxmlformats-officedocument.presentationml.notesSlide+xml"/>
  <Override PartName="/ppt/tags/tag126.xml" ContentType="application/vnd.openxmlformats-officedocument.presentationml.tags+xml"/>
  <Override PartName="/ppt/notesSlides/notesSlide126.xml" ContentType="application/vnd.openxmlformats-officedocument.presentationml.notesSlide+xml"/>
  <Override PartName="/ppt/tags/tag127.xml" ContentType="application/vnd.openxmlformats-officedocument.presentationml.tags+xml"/>
  <Override PartName="/ppt/notesSlides/notesSlide127.xml" ContentType="application/vnd.openxmlformats-officedocument.presentationml.notesSlide+xml"/>
  <Override PartName="/ppt/tags/tag128.xml" ContentType="application/vnd.openxmlformats-officedocument.presentationml.tags+xml"/>
  <Override PartName="/ppt/notesSlides/notesSlide128.xml" ContentType="application/vnd.openxmlformats-officedocument.presentationml.notesSlide+xml"/>
  <Override PartName="/ppt/tags/tag129.xml" ContentType="application/vnd.openxmlformats-officedocument.presentationml.tags+xml"/>
  <Override PartName="/ppt/notesSlides/notesSlide129.xml" ContentType="application/vnd.openxmlformats-officedocument.presentationml.notesSlide+xml"/>
  <Override PartName="/ppt/tags/tag130.xml" ContentType="application/vnd.openxmlformats-officedocument.presentationml.tags+xml"/>
  <Override PartName="/ppt/notesSlides/notesSlide130.xml" ContentType="application/vnd.openxmlformats-officedocument.presentationml.notesSlide+xml"/>
  <Override PartName="/ppt/tags/tag131.xml" ContentType="application/vnd.openxmlformats-officedocument.presentationml.tags+xml"/>
  <Override PartName="/ppt/notesSlides/notesSlide131.xml" ContentType="application/vnd.openxmlformats-officedocument.presentationml.notesSlide+xml"/>
  <Override PartName="/ppt/tags/tag132.xml" ContentType="application/vnd.openxmlformats-officedocument.presentationml.tags+xml"/>
  <Override PartName="/ppt/notesSlides/notesSlide132.xml" ContentType="application/vnd.openxmlformats-officedocument.presentationml.notesSlide+xml"/>
  <Override PartName="/ppt/tags/tag133.xml" ContentType="application/vnd.openxmlformats-officedocument.presentationml.tags+xml"/>
  <Override PartName="/ppt/notesSlides/notesSlide133.xml" ContentType="application/vnd.openxmlformats-officedocument.presentationml.notesSlide+xml"/>
  <Override PartName="/ppt/tags/tag134.xml" ContentType="application/vnd.openxmlformats-officedocument.presentationml.tags+xml"/>
  <Override PartName="/ppt/notesSlides/notesSlide134.xml" ContentType="application/vnd.openxmlformats-officedocument.presentationml.notesSlide+xml"/>
  <Override PartName="/ppt/tags/tag135.xml" ContentType="application/vnd.openxmlformats-officedocument.presentationml.tags+xml"/>
  <Override PartName="/ppt/notesSlides/notesSlide135.xml" ContentType="application/vnd.openxmlformats-officedocument.presentationml.notesSlide+xml"/>
  <Override PartName="/ppt/tags/tag136.xml" ContentType="application/vnd.openxmlformats-officedocument.presentationml.tags+xml"/>
  <Override PartName="/ppt/notesSlides/notesSlide136.xml" ContentType="application/vnd.openxmlformats-officedocument.presentationml.notesSlide+xml"/>
  <Override PartName="/ppt/tags/tag137.xml" ContentType="application/vnd.openxmlformats-officedocument.presentationml.tags+xml"/>
  <Override PartName="/ppt/notesSlides/notesSlide137.xml" ContentType="application/vnd.openxmlformats-officedocument.presentationml.notesSlide+xml"/>
  <Override PartName="/ppt/tags/tag138.xml" ContentType="application/vnd.openxmlformats-officedocument.presentationml.tags+xml"/>
  <Override PartName="/ppt/notesSlides/notesSlide138.xml" ContentType="application/vnd.openxmlformats-officedocument.presentationml.notesSlide+xml"/>
  <Override PartName="/ppt/tags/tag139.xml" ContentType="application/vnd.openxmlformats-officedocument.presentationml.tags+xml"/>
  <Override PartName="/ppt/notesSlides/notesSlide139.xml" ContentType="application/vnd.openxmlformats-officedocument.presentationml.notesSlide+xml"/>
  <Override PartName="/ppt/tags/tag140.xml" ContentType="application/vnd.openxmlformats-officedocument.presentationml.tags+xml"/>
  <Override PartName="/ppt/notesSlides/notesSlide140.xml" ContentType="application/vnd.openxmlformats-officedocument.presentationml.notesSlide+xml"/>
  <Override PartName="/ppt/tags/tag141.xml" ContentType="application/vnd.openxmlformats-officedocument.presentationml.tags+xml"/>
  <Override PartName="/ppt/notesSlides/notesSlide141.xml" ContentType="application/vnd.openxmlformats-officedocument.presentationml.notesSlide+xml"/>
  <Override PartName="/ppt/tags/tag142.xml" ContentType="application/vnd.openxmlformats-officedocument.presentationml.tags+xml"/>
  <Override PartName="/ppt/notesSlides/notesSlide142.xml" ContentType="application/vnd.openxmlformats-officedocument.presentationml.notesSlide+xml"/>
  <Override PartName="/ppt/tags/tag143.xml" ContentType="application/vnd.openxmlformats-officedocument.presentationml.tags+xml"/>
  <Override PartName="/ppt/notesSlides/notesSlide143.xml" ContentType="application/vnd.openxmlformats-officedocument.presentationml.notesSlide+xml"/>
  <Override PartName="/ppt/tags/tag144.xml" ContentType="application/vnd.openxmlformats-officedocument.presentationml.tags+xml"/>
  <Override PartName="/ppt/notesSlides/notesSlide144.xml" ContentType="application/vnd.openxmlformats-officedocument.presentationml.notesSlide+xml"/>
  <Override PartName="/ppt/tags/tag145.xml" ContentType="application/vnd.openxmlformats-officedocument.presentationml.tags+xml"/>
  <Override PartName="/ppt/notesSlides/notesSlide145.xml" ContentType="application/vnd.openxmlformats-officedocument.presentationml.notesSlide+xml"/>
  <Override PartName="/ppt/tags/tag146.xml" ContentType="application/vnd.openxmlformats-officedocument.presentationml.tags+xml"/>
  <Override PartName="/ppt/notesSlides/notesSlide146.xml" ContentType="application/vnd.openxmlformats-officedocument.presentationml.notesSlide+xml"/>
  <Override PartName="/ppt/tags/tag147.xml" ContentType="application/vnd.openxmlformats-officedocument.presentationml.tags+xml"/>
  <Override PartName="/ppt/notesSlides/notesSlide147.xml" ContentType="application/vnd.openxmlformats-officedocument.presentationml.notesSlide+xml"/>
  <Override PartName="/ppt/tags/tag148.xml" ContentType="application/vnd.openxmlformats-officedocument.presentationml.tags+xml"/>
  <Override PartName="/ppt/notesSlides/notesSlide148.xml" ContentType="application/vnd.openxmlformats-officedocument.presentationml.notesSlide+xml"/>
  <Override PartName="/ppt/tags/tag149.xml" ContentType="application/vnd.openxmlformats-officedocument.presentationml.tags+xml"/>
  <Override PartName="/ppt/notesSlides/notesSlide149.xml" ContentType="application/vnd.openxmlformats-officedocument.presentationml.notesSlide+xml"/>
  <Override PartName="/ppt/tags/tag150.xml" ContentType="application/vnd.openxmlformats-officedocument.presentationml.tags+xml"/>
  <Override PartName="/ppt/notesSlides/notesSlide150.xml" ContentType="application/vnd.openxmlformats-officedocument.presentationml.notesSlide+xml"/>
  <Override PartName="/ppt/tags/tag151.xml" ContentType="application/vnd.openxmlformats-officedocument.presentationml.tags+xml"/>
  <Override PartName="/ppt/notesSlides/notesSlide151.xml" ContentType="application/vnd.openxmlformats-officedocument.presentationml.notesSlide+xml"/>
  <Override PartName="/ppt/tags/tag152.xml" ContentType="application/vnd.openxmlformats-officedocument.presentationml.tags+xml"/>
  <Override PartName="/ppt/notesSlides/notesSlide152.xml" ContentType="application/vnd.openxmlformats-officedocument.presentationml.notesSlide+xml"/>
  <Override PartName="/ppt/tags/tag153.xml" ContentType="application/vnd.openxmlformats-officedocument.presentationml.tags+xml"/>
  <Override PartName="/ppt/notesSlides/notesSlide153.xml" ContentType="application/vnd.openxmlformats-officedocument.presentationml.notesSlide+xml"/>
  <Override PartName="/ppt/tags/tag154.xml" ContentType="application/vnd.openxmlformats-officedocument.presentationml.tags+xml"/>
  <Override PartName="/ppt/notesSlides/notesSlide154.xml" ContentType="application/vnd.openxmlformats-officedocument.presentationml.notesSlide+xml"/>
  <Override PartName="/ppt/tags/tag155.xml" ContentType="application/vnd.openxmlformats-officedocument.presentationml.tags+xml"/>
  <Override PartName="/ppt/notesSlides/notesSlide155.xml" ContentType="application/vnd.openxmlformats-officedocument.presentationml.notesSlide+xml"/>
  <Override PartName="/ppt/tags/tag156.xml" ContentType="application/vnd.openxmlformats-officedocument.presentationml.tags+xml"/>
  <Override PartName="/ppt/notesSlides/notesSlide156.xml" ContentType="application/vnd.openxmlformats-officedocument.presentationml.notesSlide+xml"/>
  <Override PartName="/ppt/tags/tag157.xml" ContentType="application/vnd.openxmlformats-officedocument.presentationml.tags+xml"/>
  <Override PartName="/ppt/notesSlides/notesSlide157.xml" ContentType="application/vnd.openxmlformats-officedocument.presentationml.notesSlide+xml"/>
  <Override PartName="/ppt/tags/tag158.xml" ContentType="application/vnd.openxmlformats-officedocument.presentationml.tags+xml"/>
  <Override PartName="/ppt/notesSlides/notesSlide158.xml" ContentType="application/vnd.openxmlformats-officedocument.presentationml.notesSlide+xml"/>
  <Override PartName="/ppt/tags/tag159.xml" ContentType="application/vnd.openxmlformats-officedocument.presentationml.tags+xml"/>
  <Override PartName="/ppt/notesSlides/notesSlide159.xml" ContentType="application/vnd.openxmlformats-officedocument.presentationml.notesSlide+xml"/>
  <Override PartName="/ppt/tags/tag160.xml" ContentType="application/vnd.openxmlformats-officedocument.presentationml.tags+xml"/>
  <Override PartName="/ppt/notesSlides/notesSlide160.xml" ContentType="application/vnd.openxmlformats-officedocument.presentationml.notesSlide+xml"/>
  <Override PartName="/ppt/tags/tag161.xml" ContentType="application/vnd.openxmlformats-officedocument.presentationml.tags+xml"/>
  <Override PartName="/ppt/notesSlides/notesSlide161.xml" ContentType="application/vnd.openxmlformats-officedocument.presentationml.notesSlide+xml"/>
  <Override PartName="/ppt/tags/tag162.xml" ContentType="application/vnd.openxmlformats-officedocument.presentationml.tags+xml"/>
  <Override PartName="/ppt/notesSlides/notesSlide162.xml" ContentType="application/vnd.openxmlformats-officedocument.presentationml.notesSlide+xml"/>
  <Override PartName="/ppt/tags/tag163.xml" ContentType="application/vnd.openxmlformats-officedocument.presentationml.tags+xml"/>
  <Override PartName="/ppt/notesSlides/notesSlide163.xml" ContentType="application/vnd.openxmlformats-officedocument.presentationml.notesSlide+xml"/>
  <Override PartName="/ppt/tags/tag164.xml" ContentType="application/vnd.openxmlformats-officedocument.presentationml.tags+xml"/>
  <Override PartName="/ppt/notesSlides/notesSlide164.xml" ContentType="application/vnd.openxmlformats-officedocument.presentationml.notesSlide+xml"/>
  <Override PartName="/ppt/tags/tag165.xml" ContentType="application/vnd.openxmlformats-officedocument.presentationml.tags+xml"/>
  <Override PartName="/ppt/notesSlides/notesSlide165.xml" ContentType="application/vnd.openxmlformats-officedocument.presentationml.notesSlide+xml"/>
  <Override PartName="/ppt/tags/tag166.xml" ContentType="application/vnd.openxmlformats-officedocument.presentationml.tags+xml"/>
  <Override PartName="/ppt/notesSlides/notesSlide166.xml" ContentType="application/vnd.openxmlformats-officedocument.presentationml.notesSlide+xml"/>
  <Override PartName="/ppt/tags/tag167.xml" ContentType="application/vnd.openxmlformats-officedocument.presentationml.tags+xml"/>
  <Override PartName="/ppt/notesSlides/notesSlide167.xml" ContentType="application/vnd.openxmlformats-officedocument.presentationml.notesSlide+xml"/>
  <Override PartName="/ppt/tags/tag168.xml" ContentType="application/vnd.openxmlformats-officedocument.presentationml.tags+xml"/>
  <Override PartName="/ppt/notesSlides/notesSlide168.xml" ContentType="application/vnd.openxmlformats-officedocument.presentationml.notesSlide+xml"/>
  <Override PartName="/ppt/tags/tag169.xml" ContentType="application/vnd.openxmlformats-officedocument.presentationml.tags+xml"/>
  <Override PartName="/ppt/notesSlides/notesSlide169.xml" ContentType="application/vnd.openxmlformats-officedocument.presentationml.notesSlide+xml"/>
  <Override PartName="/ppt/tags/tag170.xml" ContentType="application/vnd.openxmlformats-officedocument.presentationml.tags+xml"/>
  <Override PartName="/ppt/notesSlides/notesSlide170.xml" ContentType="application/vnd.openxmlformats-officedocument.presentationml.notesSlide+xml"/>
  <Override PartName="/ppt/tags/tag171.xml" ContentType="application/vnd.openxmlformats-officedocument.presentationml.tags+xml"/>
  <Override PartName="/ppt/notesSlides/notesSlide171.xml" ContentType="application/vnd.openxmlformats-officedocument.presentationml.notesSlide+xml"/>
  <Override PartName="/ppt/tags/tag172.xml" ContentType="application/vnd.openxmlformats-officedocument.presentationml.tags+xml"/>
  <Override PartName="/ppt/notesSlides/notesSlide172.xml" ContentType="application/vnd.openxmlformats-officedocument.presentationml.notesSlide+xml"/>
  <Override PartName="/ppt/tags/tag173.xml" ContentType="application/vnd.openxmlformats-officedocument.presentationml.tags+xml"/>
  <Override PartName="/ppt/notesSlides/notesSlide173.xml" ContentType="application/vnd.openxmlformats-officedocument.presentationml.notesSlide+xml"/>
  <Override PartName="/ppt/tags/tag174.xml" ContentType="application/vnd.openxmlformats-officedocument.presentationml.tags+xml"/>
  <Override PartName="/ppt/notesSlides/notesSlide174.xml" ContentType="application/vnd.openxmlformats-officedocument.presentationml.notesSlide+xml"/>
  <Override PartName="/ppt/tags/tag175.xml" ContentType="application/vnd.openxmlformats-officedocument.presentationml.tags+xml"/>
  <Override PartName="/ppt/notesSlides/notesSlide175.xml" ContentType="application/vnd.openxmlformats-officedocument.presentationml.notesSlide+xml"/>
  <Override PartName="/ppt/tags/tag176.xml" ContentType="application/vnd.openxmlformats-officedocument.presentationml.tags+xml"/>
  <Override PartName="/ppt/notesSlides/notesSlide176.xml" ContentType="application/vnd.openxmlformats-officedocument.presentationml.notesSlide+xml"/>
  <Override PartName="/ppt/tags/tag177.xml" ContentType="application/vnd.openxmlformats-officedocument.presentationml.tags+xml"/>
  <Override PartName="/ppt/notesSlides/notesSlide177.xml" ContentType="application/vnd.openxmlformats-officedocument.presentationml.notesSlide+xml"/>
  <Override PartName="/ppt/tags/tag178.xml" ContentType="application/vnd.openxmlformats-officedocument.presentationml.tags+xml"/>
  <Override PartName="/ppt/notesSlides/notesSlide178.xml" ContentType="application/vnd.openxmlformats-officedocument.presentationml.notesSlide+xml"/>
  <Override PartName="/ppt/tags/tag179.xml" ContentType="application/vnd.openxmlformats-officedocument.presentationml.tags+xml"/>
  <Override PartName="/ppt/notesSlides/notesSlide179.xml" ContentType="application/vnd.openxmlformats-officedocument.presentationml.notesSlide+xml"/>
  <Override PartName="/ppt/tags/tag180.xml" ContentType="application/vnd.openxmlformats-officedocument.presentationml.tags+xml"/>
  <Override PartName="/ppt/notesSlides/notesSlide180.xml" ContentType="application/vnd.openxmlformats-officedocument.presentationml.notesSlide+xml"/>
  <Override PartName="/ppt/tags/tag181.xml" ContentType="application/vnd.openxmlformats-officedocument.presentationml.tags+xml"/>
  <Override PartName="/ppt/notesSlides/notesSlide181.xml" ContentType="application/vnd.openxmlformats-officedocument.presentationml.notesSlide+xml"/>
  <Override PartName="/ppt/tags/tag182.xml" ContentType="application/vnd.openxmlformats-officedocument.presentationml.tags+xml"/>
  <Override PartName="/ppt/notesSlides/notesSlide182.xml" ContentType="application/vnd.openxmlformats-officedocument.presentationml.notesSlide+xml"/>
  <Override PartName="/ppt/tags/tag183.xml" ContentType="application/vnd.openxmlformats-officedocument.presentationml.tags+xml"/>
  <Override PartName="/ppt/notesSlides/notesSlide183.xml" ContentType="application/vnd.openxmlformats-officedocument.presentationml.notesSlide+xml"/>
  <Override PartName="/ppt/tags/tag184.xml" ContentType="application/vnd.openxmlformats-officedocument.presentationml.tags+xml"/>
  <Override PartName="/ppt/notesSlides/notesSlide184.xml" ContentType="application/vnd.openxmlformats-officedocument.presentationml.notesSlide+xml"/>
  <Override PartName="/ppt/tags/tag185.xml" ContentType="application/vnd.openxmlformats-officedocument.presentationml.tags+xml"/>
  <Override PartName="/ppt/notesSlides/notesSlide185.xml" ContentType="application/vnd.openxmlformats-officedocument.presentationml.notesSlide+xml"/>
  <Override PartName="/ppt/tags/tag186.xml" ContentType="application/vnd.openxmlformats-officedocument.presentationml.tags+xml"/>
  <Override PartName="/ppt/notesSlides/notesSlide186.xml" ContentType="application/vnd.openxmlformats-officedocument.presentationml.notesSlide+xml"/>
  <Override PartName="/ppt/tags/tag187.xml" ContentType="application/vnd.openxmlformats-officedocument.presentationml.tags+xml"/>
  <Override PartName="/ppt/notesSlides/notesSlide187.xml" ContentType="application/vnd.openxmlformats-officedocument.presentationml.notesSlide+xml"/>
  <Override PartName="/ppt/tags/tag188.xml" ContentType="application/vnd.openxmlformats-officedocument.presentationml.tags+xml"/>
  <Override PartName="/ppt/notesSlides/notesSlide188.xml" ContentType="application/vnd.openxmlformats-officedocument.presentationml.notesSlide+xml"/>
  <Override PartName="/ppt/tags/tag189.xml" ContentType="application/vnd.openxmlformats-officedocument.presentationml.tags+xml"/>
  <Override PartName="/ppt/notesSlides/notesSlide189.xml" ContentType="application/vnd.openxmlformats-officedocument.presentationml.notesSlide+xml"/>
  <Override PartName="/ppt/tags/tag190.xml" ContentType="application/vnd.openxmlformats-officedocument.presentationml.tags+xml"/>
  <Override PartName="/ppt/notesSlides/notesSlide190.xml" ContentType="application/vnd.openxmlformats-officedocument.presentationml.notesSlide+xml"/>
  <Override PartName="/ppt/tags/tag191.xml" ContentType="application/vnd.openxmlformats-officedocument.presentationml.tags+xml"/>
  <Override PartName="/ppt/notesSlides/notesSlide191.xml" ContentType="application/vnd.openxmlformats-officedocument.presentationml.notesSlide+xml"/>
  <Override PartName="/ppt/tags/tag192.xml" ContentType="application/vnd.openxmlformats-officedocument.presentationml.tags+xml"/>
  <Override PartName="/ppt/notesSlides/notesSlide192.xml" ContentType="application/vnd.openxmlformats-officedocument.presentationml.notesSlide+xml"/>
  <Override PartName="/ppt/tags/tag193.xml" ContentType="application/vnd.openxmlformats-officedocument.presentationml.tags+xml"/>
  <Override PartName="/ppt/notesSlides/notesSlide193.xml" ContentType="application/vnd.openxmlformats-officedocument.presentationml.notesSlide+xml"/>
  <Override PartName="/ppt/tags/tag194.xml" ContentType="application/vnd.openxmlformats-officedocument.presentationml.tags+xml"/>
  <Override PartName="/ppt/notesSlides/notesSlide194.xml" ContentType="application/vnd.openxmlformats-officedocument.presentationml.notesSlide+xml"/>
  <Override PartName="/ppt/tags/tag195.xml" ContentType="application/vnd.openxmlformats-officedocument.presentationml.tags+xml"/>
  <Override PartName="/ppt/notesSlides/notesSlide195.xml" ContentType="application/vnd.openxmlformats-officedocument.presentationml.notesSlide+xml"/>
  <Override PartName="/ppt/tags/tag196.xml" ContentType="application/vnd.openxmlformats-officedocument.presentationml.tags+xml"/>
  <Override PartName="/ppt/notesSlides/notesSlide196.xml" ContentType="application/vnd.openxmlformats-officedocument.presentationml.notesSlide+xml"/>
  <Override PartName="/ppt/tags/tag197.xml" ContentType="application/vnd.openxmlformats-officedocument.presentationml.tags+xml"/>
  <Override PartName="/ppt/notesSlides/notesSlide197.xml" ContentType="application/vnd.openxmlformats-officedocument.presentationml.notesSlide+xml"/>
  <Override PartName="/ppt/tags/tag198.xml" ContentType="application/vnd.openxmlformats-officedocument.presentationml.tags+xml"/>
  <Override PartName="/ppt/notesSlides/notesSlide198.xml" ContentType="application/vnd.openxmlformats-officedocument.presentationml.notesSlide+xml"/>
  <Override PartName="/ppt/tags/tag199.xml" ContentType="application/vnd.openxmlformats-officedocument.presentationml.tags+xml"/>
  <Override PartName="/ppt/notesSlides/notesSlide199.xml" ContentType="application/vnd.openxmlformats-officedocument.presentationml.notesSlide+xml"/>
  <Override PartName="/ppt/tags/tag200.xml" ContentType="application/vnd.openxmlformats-officedocument.presentationml.tags+xml"/>
  <Override PartName="/ppt/notesSlides/notesSlide200.xml" ContentType="application/vnd.openxmlformats-officedocument.presentationml.notesSlide+xml"/>
  <Override PartName="/ppt/tags/tag201.xml" ContentType="application/vnd.openxmlformats-officedocument.presentationml.tags+xml"/>
  <Override PartName="/ppt/notesSlides/notesSlide201.xml" ContentType="application/vnd.openxmlformats-officedocument.presentationml.notesSlide+xml"/>
  <Override PartName="/ppt/tags/tag202.xml" ContentType="application/vnd.openxmlformats-officedocument.presentationml.tags+xml"/>
  <Override PartName="/ppt/notesSlides/notesSlide202.xml" ContentType="application/vnd.openxmlformats-officedocument.presentationml.notesSlide+xml"/>
  <Override PartName="/ppt/tags/tag203.xml" ContentType="application/vnd.openxmlformats-officedocument.presentationml.tags+xml"/>
  <Override PartName="/ppt/notesSlides/notesSlide203.xml" ContentType="application/vnd.openxmlformats-officedocument.presentationml.notesSlide+xml"/>
  <Override PartName="/ppt/tags/tag204.xml" ContentType="application/vnd.openxmlformats-officedocument.presentationml.tags+xml"/>
  <Override PartName="/ppt/notesSlides/notesSlide204.xml" ContentType="application/vnd.openxmlformats-officedocument.presentationml.notesSlide+xml"/>
  <Override PartName="/ppt/tags/tag205.xml" ContentType="application/vnd.openxmlformats-officedocument.presentationml.tags+xml"/>
  <Override PartName="/ppt/notesSlides/notesSlide205.xml" ContentType="application/vnd.openxmlformats-officedocument.presentationml.notesSlide+xml"/>
  <Override PartName="/ppt/tags/tag206.xml" ContentType="application/vnd.openxmlformats-officedocument.presentationml.tags+xml"/>
  <Override PartName="/ppt/notesSlides/notesSlide206.xml" ContentType="application/vnd.openxmlformats-officedocument.presentationml.notesSlide+xml"/>
  <Override PartName="/ppt/tags/tag207.xml" ContentType="application/vnd.openxmlformats-officedocument.presentationml.tags+xml"/>
  <Override PartName="/ppt/notesSlides/notesSlide207.xml" ContentType="application/vnd.openxmlformats-officedocument.presentationml.notesSlide+xml"/>
  <Override PartName="/ppt/tags/tag208.xml" ContentType="application/vnd.openxmlformats-officedocument.presentationml.tags+xml"/>
  <Override PartName="/ppt/notesSlides/notesSlide208.xml" ContentType="application/vnd.openxmlformats-officedocument.presentationml.notesSlide+xml"/>
  <Override PartName="/ppt/tags/tag209.xml" ContentType="application/vnd.openxmlformats-officedocument.presentationml.tags+xml"/>
  <Override PartName="/ppt/notesSlides/notesSlide209.xml" ContentType="application/vnd.openxmlformats-officedocument.presentationml.notesSlide+xml"/>
  <Override PartName="/ppt/tags/tag210.xml" ContentType="application/vnd.openxmlformats-officedocument.presentationml.tags+xml"/>
  <Override PartName="/ppt/notesSlides/notesSlide210.xml" ContentType="application/vnd.openxmlformats-officedocument.presentationml.notesSlide+xml"/>
  <Override PartName="/ppt/tags/tag211.xml" ContentType="application/vnd.openxmlformats-officedocument.presentationml.tags+xml"/>
  <Override PartName="/ppt/notesSlides/notesSlide211.xml" ContentType="application/vnd.openxmlformats-officedocument.presentationml.notesSlide+xml"/>
  <Override PartName="/ppt/tags/tag212.xml" ContentType="application/vnd.openxmlformats-officedocument.presentationml.tags+xml"/>
  <Override PartName="/ppt/notesSlides/notesSlide212.xml" ContentType="application/vnd.openxmlformats-officedocument.presentationml.notesSlide+xml"/>
  <Override PartName="/ppt/tags/tag213.xml" ContentType="application/vnd.openxmlformats-officedocument.presentationml.tags+xml"/>
  <Override PartName="/ppt/notesSlides/notesSlide213.xml" ContentType="application/vnd.openxmlformats-officedocument.presentationml.notesSlide+xml"/>
  <Override PartName="/ppt/tags/tag214.xml" ContentType="application/vnd.openxmlformats-officedocument.presentationml.tags+xml"/>
  <Override PartName="/ppt/notesSlides/notesSlide214.xml" ContentType="application/vnd.openxmlformats-officedocument.presentationml.notesSlide+xml"/>
  <Override PartName="/ppt/tags/tag215.xml" ContentType="application/vnd.openxmlformats-officedocument.presentationml.tags+xml"/>
  <Override PartName="/ppt/notesSlides/notesSlide215.xml" ContentType="application/vnd.openxmlformats-officedocument.presentationml.notesSlide+xml"/>
  <Override PartName="/ppt/tags/tag216.xml" ContentType="application/vnd.openxmlformats-officedocument.presentationml.tags+xml"/>
  <Override PartName="/ppt/notesSlides/notesSlide216.xml" ContentType="application/vnd.openxmlformats-officedocument.presentationml.notesSlide+xml"/>
  <Override PartName="/ppt/tags/tag217.xml" ContentType="application/vnd.openxmlformats-officedocument.presentationml.tags+xml"/>
  <Override PartName="/ppt/notesSlides/notesSlide217.xml" ContentType="application/vnd.openxmlformats-officedocument.presentationml.notesSlide+xml"/>
  <Override PartName="/ppt/tags/tag218.xml" ContentType="application/vnd.openxmlformats-officedocument.presentationml.tags+xml"/>
  <Override PartName="/ppt/notesSlides/notesSlide218.xml" ContentType="application/vnd.openxmlformats-officedocument.presentationml.notesSlide+xml"/>
  <Override PartName="/ppt/tags/tag219.xml" ContentType="application/vnd.openxmlformats-officedocument.presentationml.tags+xml"/>
  <Override PartName="/ppt/notesSlides/notesSlide219.xml" ContentType="application/vnd.openxmlformats-officedocument.presentationml.notesSlide+xml"/>
  <Override PartName="/ppt/tags/tag220.xml" ContentType="application/vnd.openxmlformats-officedocument.presentationml.tags+xml"/>
  <Override PartName="/ppt/notesSlides/notesSlide220.xml" ContentType="application/vnd.openxmlformats-officedocument.presentationml.notesSlide+xml"/>
  <Override PartName="/ppt/tags/tag221.xml" ContentType="application/vnd.openxmlformats-officedocument.presentationml.tags+xml"/>
  <Override PartName="/ppt/notesSlides/notesSlide221.xml" ContentType="application/vnd.openxmlformats-officedocument.presentationml.notesSlide+xml"/>
  <Override PartName="/ppt/tags/tag222.xml" ContentType="application/vnd.openxmlformats-officedocument.presentationml.tags+xml"/>
  <Override PartName="/ppt/notesSlides/notesSlide222.xml" ContentType="application/vnd.openxmlformats-officedocument.presentationml.notesSlide+xml"/>
  <Override PartName="/ppt/tags/tag223.xml" ContentType="application/vnd.openxmlformats-officedocument.presentationml.tags+xml"/>
  <Override PartName="/ppt/notesSlides/notesSlide223.xml" ContentType="application/vnd.openxmlformats-officedocument.presentationml.notesSlide+xml"/>
  <Override PartName="/ppt/tags/tag224.xml" ContentType="application/vnd.openxmlformats-officedocument.presentationml.tags+xml"/>
  <Override PartName="/ppt/notesSlides/notesSlide224.xml" ContentType="application/vnd.openxmlformats-officedocument.presentationml.notesSlide+xml"/>
  <Override PartName="/ppt/tags/tag225.xml" ContentType="application/vnd.openxmlformats-officedocument.presentationml.tags+xml"/>
  <Override PartName="/ppt/notesSlides/notesSlide225.xml" ContentType="application/vnd.openxmlformats-officedocument.presentationml.notesSlide+xml"/>
  <Override PartName="/ppt/tags/tag226.xml" ContentType="application/vnd.openxmlformats-officedocument.presentationml.tags+xml"/>
  <Override PartName="/ppt/notesSlides/notesSlide226.xml" ContentType="application/vnd.openxmlformats-officedocument.presentationml.notesSlide+xml"/>
  <Override PartName="/ppt/tags/tag227.xml" ContentType="application/vnd.openxmlformats-officedocument.presentationml.tags+xml"/>
  <Override PartName="/ppt/notesSlides/notesSlide2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9"/>
  </p:notesMasterIdLst>
  <p:sldIdLst>
    <p:sldId id="256" r:id="rId2"/>
    <p:sldId id="522" r:id="rId3"/>
    <p:sldId id="1174" r:id="rId4"/>
    <p:sldId id="1175" r:id="rId5"/>
    <p:sldId id="1176" r:id="rId6"/>
    <p:sldId id="1177" r:id="rId7"/>
    <p:sldId id="1178" r:id="rId8"/>
    <p:sldId id="1179" r:id="rId9"/>
    <p:sldId id="1180" r:id="rId10"/>
    <p:sldId id="1181" r:id="rId11"/>
    <p:sldId id="1182" r:id="rId12"/>
    <p:sldId id="1183" r:id="rId13"/>
    <p:sldId id="1184" r:id="rId14"/>
    <p:sldId id="1185" r:id="rId15"/>
    <p:sldId id="1186" r:id="rId16"/>
    <p:sldId id="1187" r:id="rId17"/>
    <p:sldId id="1188" r:id="rId18"/>
    <p:sldId id="1189" r:id="rId19"/>
    <p:sldId id="1190" r:id="rId20"/>
    <p:sldId id="1191" r:id="rId21"/>
    <p:sldId id="1192" r:id="rId22"/>
    <p:sldId id="1193" r:id="rId23"/>
    <p:sldId id="1194" r:id="rId24"/>
    <p:sldId id="1195" r:id="rId25"/>
    <p:sldId id="1196" r:id="rId26"/>
    <p:sldId id="1197" r:id="rId27"/>
    <p:sldId id="1198" r:id="rId28"/>
    <p:sldId id="1199" r:id="rId29"/>
    <p:sldId id="1200" r:id="rId30"/>
    <p:sldId id="1201" r:id="rId31"/>
    <p:sldId id="1202" r:id="rId32"/>
    <p:sldId id="1203" r:id="rId33"/>
    <p:sldId id="1204" r:id="rId34"/>
    <p:sldId id="1205" r:id="rId35"/>
    <p:sldId id="1206" r:id="rId36"/>
    <p:sldId id="1207" r:id="rId37"/>
    <p:sldId id="1208" r:id="rId38"/>
    <p:sldId id="1209" r:id="rId39"/>
    <p:sldId id="1210" r:id="rId40"/>
    <p:sldId id="1211" r:id="rId41"/>
    <p:sldId id="1212" r:id="rId42"/>
    <p:sldId id="1213" r:id="rId43"/>
    <p:sldId id="1214" r:id="rId44"/>
    <p:sldId id="1215" r:id="rId45"/>
    <p:sldId id="1216" r:id="rId46"/>
    <p:sldId id="1217" r:id="rId47"/>
    <p:sldId id="1218" r:id="rId48"/>
    <p:sldId id="1219" r:id="rId49"/>
    <p:sldId id="1220" r:id="rId50"/>
    <p:sldId id="1221" r:id="rId51"/>
    <p:sldId id="1222" r:id="rId52"/>
    <p:sldId id="1223" r:id="rId53"/>
    <p:sldId id="1224" r:id="rId54"/>
    <p:sldId id="1225" r:id="rId55"/>
    <p:sldId id="1226" r:id="rId56"/>
    <p:sldId id="1227" r:id="rId57"/>
    <p:sldId id="1228" r:id="rId58"/>
    <p:sldId id="1229" r:id="rId59"/>
    <p:sldId id="1230" r:id="rId60"/>
    <p:sldId id="1231" r:id="rId61"/>
    <p:sldId id="1232" r:id="rId62"/>
    <p:sldId id="1233" r:id="rId63"/>
    <p:sldId id="1234" r:id="rId64"/>
    <p:sldId id="1235" r:id="rId65"/>
    <p:sldId id="1236" r:id="rId66"/>
    <p:sldId id="1237" r:id="rId67"/>
    <p:sldId id="1238" r:id="rId68"/>
    <p:sldId id="1239" r:id="rId69"/>
    <p:sldId id="1240" r:id="rId70"/>
    <p:sldId id="1241" r:id="rId71"/>
    <p:sldId id="1242" r:id="rId72"/>
    <p:sldId id="1243" r:id="rId73"/>
    <p:sldId id="1244" r:id="rId74"/>
    <p:sldId id="1245" r:id="rId75"/>
    <p:sldId id="1246" r:id="rId76"/>
    <p:sldId id="1247" r:id="rId77"/>
    <p:sldId id="1248" r:id="rId78"/>
    <p:sldId id="1249" r:id="rId79"/>
    <p:sldId id="1250" r:id="rId80"/>
    <p:sldId id="1251" r:id="rId81"/>
    <p:sldId id="1252" r:id="rId82"/>
    <p:sldId id="1253" r:id="rId83"/>
    <p:sldId id="1254" r:id="rId84"/>
    <p:sldId id="1255" r:id="rId85"/>
    <p:sldId id="1256" r:id="rId86"/>
    <p:sldId id="1257" r:id="rId87"/>
    <p:sldId id="1258" r:id="rId88"/>
    <p:sldId id="1259" r:id="rId89"/>
    <p:sldId id="1260" r:id="rId90"/>
    <p:sldId id="1262" r:id="rId91"/>
    <p:sldId id="1261" r:id="rId92"/>
    <p:sldId id="1263" r:id="rId93"/>
    <p:sldId id="1264" r:id="rId94"/>
    <p:sldId id="1265" r:id="rId95"/>
    <p:sldId id="1266" r:id="rId96"/>
    <p:sldId id="1267" r:id="rId97"/>
    <p:sldId id="1268" r:id="rId98"/>
    <p:sldId id="1269" r:id="rId99"/>
    <p:sldId id="1270" r:id="rId100"/>
    <p:sldId id="1271" r:id="rId101"/>
    <p:sldId id="1272" r:id="rId102"/>
    <p:sldId id="1274" r:id="rId103"/>
    <p:sldId id="1275" r:id="rId104"/>
    <p:sldId id="1276" r:id="rId105"/>
    <p:sldId id="1277" r:id="rId106"/>
    <p:sldId id="1278" r:id="rId107"/>
    <p:sldId id="1279" r:id="rId108"/>
    <p:sldId id="1280" r:id="rId109"/>
    <p:sldId id="1281" r:id="rId110"/>
    <p:sldId id="1282" r:id="rId111"/>
    <p:sldId id="1283" r:id="rId112"/>
    <p:sldId id="1284" r:id="rId113"/>
    <p:sldId id="1285" r:id="rId114"/>
    <p:sldId id="1286" r:id="rId115"/>
    <p:sldId id="1287" r:id="rId116"/>
    <p:sldId id="1288" r:id="rId117"/>
    <p:sldId id="1289" r:id="rId118"/>
    <p:sldId id="1290" r:id="rId119"/>
    <p:sldId id="1291" r:id="rId120"/>
    <p:sldId id="1292" r:id="rId121"/>
    <p:sldId id="1293" r:id="rId122"/>
    <p:sldId id="1294" r:id="rId123"/>
    <p:sldId id="1295" r:id="rId124"/>
    <p:sldId id="1296" r:id="rId125"/>
    <p:sldId id="1297" r:id="rId126"/>
    <p:sldId id="1298" r:id="rId127"/>
    <p:sldId id="1299" r:id="rId128"/>
    <p:sldId id="1300" r:id="rId129"/>
    <p:sldId id="1301" r:id="rId130"/>
    <p:sldId id="1302" r:id="rId131"/>
    <p:sldId id="1303" r:id="rId132"/>
    <p:sldId id="1304" r:id="rId133"/>
    <p:sldId id="1305" r:id="rId134"/>
    <p:sldId id="1306" r:id="rId135"/>
    <p:sldId id="1307" r:id="rId136"/>
    <p:sldId id="1308" r:id="rId137"/>
    <p:sldId id="1309" r:id="rId138"/>
    <p:sldId id="1310" r:id="rId139"/>
    <p:sldId id="1311" r:id="rId140"/>
    <p:sldId id="1312" r:id="rId141"/>
    <p:sldId id="1313" r:id="rId142"/>
    <p:sldId id="1314" r:id="rId143"/>
    <p:sldId id="1315" r:id="rId144"/>
    <p:sldId id="1316" r:id="rId145"/>
    <p:sldId id="1317" r:id="rId146"/>
    <p:sldId id="1318" r:id="rId147"/>
    <p:sldId id="1319" r:id="rId148"/>
    <p:sldId id="1320" r:id="rId149"/>
    <p:sldId id="1321" r:id="rId150"/>
    <p:sldId id="1322" r:id="rId151"/>
    <p:sldId id="1323" r:id="rId152"/>
    <p:sldId id="1324" r:id="rId153"/>
    <p:sldId id="1325" r:id="rId154"/>
    <p:sldId id="1326" r:id="rId155"/>
    <p:sldId id="1327" r:id="rId156"/>
    <p:sldId id="1328" r:id="rId157"/>
    <p:sldId id="1329" r:id="rId158"/>
    <p:sldId id="1330" r:id="rId159"/>
    <p:sldId id="1331" r:id="rId160"/>
    <p:sldId id="1332" r:id="rId161"/>
    <p:sldId id="1333" r:id="rId162"/>
    <p:sldId id="1334" r:id="rId163"/>
    <p:sldId id="1335" r:id="rId164"/>
    <p:sldId id="1336" r:id="rId165"/>
    <p:sldId id="1337" r:id="rId166"/>
    <p:sldId id="1338" r:id="rId167"/>
    <p:sldId id="1339" r:id="rId168"/>
    <p:sldId id="1340" r:id="rId169"/>
    <p:sldId id="1341" r:id="rId170"/>
    <p:sldId id="1342" r:id="rId171"/>
    <p:sldId id="1343" r:id="rId172"/>
    <p:sldId id="1344" r:id="rId173"/>
    <p:sldId id="1345" r:id="rId174"/>
    <p:sldId id="1346" r:id="rId175"/>
    <p:sldId id="1347" r:id="rId176"/>
    <p:sldId id="1348" r:id="rId177"/>
    <p:sldId id="1349" r:id="rId178"/>
    <p:sldId id="1350" r:id="rId179"/>
    <p:sldId id="1351" r:id="rId180"/>
    <p:sldId id="1352" r:id="rId181"/>
    <p:sldId id="1353" r:id="rId182"/>
    <p:sldId id="1354" r:id="rId183"/>
    <p:sldId id="1355" r:id="rId184"/>
    <p:sldId id="1356" r:id="rId185"/>
    <p:sldId id="1357" r:id="rId186"/>
    <p:sldId id="1358" r:id="rId187"/>
    <p:sldId id="1359" r:id="rId188"/>
    <p:sldId id="1360" r:id="rId189"/>
    <p:sldId id="1361" r:id="rId190"/>
    <p:sldId id="1362" r:id="rId191"/>
    <p:sldId id="1363" r:id="rId192"/>
    <p:sldId id="1364" r:id="rId193"/>
    <p:sldId id="1365" r:id="rId194"/>
    <p:sldId id="1366" r:id="rId195"/>
    <p:sldId id="1367" r:id="rId196"/>
    <p:sldId id="1368" r:id="rId197"/>
    <p:sldId id="1369" r:id="rId198"/>
    <p:sldId id="1370" r:id="rId199"/>
    <p:sldId id="1371" r:id="rId200"/>
    <p:sldId id="1372" r:id="rId201"/>
    <p:sldId id="1373" r:id="rId202"/>
    <p:sldId id="1374" r:id="rId203"/>
    <p:sldId id="1375" r:id="rId204"/>
    <p:sldId id="1376" r:id="rId205"/>
    <p:sldId id="1377" r:id="rId206"/>
    <p:sldId id="1378" r:id="rId207"/>
    <p:sldId id="1379" r:id="rId208"/>
    <p:sldId id="1380" r:id="rId209"/>
    <p:sldId id="1381" r:id="rId210"/>
    <p:sldId id="1382" r:id="rId211"/>
    <p:sldId id="1383" r:id="rId212"/>
    <p:sldId id="1384" r:id="rId213"/>
    <p:sldId id="1385" r:id="rId214"/>
    <p:sldId id="1386" r:id="rId215"/>
    <p:sldId id="1387" r:id="rId216"/>
    <p:sldId id="1388" r:id="rId217"/>
    <p:sldId id="1389" r:id="rId218"/>
    <p:sldId id="1390" r:id="rId219"/>
    <p:sldId id="1391" r:id="rId220"/>
    <p:sldId id="1392" r:id="rId221"/>
    <p:sldId id="1393" r:id="rId222"/>
    <p:sldId id="1394" r:id="rId223"/>
    <p:sldId id="1395" r:id="rId224"/>
    <p:sldId id="1396" r:id="rId225"/>
    <p:sldId id="1397" r:id="rId226"/>
    <p:sldId id="335" r:id="rId227"/>
    <p:sldId id="283" r:id="rId228"/>
  </p:sldIdLst>
  <p:sldSz cx="12192000" cy="6858000"/>
  <p:notesSz cx="6858000" cy="9144000"/>
  <p:custDataLst>
    <p:tags r:id="rId2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6871" autoAdjust="0"/>
  </p:normalViewPr>
  <p:slideViewPr>
    <p:cSldViewPr snapToGrid="0">
      <p:cViewPr varScale="1">
        <p:scale>
          <a:sx n="82" d="100"/>
          <a:sy n="82" d="100"/>
        </p:scale>
        <p:origin x="75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gs" Target="tags/tag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B00CE-9247-49D0-8AE5-6DFFAEFF8CEF}" type="datetimeFigureOut">
              <a:rPr lang="zh-CN" altLang="en-US" smtClean="0"/>
              <a:t>2022/3/3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D86BB-FDB9-4079-8E00-8F1F7A4AA6F0}" type="slidenum">
              <a:rPr lang="zh-CN" altLang="en-US" smtClean="0"/>
              <a:t>‹#›</a:t>
            </a:fld>
            <a:endParaRPr lang="zh-CN" altLang="en-US"/>
          </a:p>
        </p:txBody>
      </p:sp>
    </p:spTree>
    <p:extLst>
      <p:ext uri="{BB962C8B-B14F-4D97-AF65-F5344CB8AC3E}">
        <p14:creationId xmlns:p14="http://schemas.microsoft.com/office/powerpoint/2010/main" val="249607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a:t>
            </a:fld>
            <a:endParaRPr lang="zh-CN" altLang="en-US"/>
          </a:p>
        </p:txBody>
      </p:sp>
    </p:spTree>
    <p:extLst>
      <p:ext uri="{BB962C8B-B14F-4D97-AF65-F5344CB8AC3E}">
        <p14:creationId xmlns:p14="http://schemas.microsoft.com/office/powerpoint/2010/main" val="3650534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226</a:t>
            </a:fld>
            <a:endParaRPr lang="zh-CN" altLang="en-US"/>
          </a:p>
        </p:txBody>
      </p:sp>
    </p:spTree>
    <p:extLst>
      <p:ext uri="{BB962C8B-B14F-4D97-AF65-F5344CB8AC3E}">
        <p14:creationId xmlns:p14="http://schemas.microsoft.com/office/powerpoint/2010/main" val="22665327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227</a:t>
            </a:fld>
            <a:endParaRPr lang="zh-CN" altLang="en-US"/>
          </a:p>
        </p:txBody>
      </p:sp>
    </p:spTree>
    <p:extLst>
      <p:ext uri="{BB962C8B-B14F-4D97-AF65-F5344CB8AC3E}">
        <p14:creationId xmlns:p14="http://schemas.microsoft.com/office/powerpoint/2010/main" val="2250442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8" name="圆角矩形 12">
            <a:extLst>
              <a:ext uri="{FF2B5EF4-FFF2-40B4-BE49-F238E27FC236}">
                <a16:creationId xmlns:a16="http://schemas.microsoft.com/office/drawing/2014/main" id="{F66A5689-815C-4A86-86F9-99F279F8FE04}"/>
              </a:ext>
            </a:extLst>
          </p:cNvPr>
          <p:cNvSpPr/>
          <p:nvPr userDrawn="1"/>
        </p:nvSpPr>
        <p:spPr>
          <a:xfrm>
            <a:off x="4063999" y="810988"/>
            <a:ext cx="4117976" cy="693916"/>
          </a:xfrm>
          <a:prstGeom prst="roundRect">
            <a:avLst/>
          </a:prstGeom>
          <a:solidFill>
            <a:schemeClr val="bg1"/>
          </a:solidFill>
          <a:ln w="19050">
            <a:solidFill>
              <a:srgbClr val="135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4" descr="C:\Users\wz\Desktop\黑马程序员横板logo.png">
            <a:extLst>
              <a:ext uri="{FF2B5EF4-FFF2-40B4-BE49-F238E27FC236}">
                <a16:creationId xmlns:a16="http://schemas.microsoft.com/office/drawing/2014/main" id="{F169713A-E595-43C4-9D10-5C95C4F305D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28544" y="603199"/>
            <a:ext cx="2448556" cy="108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539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268290"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2000" cy="685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88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269314"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48" y="0"/>
            <a:ext cx="1220189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82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EA79B1-94F2-44A5-8271-BE7A17D6686D}" type="datetimeFigureOut">
              <a:rPr lang="zh-CN" altLang="en-US" smtClean="0"/>
              <a:t>2022/3/3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270338"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2000" cy="685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73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EA79B1-94F2-44A5-8271-BE7A17D6686D}" type="datetimeFigureOut">
              <a:rPr lang="zh-CN" altLang="en-US" smtClean="0"/>
              <a:t>2022/3/3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271362"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2000" cy="685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202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t>2022/3/3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272386"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2000" cy="685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68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t>2022/3/3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extLst>
      <p:ext uri="{BB962C8B-B14F-4D97-AF65-F5344CB8AC3E}">
        <p14:creationId xmlns:p14="http://schemas.microsoft.com/office/powerpoint/2010/main" val="225923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73410"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6948" cy="68552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userDrawn="1"/>
        </p:nvPicPr>
        <p:blipFill>
          <a:blip r:embed="rId3"/>
          <a:stretch>
            <a:fillRect/>
          </a:stretch>
        </p:blipFill>
        <p:spPr>
          <a:xfrm>
            <a:off x="8677462" y="355647"/>
            <a:ext cx="2990476" cy="76190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44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t>2022/3/3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t>‹#›</a:t>
            </a:fld>
            <a:endParaRPr lang="zh-CN" altLang="en-US"/>
          </a:p>
        </p:txBody>
      </p:sp>
      <p:pic>
        <p:nvPicPr>
          <p:cNvPr id="7" name="图片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extLst>
      <p:ext uri="{BB962C8B-B14F-4D97-AF65-F5344CB8AC3E}">
        <p14:creationId xmlns:p14="http://schemas.microsoft.com/office/powerpoint/2010/main" val="634962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6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10.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8.xml"/><Relationship Id="rId1" Type="http://schemas.openxmlformats.org/officeDocument/2006/relationships/tags" Target="../tags/tag100.xml"/><Relationship Id="rId4" Type="http://schemas.openxmlformats.org/officeDocument/2006/relationships/image" Target="../media/image5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8.xml"/><Relationship Id="rId1" Type="http://schemas.openxmlformats.org/officeDocument/2006/relationships/tags" Target="../tags/tag101.xml"/><Relationship Id="rId4" Type="http://schemas.openxmlformats.org/officeDocument/2006/relationships/image" Target="../media/image5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8.xml"/><Relationship Id="rId1" Type="http://schemas.openxmlformats.org/officeDocument/2006/relationships/tags" Target="../tags/tag102.xml"/><Relationship Id="rId4" Type="http://schemas.openxmlformats.org/officeDocument/2006/relationships/image" Target="../media/image56.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8.xml"/><Relationship Id="rId1" Type="http://schemas.openxmlformats.org/officeDocument/2006/relationships/tags" Target="../tags/tag103.xml"/><Relationship Id="rId4" Type="http://schemas.openxmlformats.org/officeDocument/2006/relationships/image" Target="../media/image57.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8.xml"/><Relationship Id="rId1" Type="http://schemas.openxmlformats.org/officeDocument/2006/relationships/tags" Target="../tags/tag104.xml"/><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8.xml"/><Relationship Id="rId1" Type="http://schemas.openxmlformats.org/officeDocument/2006/relationships/tags" Target="../tags/tag105.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8.xml"/><Relationship Id="rId1" Type="http://schemas.openxmlformats.org/officeDocument/2006/relationships/tags" Target="../tags/tag10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8.xml"/><Relationship Id="rId1" Type="http://schemas.openxmlformats.org/officeDocument/2006/relationships/tags" Target="../tags/tag107.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8.xml"/><Relationship Id="rId1" Type="http://schemas.openxmlformats.org/officeDocument/2006/relationships/tags" Target="../tags/tag108.xml"/><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8.xml"/><Relationship Id="rId1" Type="http://schemas.openxmlformats.org/officeDocument/2006/relationships/tags" Target="../tags/tag109.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8.xml"/><Relationship Id="rId1" Type="http://schemas.openxmlformats.org/officeDocument/2006/relationships/tags" Target="../tags/tag110.xml"/><Relationship Id="rId4" Type="http://schemas.openxmlformats.org/officeDocument/2006/relationships/image" Target="../media/image59.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8.xml"/><Relationship Id="rId1" Type="http://schemas.openxmlformats.org/officeDocument/2006/relationships/tags" Target="../tags/tag111.xml"/><Relationship Id="rId4" Type="http://schemas.openxmlformats.org/officeDocument/2006/relationships/image" Target="../media/image60.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8.xml"/><Relationship Id="rId1" Type="http://schemas.openxmlformats.org/officeDocument/2006/relationships/tags" Target="../tags/tag112.xml"/><Relationship Id="rId4" Type="http://schemas.openxmlformats.org/officeDocument/2006/relationships/image" Target="../media/image61.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8.xml"/><Relationship Id="rId1" Type="http://schemas.openxmlformats.org/officeDocument/2006/relationships/tags" Target="../tags/tag113.xml"/><Relationship Id="rId4" Type="http://schemas.openxmlformats.org/officeDocument/2006/relationships/image" Target="../media/image62.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8.xml"/><Relationship Id="rId1" Type="http://schemas.openxmlformats.org/officeDocument/2006/relationships/tags" Target="../tags/tag114.xml"/><Relationship Id="rId4" Type="http://schemas.openxmlformats.org/officeDocument/2006/relationships/image" Target="../media/image63.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8.xml"/><Relationship Id="rId1" Type="http://schemas.openxmlformats.org/officeDocument/2006/relationships/tags" Target="../tags/tag115.xml"/><Relationship Id="rId4" Type="http://schemas.openxmlformats.org/officeDocument/2006/relationships/image" Target="../media/image63.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8.xml"/><Relationship Id="rId1" Type="http://schemas.openxmlformats.org/officeDocument/2006/relationships/tags" Target="../tags/tag116.xml"/><Relationship Id="rId4" Type="http://schemas.openxmlformats.org/officeDocument/2006/relationships/image" Target="../media/image64.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8.xml"/><Relationship Id="rId1" Type="http://schemas.openxmlformats.org/officeDocument/2006/relationships/tags" Target="../tags/tag117.xml"/><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8.xml"/><Relationship Id="rId1" Type="http://schemas.openxmlformats.org/officeDocument/2006/relationships/tags" Target="../tags/tag118.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8.xml"/><Relationship Id="rId1" Type="http://schemas.openxmlformats.org/officeDocument/2006/relationships/tags" Target="../tags/tag119.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8.xml"/><Relationship Id="rId1" Type="http://schemas.openxmlformats.org/officeDocument/2006/relationships/tags" Target="../tags/tag120.xml"/><Relationship Id="rId4" Type="http://schemas.openxmlformats.org/officeDocument/2006/relationships/image" Target="../media/image65.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8.xml"/><Relationship Id="rId1" Type="http://schemas.openxmlformats.org/officeDocument/2006/relationships/tags" Target="../tags/tag121.xml"/><Relationship Id="rId4" Type="http://schemas.openxmlformats.org/officeDocument/2006/relationships/image" Target="../media/image66.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8.xml"/><Relationship Id="rId1" Type="http://schemas.openxmlformats.org/officeDocument/2006/relationships/tags" Target="../tags/tag122.xml"/><Relationship Id="rId4" Type="http://schemas.openxmlformats.org/officeDocument/2006/relationships/image" Target="../media/image6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8.xml"/><Relationship Id="rId1" Type="http://schemas.openxmlformats.org/officeDocument/2006/relationships/tags" Target="../tags/tag123.xml"/><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8.xml"/><Relationship Id="rId1" Type="http://schemas.openxmlformats.org/officeDocument/2006/relationships/tags" Target="../tags/tag12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8.xml"/><Relationship Id="rId1" Type="http://schemas.openxmlformats.org/officeDocument/2006/relationships/tags" Target="../tags/tag125.xml"/><Relationship Id="rId4" Type="http://schemas.openxmlformats.org/officeDocument/2006/relationships/image" Target="../media/image69.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8.xml"/><Relationship Id="rId1" Type="http://schemas.openxmlformats.org/officeDocument/2006/relationships/tags" Target="../tags/tag126.xml"/><Relationship Id="rId4" Type="http://schemas.openxmlformats.org/officeDocument/2006/relationships/image" Target="../media/image70.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8.xml"/><Relationship Id="rId1" Type="http://schemas.openxmlformats.org/officeDocument/2006/relationships/tags" Target="../tags/tag127.xml"/><Relationship Id="rId4" Type="http://schemas.openxmlformats.org/officeDocument/2006/relationships/image" Target="../media/image71.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8.xml"/><Relationship Id="rId1" Type="http://schemas.openxmlformats.org/officeDocument/2006/relationships/tags" Target="../tags/tag128.xml"/><Relationship Id="rId4" Type="http://schemas.openxmlformats.org/officeDocument/2006/relationships/image" Target="../media/image72.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8.xml"/><Relationship Id="rId1" Type="http://schemas.openxmlformats.org/officeDocument/2006/relationships/tags" Target="../tags/tag129.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8.xml"/><Relationship Id="rId1" Type="http://schemas.openxmlformats.org/officeDocument/2006/relationships/tags" Target="../tags/tag130.xml"/><Relationship Id="rId4" Type="http://schemas.openxmlformats.org/officeDocument/2006/relationships/image" Target="../media/image73.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8.xml"/><Relationship Id="rId1" Type="http://schemas.openxmlformats.org/officeDocument/2006/relationships/tags" Target="../tags/tag131.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8.xml"/><Relationship Id="rId1" Type="http://schemas.openxmlformats.org/officeDocument/2006/relationships/tags" Target="../tags/tag132.xml"/><Relationship Id="rId4" Type="http://schemas.openxmlformats.org/officeDocument/2006/relationships/image" Target="../media/image74.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8.xml"/><Relationship Id="rId1" Type="http://schemas.openxmlformats.org/officeDocument/2006/relationships/tags" Target="../tags/tag133.xml"/><Relationship Id="rId4" Type="http://schemas.openxmlformats.org/officeDocument/2006/relationships/image" Target="../media/image75.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8.xml"/><Relationship Id="rId1" Type="http://schemas.openxmlformats.org/officeDocument/2006/relationships/tags" Target="../tags/tag13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8.xml"/><Relationship Id="rId1" Type="http://schemas.openxmlformats.org/officeDocument/2006/relationships/tags" Target="../tags/tag135.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8.xml"/><Relationship Id="rId1" Type="http://schemas.openxmlformats.org/officeDocument/2006/relationships/tags" Target="../tags/tag136.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8.xml"/><Relationship Id="rId1" Type="http://schemas.openxmlformats.org/officeDocument/2006/relationships/tags" Target="../tags/tag137.xml"/><Relationship Id="rId4" Type="http://schemas.openxmlformats.org/officeDocument/2006/relationships/image" Target="../media/image76.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8.xml"/><Relationship Id="rId1" Type="http://schemas.openxmlformats.org/officeDocument/2006/relationships/tags" Target="../tags/tag138.xml"/><Relationship Id="rId4" Type="http://schemas.openxmlformats.org/officeDocument/2006/relationships/image" Target="../media/image77.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8.xml"/><Relationship Id="rId1" Type="http://schemas.openxmlformats.org/officeDocument/2006/relationships/tags" Target="../tags/tag13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8.xml"/><Relationship Id="rId1" Type="http://schemas.openxmlformats.org/officeDocument/2006/relationships/tags" Target="../tags/tag140.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8.xml"/><Relationship Id="rId1" Type="http://schemas.openxmlformats.org/officeDocument/2006/relationships/tags" Target="../tags/tag141.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8.xml"/><Relationship Id="rId1" Type="http://schemas.openxmlformats.org/officeDocument/2006/relationships/tags" Target="../tags/tag142.xml"/><Relationship Id="rId4" Type="http://schemas.openxmlformats.org/officeDocument/2006/relationships/image" Target="../media/image78.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8.xml"/><Relationship Id="rId1" Type="http://schemas.openxmlformats.org/officeDocument/2006/relationships/tags" Target="../tags/tag143.xml"/><Relationship Id="rId4" Type="http://schemas.openxmlformats.org/officeDocument/2006/relationships/image" Target="../media/image79.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8.xml"/><Relationship Id="rId1" Type="http://schemas.openxmlformats.org/officeDocument/2006/relationships/tags" Target="../tags/tag144.xml"/><Relationship Id="rId4" Type="http://schemas.openxmlformats.org/officeDocument/2006/relationships/image" Target="../media/image80.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8.xml"/><Relationship Id="rId1" Type="http://schemas.openxmlformats.org/officeDocument/2006/relationships/tags" Target="../tags/tag145.xml"/><Relationship Id="rId4" Type="http://schemas.openxmlformats.org/officeDocument/2006/relationships/image" Target="../media/image81.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8.xml"/><Relationship Id="rId1" Type="http://schemas.openxmlformats.org/officeDocument/2006/relationships/tags" Target="../tags/tag146.xml"/><Relationship Id="rId4" Type="http://schemas.openxmlformats.org/officeDocument/2006/relationships/image" Target="../media/image82.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8.xml"/><Relationship Id="rId1" Type="http://schemas.openxmlformats.org/officeDocument/2006/relationships/tags" Target="../tags/tag147.xml"/><Relationship Id="rId4" Type="http://schemas.openxmlformats.org/officeDocument/2006/relationships/image" Target="../media/image83.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8.xml"/><Relationship Id="rId1" Type="http://schemas.openxmlformats.org/officeDocument/2006/relationships/tags" Target="../tags/tag148.xml"/><Relationship Id="rId4" Type="http://schemas.openxmlformats.org/officeDocument/2006/relationships/image" Target="../media/image84.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8.xml"/><Relationship Id="rId1" Type="http://schemas.openxmlformats.org/officeDocument/2006/relationships/tags" Target="../tags/tag149.xml"/><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5.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8.xml"/><Relationship Id="rId1" Type="http://schemas.openxmlformats.org/officeDocument/2006/relationships/tags" Target="../tags/tag150.xml"/><Relationship Id="rId4" Type="http://schemas.openxmlformats.org/officeDocument/2006/relationships/image" Target="../media/image86.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8.xml"/><Relationship Id="rId1" Type="http://schemas.openxmlformats.org/officeDocument/2006/relationships/tags" Target="../tags/tag15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8.xml"/><Relationship Id="rId1" Type="http://schemas.openxmlformats.org/officeDocument/2006/relationships/tags" Target="../tags/tag15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8.xml"/><Relationship Id="rId1" Type="http://schemas.openxmlformats.org/officeDocument/2006/relationships/tags" Target="../tags/tag153.xml"/><Relationship Id="rId4" Type="http://schemas.openxmlformats.org/officeDocument/2006/relationships/image" Target="../media/image87.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8.xml"/><Relationship Id="rId1" Type="http://schemas.openxmlformats.org/officeDocument/2006/relationships/tags" Target="../tags/tag154.xml"/><Relationship Id="rId4" Type="http://schemas.openxmlformats.org/officeDocument/2006/relationships/image" Target="../media/image88.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8.xml"/><Relationship Id="rId1" Type="http://schemas.openxmlformats.org/officeDocument/2006/relationships/tags" Target="../tags/tag155.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8.xml"/><Relationship Id="rId1" Type="http://schemas.openxmlformats.org/officeDocument/2006/relationships/tags" Target="../tags/tag156.xml"/><Relationship Id="rId4" Type="http://schemas.openxmlformats.org/officeDocument/2006/relationships/image" Target="../media/image89.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8.xml"/><Relationship Id="rId1" Type="http://schemas.openxmlformats.org/officeDocument/2006/relationships/tags" Target="../tags/tag157.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8.xml"/><Relationship Id="rId1" Type="http://schemas.openxmlformats.org/officeDocument/2006/relationships/tags" Target="../tags/tag158.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8.xml"/><Relationship Id="rId1" Type="http://schemas.openxmlformats.org/officeDocument/2006/relationships/tags" Target="../tags/tag15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6.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8.xml"/><Relationship Id="rId1" Type="http://schemas.openxmlformats.org/officeDocument/2006/relationships/tags" Target="../tags/tag160.xml"/><Relationship Id="rId4" Type="http://schemas.openxmlformats.org/officeDocument/2006/relationships/image" Target="../media/image90.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8.xml"/><Relationship Id="rId1" Type="http://schemas.openxmlformats.org/officeDocument/2006/relationships/tags" Target="../tags/tag161.xml"/><Relationship Id="rId4" Type="http://schemas.openxmlformats.org/officeDocument/2006/relationships/image" Target="../media/image90.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8.xml"/><Relationship Id="rId1" Type="http://schemas.openxmlformats.org/officeDocument/2006/relationships/tags" Target="../tags/tag162.xml"/><Relationship Id="rId4" Type="http://schemas.openxmlformats.org/officeDocument/2006/relationships/image" Target="../media/image91.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8.xml"/><Relationship Id="rId1" Type="http://schemas.openxmlformats.org/officeDocument/2006/relationships/tags" Target="../tags/tag163.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8.xml"/><Relationship Id="rId1" Type="http://schemas.openxmlformats.org/officeDocument/2006/relationships/tags" Target="../tags/tag164.xml"/><Relationship Id="rId4" Type="http://schemas.openxmlformats.org/officeDocument/2006/relationships/image" Target="../media/image92.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8.xml"/><Relationship Id="rId1" Type="http://schemas.openxmlformats.org/officeDocument/2006/relationships/tags" Target="../tags/tag165.xml"/><Relationship Id="rId4" Type="http://schemas.openxmlformats.org/officeDocument/2006/relationships/image" Target="../media/image93.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8.xml"/><Relationship Id="rId1" Type="http://schemas.openxmlformats.org/officeDocument/2006/relationships/tags" Target="../tags/tag166.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8.xml"/><Relationship Id="rId1" Type="http://schemas.openxmlformats.org/officeDocument/2006/relationships/tags" Target="../tags/tag167.xml"/><Relationship Id="rId4" Type="http://schemas.openxmlformats.org/officeDocument/2006/relationships/image" Target="../media/image94.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8.xml"/><Relationship Id="rId1" Type="http://schemas.openxmlformats.org/officeDocument/2006/relationships/tags" Target="../tags/tag168.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8.xml"/><Relationship Id="rId1" Type="http://schemas.openxmlformats.org/officeDocument/2006/relationships/tags" Target="../tags/tag169.xml"/><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8.xml"/><Relationship Id="rId1" Type="http://schemas.openxmlformats.org/officeDocument/2006/relationships/tags" Target="../tags/tag170.xml"/><Relationship Id="rId4" Type="http://schemas.openxmlformats.org/officeDocument/2006/relationships/image" Target="../media/image96.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8.xml"/><Relationship Id="rId1" Type="http://schemas.openxmlformats.org/officeDocument/2006/relationships/tags" Target="../tags/tag171.xml"/><Relationship Id="rId4" Type="http://schemas.openxmlformats.org/officeDocument/2006/relationships/image" Target="../media/image97.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8.xml"/><Relationship Id="rId1" Type="http://schemas.openxmlformats.org/officeDocument/2006/relationships/tags" Target="../tags/tag172.xml"/><Relationship Id="rId4" Type="http://schemas.openxmlformats.org/officeDocument/2006/relationships/image" Target="../media/image97.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8.xml"/><Relationship Id="rId1" Type="http://schemas.openxmlformats.org/officeDocument/2006/relationships/tags" Target="../tags/tag173.xml"/><Relationship Id="rId4" Type="http://schemas.openxmlformats.org/officeDocument/2006/relationships/image" Target="../media/image98.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8.xml"/><Relationship Id="rId1" Type="http://schemas.openxmlformats.org/officeDocument/2006/relationships/tags" Target="../tags/tag174.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8.xml"/><Relationship Id="rId1" Type="http://schemas.openxmlformats.org/officeDocument/2006/relationships/tags" Target="../tags/tag175.xml"/><Relationship Id="rId4" Type="http://schemas.openxmlformats.org/officeDocument/2006/relationships/image" Target="../media/image99.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8.xml"/><Relationship Id="rId1" Type="http://schemas.openxmlformats.org/officeDocument/2006/relationships/tags" Target="../tags/tag176.xml"/><Relationship Id="rId4" Type="http://schemas.openxmlformats.org/officeDocument/2006/relationships/image" Target="../media/image100.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8.xml"/><Relationship Id="rId1" Type="http://schemas.openxmlformats.org/officeDocument/2006/relationships/tags" Target="../tags/tag177.xml"/><Relationship Id="rId4" Type="http://schemas.openxmlformats.org/officeDocument/2006/relationships/image" Target="../media/image101.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8.xml"/><Relationship Id="rId1" Type="http://schemas.openxmlformats.org/officeDocument/2006/relationships/tags" Target="../tags/tag178.xml"/><Relationship Id="rId4" Type="http://schemas.openxmlformats.org/officeDocument/2006/relationships/image" Target="../media/image102.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9.xml"/><Relationship Id="rId1" Type="http://schemas.openxmlformats.org/officeDocument/2006/relationships/vmlDrawing" Target="../drawings/vmlDrawing6.vml"/><Relationship Id="rId6" Type="http://schemas.openxmlformats.org/officeDocument/2006/relationships/image" Target="../media/image103.emf"/><Relationship Id="rId5" Type="http://schemas.openxmlformats.org/officeDocument/2006/relationships/oleObject" Target="../embeddings/oleObject6.bin"/><Relationship Id="rId4"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8.xml"/><Relationship Id="rId1" Type="http://schemas.openxmlformats.org/officeDocument/2006/relationships/tags" Target="../tags/tag180.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8.xml"/><Relationship Id="rId1" Type="http://schemas.openxmlformats.org/officeDocument/2006/relationships/tags" Target="../tags/tag181.xml"/><Relationship Id="rId4" Type="http://schemas.openxmlformats.org/officeDocument/2006/relationships/image" Target="../media/image104.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8.xml"/><Relationship Id="rId1" Type="http://schemas.openxmlformats.org/officeDocument/2006/relationships/tags" Target="../tags/tag182.xml"/><Relationship Id="rId4" Type="http://schemas.openxmlformats.org/officeDocument/2006/relationships/image" Target="../media/image105.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8.xml"/><Relationship Id="rId1" Type="http://schemas.openxmlformats.org/officeDocument/2006/relationships/tags" Target="../tags/tag183.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8.xml"/><Relationship Id="rId1" Type="http://schemas.openxmlformats.org/officeDocument/2006/relationships/tags" Target="../tags/tag184.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8.xml"/><Relationship Id="rId1" Type="http://schemas.openxmlformats.org/officeDocument/2006/relationships/tags" Target="../tags/tag185.xml"/><Relationship Id="rId4" Type="http://schemas.openxmlformats.org/officeDocument/2006/relationships/image" Target="../media/image106.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8.xml"/><Relationship Id="rId1" Type="http://schemas.openxmlformats.org/officeDocument/2006/relationships/tags" Target="../tags/tag186.xml"/><Relationship Id="rId4" Type="http://schemas.openxmlformats.org/officeDocument/2006/relationships/image" Target="../media/image107.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8.xml"/><Relationship Id="rId1" Type="http://schemas.openxmlformats.org/officeDocument/2006/relationships/tags" Target="../tags/tag187.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8.xml"/><Relationship Id="rId1" Type="http://schemas.openxmlformats.org/officeDocument/2006/relationships/tags" Target="../tags/tag188.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8.xml"/><Relationship Id="rId1" Type="http://schemas.openxmlformats.org/officeDocument/2006/relationships/tags" Target="../tags/tag189.xml"/><Relationship Id="rId4" Type="http://schemas.openxmlformats.org/officeDocument/2006/relationships/image" Target="../media/image10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19.xml"/><Relationship Id="rId4" Type="http://schemas.openxmlformats.org/officeDocument/2006/relationships/image" Target="../media/image12.pn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8.xml"/><Relationship Id="rId1" Type="http://schemas.openxmlformats.org/officeDocument/2006/relationships/tags" Target="../tags/tag190.xml"/><Relationship Id="rId4" Type="http://schemas.openxmlformats.org/officeDocument/2006/relationships/image" Target="../media/image109.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8.xml"/><Relationship Id="rId1" Type="http://schemas.openxmlformats.org/officeDocument/2006/relationships/tags" Target="../tags/tag191.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8.xml"/><Relationship Id="rId1" Type="http://schemas.openxmlformats.org/officeDocument/2006/relationships/tags" Target="../tags/tag192.xml"/><Relationship Id="rId4" Type="http://schemas.openxmlformats.org/officeDocument/2006/relationships/image" Target="../media/image110.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8.xml"/><Relationship Id="rId1" Type="http://schemas.openxmlformats.org/officeDocument/2006/relationships/tags" Target="../tags/tag193.xml"/><Relationship Id="rId4" Type="http://schemas.openxmlformats.org/officeDocument/2006/relationships/image" Target="../media/image111.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8.xml"/><Relationship Id="rId1" Type="http://schemas.openxmlformats.org/officeDocument/2006/relationships/tags" Target="../tags/tag194.xml"/><Relationship Id="rId4" Type="http://schemas.openxmlformats.org/officeDocument/2006/relationships/image" Target="../media/image112.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8.xml"/><Relationship Id="rId1" Type="http://schemas.openxmlformats.org/officeDocument/2006/relationships/tags" Target="../tags/tag195.xml"/><Relationship Id="rId4" Type="http://schemas.openxmlformats.org/officeDocument/2006/relationships/image" Target="../media/image113.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8.xml"/><Relationship Id="rId1" Type="http://schemas.openxmlformats.org/officeDocument/2006/relationships/tags" Target="../tags/tag196.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8.xml"/><Relationship Id="rId1" Type="http://schemas.openxmlformats.org/officeDocument/2006/relationships/tags" Target="../tags/tag197.xml"/><Relationship Id="rId4" Type="http://schemas.openxmlformats.org/officeDocument/2006/relationships/image" Target="../media/image114.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8.xml"/><Relationship Id="rId1" Type="http://schemas.openxmlformats.org/officeDocument/2006/relationships/tags" Target="../tags/tag198.xml"/><Relationship Id="rId4" Type="http://schemas.openxmlformats.org/officeDocument/2006/relationships/image" Target="../media/image115.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8.xml"/><Relationship Id="rId1" Type="http://schemas.openxmlformats.org/officeDocument/2006/relationships/tags" Target="../tags/tag199.xml"/><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8.xml"/><Relationship Id="rId1" Type="http://schemas.openxmlformats.org/officeDocument/2006/relationships/tags" Target="../tags/tag200.xml"/><Relationship Id="rId4" Type="http://schemas.openxmlformats.org/officeDocument/2006/relationships/image" Target="../media/image117.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8.xml"/><Relationship Id="rId1" Type="http://schemas.openxmlformats.org/officeDocument/2006/relationships/tags" Target="../tags/tag201.xml"/><Relationship Id="rId4" Type="http://schemas.openxmlformats.org/officeDocument/2006/relationships/image" Target="../media/image118.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8.xml"/><Relationship Id="rId1" Type="http://schemas.openxmlformats.org/officeDocument/2006/relationships/tags" Target="../tags/tag202.xml"/><Relationship Id="rId4" Type="http://schemas.openxmlformats.org/officeDocument/2006/relationships/image" Target="../media/image118.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8.xml"/><Relationship Id="rId1" Type="http://schemas.openxmlformats.org/officeDocument/2006/relationships/tags" Target="../tags/tag203.xml"/><Relationship Id="rId4" Type="http://schemas.openxmlformats.org/officeDocument/2006/relationships/image" Target="../media/image119.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8.xml"/><Relationship Id="rId1" Type="http://schemas.openxmlformats.org/officeDocument/2006/relationships/tags" Target="../tags/tag204.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8.xml"/><Relationship Id="rId1" Type="http://schemas.openxmlformats.org/officeDocument/2006/relationships/tags" Target="../tags/tag205.xml"/><Relationship Id="rId4" Type="http://schemas.openxmlformats.org/officeDocument/2006/relationships/image" Target="../media/image120.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8.xml"/><Relationship Id="rId1" Type="http://schemas.openxmlformats.org/officeDocument/2006/relationships/tags" Target="../tags/tag206.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8.xml"/><Relationship Id="rId1" Type="http://schemas.openxmlformats.org/officeDocument/2006/relationships/tags" Target="../tags/tag207.xml"/><Relationship Id="rId4" Type="http://schemas.openxmlformats.org/officeDocument/2006/relationships/image" Target="../media/image121.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8.xml"/><Relationship Id="rId1" Type="http://schemas.openxmlformats.org/officeDocument/2006/relationships/tags" Target="../tags/tag208.xml"/><Relationship Id="rId4" Type="http://schemas.openxmlformats.org/officeDocument/2006/relationships/image" Target="../media/image121.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8.xml"/><Relationship Id="rId1" Type="http://schemas.openxmlformats.org/officeDocument/2006/relationships/tags" Target="../tags/tag209.xml"/><Relationship Id="rId4" Type="http://schemas.openxmlformats.org/officeDocument/2006/relationships/image" Target="../media/image1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21.xml"/><Relationship Id="rId4" Type="http://schemas.openxmlformats.org/officeDocument/2006/relationships/image" Target="../media/image13.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8.xml"/><Relationship Id="rId1" Type="http://schemas.openxmlformats.org/officeDocument/2006/relationships/tags" Target="../tags/tag210.xml"/><Relationship Id="rId4" Type="http://schemas.openxmlformats.org/officeDocument/2006/relationships/image" Target="../media/image122.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8.xml"/><Relationship Id="rId1" Type="http://schemas.openxmlformats.org/officeDocument/2006/relationships/tags" Target="../tags/tag211.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8.xml"/><Relationship Id="rId1" Type="http://schemas.openxmlformats.org/officeDocument/2006/relationships/tags" Target="../tags/tag212.xml"/><Relationship Id="rId4" Type="http://schemas.openxmlformats.org/officeDocument/2006/relationships/image" Target="../media/image123.jpe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8.xml"/><Relationship Id="rId1" Type="http://schemas.openxmlformats.org/officeDocument/2006/relationships/tags" Target="../tags/tag213.xm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14.xml"/><Relationship Id="rId1" Type="http://schemas.openxmlformats.org/officeDocument/2006/relationships/vmlDrawing" Target="../drawings/vmlDrawing7.vml"/><Relationship Id="rId6" Type="http://schemas.openxmlformats.org/officeDocument/2006/relationships/image" Target="../media/image124.emf"/><Relationship Id="rId5" Type="http://schemas.openxmlformats.org/officeDocument/2006/relationships/oleObject" Target="../embeddings/oleObject7.bin"/><Relationship Id="rId4"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8.xml"/><Relationship Id="rId1" Type="http://schemas.openxmlformats.org/officeDocument/2006/relationships/tags" Target="../tags/tag215.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8.xml"/><Relationship Id="rId1" Type="http://schemas.openxmlformats.org/officeDocument/2006/relationships/tags" Target="../tags/tag216.xml"/><Relationship Id="rId4" Type="http://schemas.openxmlformats.org/officeDocument/2006/relationships/image" Target="../media/image125.pn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8.xml"/><Relationship Id="rId1" Type="http://schemas.openxmlformats.org/officeDocument/2006/relationships/tags" Target="../tags/tag217.xml"/><Relationship Id="rId4" Type="http://schemas.openxmlformats.org/officeDocument/2006/relationships/image" Target="../media/image126.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8.xml"/><Relationship Id="rId1" Type="http://schemas.openxmlformats.org/officeDocument/2006/relationships/tags" Target="../tags/tag218.xml"/><Relationship Id="rId4" Type="http://schemas.openxmlformats.org/officeDocument/2006/relationships/image" Target="../media/image127.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8.xml"/><Relationship Id="rId1" Type="http://schemas.openxmlformats.org/officeDocument/2006/relationships/tags" Target="../tags/tag219.xml"/><Relationship Id="rId4" Type="http://schemas.openxmlformats.org/officeDocument/2006/relationships/image" Target="../media/image1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22.xml"/><Relationship Id="rId4" Type="http://schemas.openxmlformats.org/officeDocument/2006/relationships/image" Target="../media/image14.pn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8.xml"/><Relationship Id="rId1" Type="http://schemas.openxmlformats.org/officeDocument/2006/relationships/tags" Target="../tags/tag220.xml"/><Relationship Id="rId4" Type="http://schemas.openxmlformats.org/officeDocument/2006/relationships/image" Target="../media/image129.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8.xml"/><Relationship Id="rId1" Type="http://schemas.openxmlformats.org/officeDocument/2006/relationships/tags" Target="../tags/tag221.xml"/><Relationship Id="rId4" Type="http://schemas.openxmlformats.org/officeDocument/2006/relationships/image" Target="../media/image129.pn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8.xml"/><Relationship Id="rId1" Type="http://schemas.openxmlformats.org/officeDocument/2006/relationships/tags" Target="../tags/tag222.xml"/><Relationship Id="rId4" Type="http://schemas.openxmlformats.org/officeDocument/2006/relationships/image" Target="../media/image130.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8.xml"/><Relationship Id="rId1" Type="http://schemas.openxmlformats.org/officeDocument/2006/relationships/tags" Target="../tags/tag223.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8.xml"/><Relationship Id="rId1" Type="http://schemas.openxmlformats.org/officeDocument/2006/relationships/tags" Target="../tags/tag224.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8.xml"/><Relationship Id="rId1" Type="http://schemas.openxmlformats.org/officeDocument/2006/relationships/tags" Target="../tags/tag225.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9.xml"/><Relationship Id="rId1" Type="http://schemas.openxmlformats.org/officeDocument/2006/relationships/tags" Target="../tags/tag226.xml"/><Relationship Id="rId4" Type="http://schemas.openxmlformats.org/officeDocument/2006/relationships/image" Target="../media/image131.pn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7.xml"/><Relationship Id="rId1" Type="http://schemas.openxmlformats.org/officeDocument/2006/relationships/tags" Target="../tags/tag22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29.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3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34.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35.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38.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39.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tags" Target="../tags/tag41.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tags" Target="../tags/tag4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tags" Target="../tags/tag46.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tags" Target="../tags/tag47.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4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49.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50.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tags" Target="../tags/tag51.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2.xml"/><Relationship Id="rId1" Type="http://schemas.openxmlformats.org/officeDocument/2006/relationships/vmlDrawing" Target="../drawings/vmlDrawing1.vml"/><Relationship Id="rId6" Type="http://schemas.openxmlformats.org/officeDocument/2006/relationships/image" Target="../media/image32.emf"/><Relationship Id="rId5" Type="http://schemas.openxmlformats.org/officeDocument/2006/relationships/oleObject" Target="../embeddings/oleObject1.bin"/><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53.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54.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8.xml"/><Relationship Id="rId1" Type="http://schemas.openxmlformats.org/officeDocument/2006/relationships/tags" Target="../tags/tag5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56.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7.xml"/><Relationship Id="rId1" Type="http://schemas.openxmlformats.org/officeDocument/2006/relationships/vmlDrawing" Target="../drawings/vmlDrawing2.vml"/><Relationship Id="rId6" Type="http://schemas.openxmlformats.org/officeDocument/2006/relationships/image" Target="../media/image36.emf"/><Relationship Id="rId5" Type="http://schemas.openxmlformats.org/officeDocument/2006/relationships/oleObject" Target="../embeddings/oleObject2.bin"/><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tags" Target="../tags/tag59.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xml"/><Relationship Id="rId1" Type="http://schemas.openxmlformats.org/officeDocument/2006/relationships/tags" Target="../tags/tag60.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tags" Target="../tags/tag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tags" Target="../tags/tag6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63.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6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xml"/><Relationship Id="rId1" Type="http://schemas.openxmlformats.org/officeDocument/2006/relationships/tags" Target="../tags/tag6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xml"/><Relationship Id="rId1" Type="http://schemas.openxmlformats.org/officeDocument/2006/relationships/tags" Target="../tags/tag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tags" Target="../tags/tag6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xml"/><Relationship Id="rId1" Type="http://schemas.openxmlformats.org/officeDocument/2006/relationships/tags" Target="../tags/tag6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xml"/><Relationship Id="rId1" Type="http://schemas.openxmlformats.org/officeDocument/2006/relationships/tags" Target="../tags/tag69.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70.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xml"/><Relationship Id="rId1" Type="http://schemas.openxmlformats.org/officeDocument/2006/relationships/tags" Target="../tags/tag7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xml"/><Relationship Id="rId1" Type="http://schemas.openxmlformats.org/officeDocument/2006/relationships/tags" Target="../tags/tag72.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xml"/><Relationship Id="rId1" Type="http://schemas.openxmlformats.org/officeDocument/2006/relationships/tags" Target="../tags/tag7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8.xml"/><Relationship Id="rId1" Type="http://schemas.openxmlformats.org/officeDocument/2006/relationships/tags" Target="../tags/tag7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xml"/><Relationship Id="rId1" Type="http://schemas.openxmlformats.org/officeDocument/2006/relationships/tags" Target="../tags/tag75.xml"/><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8.xml"/><Relationship Id="rId1" Type="http://schemas.openxmlformats.org/officeDocument/2006/relationships/tags" Target="../tags/tag7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8.xml"/><Relationship Id="rId1" Type="http://schemas.openxmlformats.org/officeDocument/2006/relationships/tags" Target="../tags/tag7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8.xml"/><Relationship Id="rId1" Type="http://schemas.openxmlformats.org/officeDocument/2006/relationships/tags" Target="../tags/tag78.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8.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xml"/><Relationship Id="rId1" Type="http://schemas.openxmlformats.org/officeDocument/2006/relationships/tags" Target="../tags/tag8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xml"/><Relationship Id="rId1" Type="http://schemas.openxmlformats.org/officeDocument/2006/relationships/tags" Target="../tags/tag8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xml"/><Relationship Id="rId1" Type="http://schemas.openxmlformats.org/officeDocument/2006/relationships/tags" Target="../tags/tag8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8.xml"/><Relationship Id="rId1" Type="http://schemas.openxmlformats.org/officeDocument/2006/relationships/tags" Target="../tags/tag8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8.xml"/><Relationship Id="rId1" Type="http://schemas.openxmlformats.org/officeDocument/2006/relationships/tags" Target="../tags/tag8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8.xml"/><Relationship Id="rId1" Type="http://schemas.openxmlformats.org/officeDocument/2006/relationships/tags" Target="../tags/tag85.xml"/><Relationship Id="rId4" Type="http://schemas.openxmlformats.org/officeDocument/2006/relationships/image" Target="../media/image44.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8.xml"/><Relationship Id="rId1" Type="http://schemas.openxmlformats.org/officeDocument/2006/relationships/tags" Target="../tags/tag8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8.xml"/><Relationship Id="rId1" Type="http://schemas.openxmlformats.org/officeDocument/2006/relationships/tags" Target="../tags/tag8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88.xml"/><Relationship Id="rId1" Type="http://schemas.openxmlformats.org/officeDocument/2006/relationships/vmlDrawing" Target="../drawings/vmlDrawing3.vml"/><Relationship Id="rId6" Type="http://schemas.openxmlformats.org/officeDocument/2006/relationships/image" Target="../media/image45.emf"/><Relationship Id="rId5" Type="http://schemas.openxmlformats.org/officeDocument/2006/relationships/oleObject" Target="../embeddings/oleObject3.bin"/><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8.xml"/><Relationship Id="rId1" Type="http://schemas.openxmlformats.org/officeDocument/2006/relationships/tags" Target="../tags/tag89.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8.xml"/><Relationship Id="rId1" Type="http://schemas.openxmlformats.org/officeDocument/2006/relationships/tags" Target="../tags/tag90.xml"/><Relationship Id="rId4" Type="http://schemas.openxmlformats.org/officeDocument/2006/relationships/image" Target="../media/image47.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8.xml"/><Relationship Id="rId1" Type="http://schemas.openxmlformats.org/officeDocument/2006/relationships/tags" Target="../tags/tag91.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8.xml"/><Relationship Id="rId1" Type="http://schemas.openxmlformats.org/officeDocument/2006/relationships/tags" Target="../tags/tag92.xml"/><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93.xml"/><Relationship Id="rId1" Type="http://schemas.openxmlformats.org/officeDocument/2006/relationships/vmlDrawing" Target="../drawings/vmlDrawing4.vml"/><Relationship Id="rId6" Type="http://schemas.openxmlformats.org/officeDocument/2006/relationships/image" Target="../media/image49.emf"/><Relationship Id="rId5" Type="http://schemas.openxmlformats.org/officeDocument/2006/relationships/oleObject" Target="../embeddings/oleObject4.bin"/><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8.xml"/><Relationship Id="rId1" Type="http://schemas.openxmlformats.org/officeDocument/2006/relationships/tags" Target="../tags/tag94.xml"/><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8.xml"/><Relationship Id="rId1" Type="http://schemas.openxmlformats.org/officeDocument/2006/relationships/tags" Target="../tags/tag95.xml"/><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8.xml"/><Relationship Id="rId1" Type="http://schemas.openxmlformats.org/officeDocument/2006/relationships/tags" Target="../tags/tag9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8.xml"/><Relationship Id="rId1" Type="http://schemas.openxmlformats.org/officeDocument/2006/relationships/tags" Target="../tags/tag97.xm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8.xml"/><Relationship Id="rId1" Type="http://schemas.openxmlformats.org/officeDocument/2006/relationships/tags" Target="../tags/tag98.xml"/><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99.xml"/><Relationship Id="rId1" Type="http://schemas.openxmlformats.org/officeDocument/2006/relationships/vmlDrawing" Target="../drawings/vmlDrawing5.vml"/><Relationship Id="rId6" Type="http://schemas.openxmlformats.org/officeDocument/2006/relationships/image" Target="../media/image54.emf"/><Relationship Id="rId5" Type="http://schemas.openxmlformats.org/officeDocument/2006/relationships/oleObject" Target="../embeddings/oleObject5.bin"/><Relationship Id="rId4"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a:latin typeface="方正细倩简体"/>
                <a:ea typeface="方正细倩简体"/>
                <a:cs typeface="方正细倩简体"/>
              </a:rPr>
              <a:t>第</a:t>
            </a:r>
            <a:r>
              <a:rPr lang="en-US" altLang="zh-CN" b="1" dirty="0">
                <a:latin typeface="方正细倩简体"/>
                <a:ea typeface="方正细倩简体"/>
                <a:cs typeface="方正细倩简体"/>
              </a:rPr>
              <a:t>2</a:t>
            </a:r>
            <a:r>
              <a:rPr lang="zh-CN" altLang="en-US" b="1" dirty="0">
                <a:latin typeface="方正细倩简体"/>
                <a:ea typeface="方正细倩简体"/>
                <a:cs typeface="方正细倩简体"/>
              </a:rPr>
              <a:t>章 </a:t>
            </a:r>
            <a:r>
              <a:rPr lang="en-US" altLang="zh-CN" b="1" dirty="0">
                <a:latin typeface="方正细倩简体"/>
                <a:ea typeface="方正细倩简体"/>
                <a:cs typeface="方正细倩简体"/>
              </a:rPr>
              <a:t>Java</a:t>
            </a:r>
            <a:r>
              <a:rPr lang="zh-CN" altLang="en-US" b="1" dirty="0">
                <a:latin typeface="方正细倩简体"/>
                <a:ea typeface="方正细倩简体"/>
                <a:cs typeface="方正细倩简体"/>
              </a:rPr>
              <a:t>编程基础</a:t>
            </a:r>
            <a:endParaRPr lang="zh-CN" altLang="zh-CN" b="1" dirty="0"/>
          </a:p>
        </p:txBody>
      </p:sp>
      <p:sp>
        <p:nvSpPr>
          <p:cNvPr id="5" name="矩形 4"/>
          <p:cNvSpPr/>
          <p:nvPr/>
        </p:nvSpPr>
        <p:spPr>
          <a:xfrm>
            <a:off x="4185920" y="5010793"/>
            <a:ext cx="2915920" cy="1338828"/>
          </a:xfrm>
          <a:prstGeom prst="rect">
            <a:avLst/>
          </a:prstGeom>
        </p:spPr>
        <p:txBody>
          <a:bodyPr wrap="square">
            <a:spAutoFit/>
          </a:bodyPr>
          <a:lstStyle/>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Java</a:t>
            </a:r>
            <a:r>
              <a:rPr lang="zh-CN" altLang="en-US" b="1" dirty="0">
                <a:solidFill>
                  <a:schemeClr val="accent1">
                    <a:lumMod val="75000"/>
                  </a:schemeClr>
                </a:solidFill>
                <a:latin typeface="微软雅黑" pitchFamily="34" charset="-122"/>
                <a:ea typeface="微软雅黑" pitchFamily="34" charset="-122"/>
                <a:sym typeface="微软雅黑" pitchFamily="34" charset="-122"/>
              </a:rPr>
              <a:t>基本语法</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常量、变量的定义与使用</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运算符</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p:txBody>
      </p:sp>
      <p:sp>
        <p:nvSpPr>
          <p:cNvPr id="6" name="矩形 5"/>
          <p:cNvSpPr/>
          <p:nvPr/>
        </p:nvSpPr>
        <p:spPr>
          <a:xfrm>
            <a:off x="7607331" y="5010793"/>
            <a:ext cx="3101309" cy="1338828"/>
          </a:xfrm>
          <a:prstGeom prst="rect">
            <a:avLst/>
          </a:prstGeom>
        </p:spPr>
        <p:txBody>
          <a:bodyPr wrap="square">
            <a:spAutoFit/>
          </a:bodyPr>
          <a:lstStyle/>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选择结构与循环结构</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方法</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数组</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p:txBody>
      </p:sp>
      <p:pic>
        <p:nvPicPr>
          <p:cNvPr id="268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4980313"/>
            <a:ext cx="2429827" cy="145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94555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2.1.3 Java</a:t>
            </a:r>
            <a:r>
              <a:rPr lang="zh-CN" altLang="en-US" sz="3200" b="1" dirty="0">
                <a:solidFill>
                  <a:srgbClr val="1353A2"/>
                </a:solidFill>
                <a:latin typeface="微软雅黑" pitchFamily="34" charset="-122"/>
                <a:ea typeface="微软雅黑" pitchFamily="34" charset="-122"/>
              </a:rPr>
              <a:t>中的标识符</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5344160" y="1650775"/>
            <a:ext cx="5344160" cy="4013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在编程过程中，经常需要在程序中定义一些符号标记一些名称，如包名、类名、方法名、参数名、变量名等，这些符号被称为</a:t>
            </a:r>
            <a:r>
              <a:rPr lang="zh-CN" altLang="zh-CN" sz="2400" dirty="0">
                <a:solidFill>
                  <a:srgbClr val="FF0000"/>
                </a:solidFill>
                <a:latin typeface="微软雅黑" pitchFamily="34" charset="-122"/>
                <a:ea typeface="微软雅黑" pitchFamily="34" charset="-122"/>
                <a:cs typeface="Times New Roman" pitchFamily="18" charset="0"/>
              </a:rPr>
              <a:t>标识符</a:t>
            </a:r>
            <a:r>
              <a:rPr lang="zh-CN" altLang="zh-CN" sz="2400" dirty="0">
                <a:solidFill>
                  <a:schemeClr val="bg1">
                    <a:lumMod val="50000"/>
                  </a:schemeClr>
                </a:solidFill>
                <a:latin typeface="微软雅黑" pitchFamily="34" charset="-122"/>
                <a:ea typeface="微软雅黑" pitchFamily="34" charset="-122"/>
                <a:cs typeface="Times New Roman" pitchFamily="18" charset="0"/>
              </a:rPr>
              <a:t>。标识符可以由</a:t>
            </a:r>
            <a:r>
              <a:rPr lang="zh-CN" altLang="zh-CN" sz="2400" dirty="0">
                <a:solidFill>
                  <a:srgbClr val="FF0000"/>
                </a:solidFill>
                <a:latin typeface="微软雅黑" pitchFamily="34" charset="-122"/>
                <a:ea typeface="微软雅黑" pitchFamily="34" charset="-122"/>
                <a:cs typeface="Times New Roman" pitchFamily="18" charset="0"/>
              </a:rPr>
              <a:t>字母</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数字</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下画线（</a:t>
            </a:r>
            <a:r>
              <a:rPr lang="en-US" altLang="zh-CN" sz="2400" dirty="0">
                <a:solidFill>
                  <a:srgbClr val="FF0000"/>
                </a:solidFill>
                <a:latin typeface="微软雅黑" pitchFamily="34" charset="-122"/>
                <a:ea typeface="微软雅黑" pitchFamily="34" charset="-122"/>
                <a:cs typeface="Times New Roman" pitchFamily="18" charset="0"/>
              </a:rPr>
              <a:t>_</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zh-CN" altLang="zh-CN" sz="2400" dirty="0">
                <a:solidFill>
                  <a:srgbClr val="FF0000"/>
                </a:solidFill>
                <a:latin typeface="微软雅黑" pitchFamily="34" charset="-122"/>
                <a:ea typeface="微软雅黑" pitchFamily="34" charset="-122"/>
                <a:cs typeface="Times New Roman" pitchFamily="18" charset="0"/>
              </a:rPr>
              <a:t>美元符号（</a:t>
            </a:r>
            <a:r>
              <a:rPr lang="en-US"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组成，但标识符不能以数字开头，不能是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中的关键字。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0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498" y="1417544"/>
            <a:ext cx="2788601" cy="424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90698025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0338"/>
                                        </p:tgtEl>
                                        <p:attrNameLst>
                                          <p:attrName>style.visibility</p:attrName>
                                        </p:attrNameLst>
                                      </p:cBhvr>
                                      <p:to>
                                        <p:strVal val="visible"/>
                                      </p:to>
                                    </p:set>
                                    <p:animEffect transition="in" filter="fade">
                                      <p:cBhvr>
                                        <p:cTn id="7" dur="1000"/>
                                        <p:tgtEl>
                                          <p:spTgt spid="270338"/>
                                        </p:tgtEl>
                                      </p:cBhvr>
                                    </p:animEffect>
                                    <p:anim calcmode="lin" valueType="num">
                                      <p:cBhvr>
                                        <p:cTn id="8" dur="1000" fill="hold"/>
                                        <p:tgtEl>
                                          <p:spTgt spid="270338"/>
                                        </p:tgtEl>
                                        <p:attrNameLst>
                                          <p:attrName>ppt_x</p:attrName>
                                        </p:attrNameLst>
                                      </p:cBhvr>
                                      <p:tavLst>
                                        <p:tav tm="0">
                                          <p:val>
                                            <p:strVal val="#ppt_x"/>
                                          </p:val>
                                        </p:tav>
                                        <p:tav tm="100000">
                                          <p:val>
                                            <p:strVal val="#ppt_x"/>
                                          </p:val>
                                        </p:tav>
                                      </p:tavLst>
                                    </p:anim>
                                    <p:anim calcmode="lin" valueType="num">
                                      <p:cBhvr>
                                        <p:cTn id="9" dur="1000" fill="hold"/>
                                        <p:tgtEl>
                                          <p:spTgt spid="2703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473200" y="1295398"/>
            <a:ext cx="10139680" cy="12547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接下来通过一个案例演示</a:t>
            </a:r>
            <a:r>
              <a:rPr lang="en-US" altLang="zh-CN" sz="2400" dirty="0">
                <a:solidFill>
                  <a:schemeClr val="bg1">
                    <a:lumMod val="50000"/>
                  </a:schemeClr>
                </a:solidFill>
                <a:latin typeface="Lucida Sans Unicode"/>
                <a:ea typeface="微软雅黑" pitchFamily="34" charset="-122"/>
                <a:cs typeface="Lucida Sans Unicode"/>
              </a:rPr>
              <a:t>if…else if…else</a:t>
            </a:r>
            <a:r>
              <a:rPr lang="zh-CN" altLang="zh-CN" sz="2400" dirty="0">
                <a:solidFill>
                  <a:schemeClr val="bg1">
                    <a:lumMod val="50000"/>
                  </a:schemeClr>
                </a:solidFill>
                <a:latin typeface="Lucida Sans Unicode"/>
                <a:ea typeface="微软雅黑" pitchFamily="34" charset="-122"/>
                <a:cs typeface="Lucida Sans Unicode"/>
              </a:rPr>
              <a:t>语句的用法，该案例实现对学生考试成绩进行等级划分的程序</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2514600" y="2626678"/>
            <a:ext cx="8056880" cy="3327082"/>
            <a:chOff x="2214880" y="2626678"/>
            <a:chExt cx="8056880" cy="3327082"/>
          </a:xfrm>
        </p:grpSpPr>
        <p:pic>
          <p:nvPicPr>
            <p:cNvPr id="3287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880" y="2626678"/>
              <a:ext cx="8056880" cy="332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2794000" y="2738118"/>
              <a:ext cx="7193280" cy="31140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1public class Example09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2	public static void main(String[] </a:t>
              </a:r>
              <a:r>
                <a:rPr lang="en-US" altLang="zh-CN" sz="1800" dirty="0" err="1">
                  <a:solidFill>
                    <a:schemeClr val="bg1">
                      <a:lumMod val="50000"/>
                    </a:schemeClr>
                  </a:solidFill>
                  <a:latin typeface="Lucida Sans Unicode"/>
                  <a:ea typeface="微软雅黑" pitchFamily="34" charset="-122"/>
                  <a:cs typeface="Lucida Sans Unicode"/>
                </a:rPr>
                <a:t>args</a:t>
              </a:r>
              <a:r>
                <a:rPr lang="en-US" altLang="zh-CN" sz="1800" dirty="0">
                  <a:solidFill>
                    <a:schemeClr val="bg1">
                      <a:lumMod val="50000"/>
                    </a:schemeClr>
                  </a:solidFill>
                  <a:latin typeface="Lucida Sans Unicode"/>
                  <a:ea typeface="微软雅黑" pitchFamily="34" charset="-122"/>
                  <a:cs typeface="Lucida Sans Unicode"/>
                </a:rPr>
                <a:t>)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3		</a:t>
              </a:r>
              <a:r>
                <a:rPr lang="en-US" altLang="zh-CN" sz="1800" dirty="0" err="1">
                  <a:solidFill>
                    <a:schemeClr val="bg1">
                      <a:lumMod val="50000"/>
                    </a:schemeClr>
                  </a:solidFill>
                  <a:latin typeface="Lucida Sans Unicode"/>
                  <a:ea typeface="微软雅黑" pitchFamily="34" charset="-122"/>
                  <a:cs typeface="Lucida Sans Unicode"/>
                </a:rPr>
                <a:t>int</a:t>
              </a:r>
              <a:r>
                <a:rPr lang="en-US" altLang="zh-CN" sz="1800" dirty="0">
                  <a:solidFill>
                    <a:schemeClr val="bg1">
                      <a:lumMod val="50000"/>
                    </a:schemeClr>
                  </a:solidFill>
                  <a:latin typeface="Lucida Sans Unicode"/>
                  <a:ea typeface="微软雅黑" pitchFamily="34" charset="-122"/>
                  <a:cs typeface="Lucida Sans Unicode"/>
                </a:rPr>
                <a:t> grade = 75; 		// </a:t>
              </a:r>
              <a:r>
                <a:rPr lang="zh-CN" altLang="zh-CN" sz="1800" dirty="0">
                  <a:solidFill>
                    <a:schemeClr val="bg1">
                      <a:lumMod val="50000"/>
                    </a:schemeClr>
                  </a:solidFill>
                  <a:latin typeface="Lucida Sans Unicode"/>
                  <a:ea typeface="微软雅黑" pitchFamily="34" charset="-122"/>
                  <a:cs typeface="Lucida Sans Unicode"/>
                </a:rPr>
                <a:t>定义学生成绩</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4		if (grade &gt; 80)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5			// </a:t>
              </a:r>
              <a:r>
                <a:rPr lang="zh-CN" altLang="zh-CN" sz="1800" dirty="0">
                  <a:solidFill>
                    <a:schemeClr val="bg1">
                      <a:lumMod val="50000"/>
                    </a:schemeClr>
                  </a:solidFill>
                  <a:latin typeface="Lucida Sans Unicode"/>
                  <a:ea typeface="微软雅黑" pitchFamily="34" charset="-122"/>
                  <a:cs typeface="Lucida Sans Unicode"/>
                </a:rPr>
                <a:t>满足条件</a:t>
              </a:r>
              <a:r>
                <a:rPr lang="en-US" altLang="zh-CN" sz="1800" dirty="0">
                  <a:solidFill>
                    <a:schemeClr val="bg1">
                      <a:lumMod val="50000"/>
                    </a:schemeClr>
                  </a:solidFill>
                  <a:latin typeface="Lucida Sans Unicode"/>
                  <a:ea typeface="微软雅黑" pitchFamily="34" charset="-122"/>
                  <a:cs typeface="Lucida Sans Unicode"/>
                </a:rPr>
                <a:t> grade &gt; 80</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6			</a:t>
              </a:r>
              <a:r>
                <a:rPr lang="en-US" altLang="zh-CN" sz="1800" dirty="0" err="1">
                  <a:solidFill>
                    <a:schemeClr val="bg1">
                      <a:lumMod val="50000"/>
                    </a:schemeClr>
                  </a:solidFill>
                  <a:latin typeface="Lucida Sans Unicode"/>
                  <a:ea typeface="微软雅黑" pitchFamily="34" charset="-122"/>
                  <a:cs typeface="Lucida Sans Unicode"/>
                </a:rPr>
                <a:t>System.out.println</a:t>
              </a:r>
              <a:r>
                <a:rPr lang="en-US" altLang="zh-CN" sz="1800" dirty="0">
                  <a:solidFill>
                    <a:schemeClr val="bg1">
                      <a:lumMod val="50000"/>
                    </a:schemeClr>
                  </a:solidFill>
                  <a:latin typeface="Lucida Sans Unicode"/>
                  <a:ea typeface="微软雅黑" pitchFamily="34" charset="-122"/>
                  <a:cs typeface="Lucida Sans Unicode"/>
                </a:rPr>
                <a:t>("</a:t>
              </a:r>
              <a:r>
                <a:rPr lang="zh-CN" altLang="zh-CN" sz="1800" dirty="0">
                  <a:solidFill>
                    <a:schemeClr val="bg1">
                      <a:lumMod val="50000"/>
                    </a:schemeClr>
                  </a:solidFill>
                  <a:latin typeface="Lucida Sans Unicode"/>
                  <a:ea typeface="微软雅黑" pitchFamily="34" charset="-122"/>
                  <a:cs typeface="Lucida Sans Unicode"/>
                </a:rPr>
                <a:t>该成绩的等级为优</a:t>
              </a:r>
              <a:r>
                <a:rPr lang="en-US" altLang="zh-CN" sz="1800" dirty="0">
                  <a:solidFill>
                    <a:schemeClr val="bg1">
                      <a:lumMod val="50000"/>
                    </a:schemeClr>
                  </a:solidFill>
                  <a:latin typeface="Lucida Sans Unicode"/>
                  <a:ea typeface="微软雅黑" pitchFamily="34" charset="-122"/>
                  <a:cs typeface="Lucida Sans Unicode"/>
                </a:rPr>
                <a:t>");</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7		} else if (grade &gt; 70) {</a:t>
              </a:r>
              <a:endParaRPr lang="zh-CN" altLang="zh-CN" sz="18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3777882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1767840" y="1402080"/>
            <a:ext cx="9306560" cy="4673600"/>
            <a:chOff x="1767840" y="1402080"/>
            <a:chExt cx="9306560" cy="4673600"/>
          </a:xfrm>
        </p:grpSpPr>
        <p:pic>
          <p:nvPicPr>
            <p:cNvPr id="3297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7840" y="1402080"/>
              <a:ext cx="9306560" cy="467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2118360" y="1457958"/>
              <a:ext cx="8686800" cy="45872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8			// </a:t>
              </a:r>
              <a:r>
                <a:rPr lang="zh-CN" altLang="zh-CN" sz="1800" dirty="0">
                  <a:solidFill>
                    <a:schemeClr val="bg1">
                      <a:lumMod val="50000"/>
                    </a:schemeClr>
                  </a:solidFill>
                  <a:latin typeface="Lucida Sans Unicode"/>
                  <a:ea typeface="微软雅黑" pitchFamily="34" charset="-122"/>
                  <a:cs typeface="Lucida Sans Unicode"/>
                </a:rPr>
                <a:t>不满足条件</a:t>
              </a:r>
              <a:r>
                <a:rPr lang="en-US" altLang="zh-CN" sz="1800" dirty="0">
                  <a:solidFill>
                    <a:schemeClr val="bg1">
                      <a:lumMod val="50000"/>
                    </a:schemeClr>
                  </a:solidFill>
                  <a:latin typeface="Lucida Sans Unicode"/>
                  <a:ea typeface="微软雅黑" pitchFamily="34" charset="-122"/>
                  <a:cs typeface="Lucida Sans Unicode"/>
                </a:rPr>
                <a:t> grade &gt; 80 </a:t>
              </a:r>
              <a:r>
                <a:rPr lang="zh-CN" altLang="zh-CN" sz="1800" dirty="0">
                  <a:solidFill>
                    <a:schemeClr val="bg1">
                      <a:lumMod val="50000"/>
                    </a:schemeClr>
                  </a:solidFill>
                  <a:latin typeface="Lucida Sans Unicode"/>
                  <a:ea typeface="微软雅黑" pitchFamily="34" charset="-122"/>
                  <a:cs typeface="Lucida Sans Unicode"/>
                </a:rPr>
                <a:t>，但满足条件</a:t>
              </a:r>
              <a:r>
                <a:rPr lang="en-US" altLang="zh-CN" sz="1800" dirty="0">
                  <a:solidFill>
                    <a:schemeClr val="bg1">
                      <a:lumMod val="50000"/>
                    </a:schemeClr>
                  </a:solidFill>
                  <a:latin typeface="Lucida Sans Unicode"/>
                  <a:ea typeface="微软雅黑" pitchFamily="34" charset="-122"/>
                  <a:cs typeface="Lucida Sans Unicode"/>
                </a:rPr>
                <a:t> grade &gt; 70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9			</a:t>
              </a:r>
              <a:r>
                <a:rPr lang="en-US" altLang="zh-CN" sz="1800" dirty="0" err="1">
                  <a:solidFill>
                    <a:schemeClr val="bg1">
                      <a:lumMod val="50000"/>
                    </a:schemeClr>
                  </a:solidFill>
                  <a:latin typeface="Lucida Sans Unicode"/>
                  <a:ea typeface="微软雅黑" pitchFamily="34" charset="-122"/>
                  <a:cs typeface="Lucida Sans Unicode"/>
                </a:rPr>
                <a:t>System.out.println</a:t>
              </a:r>
              <a:r>
                <a:rPr lang="en-US" altLang="zh-CN" sz="1800" dirty="0">
                  <a:solidFill>
                    <a:schemeClr val="bg1">
                      <a:lumMod val="50000"/>
                    </a:schemeClr>
                  </a:solidFill>
                  <a:latin typeface="Lucida Sans Unicode"/>
                  <a:ea typeface="微软雅黑" pitchFamily="34" charset="-122"/>
                  <a:cs typeface="Lucida Sans Unicode"/>
                </a:rPr>
                <a:t>("</a:t>
              </a:r>
              <a:r>
                <a:rPr lang="zh-CN" altLang="zh-CN" sz="1800" dirty="0">
                  <a:solidFill>
                    <a:schemeClr val="bg1">
                      <a:lumMod val="50000"/>
                    </a:schemeClr>
                  </a:solidFill>
                  <a:latin typeface="Lucida Sans Unicode"/>
                  <a:ea typeface="微软雅黑" pitchFamily="34" charset="-122"/>
                  <a:cs typeface="Lucida Sans Unicode"/>
                </a:rPr>
                <a:t>该成绩的等级为良</a:t>
              </a:r>
              <a:r>
                <a:rPr lang="en-US" altLang="zh-CN" sz="1800" dirty="0">
                  <a:solidFill>
                    <a:schemeClr val="bg1">
                      <a:lumMod val="50000"/>
                    </a:schemeClr>
                  </a:solidFill>
                  <a:latin typeface="Lucida Sans Unicode"/>
                  <a:ea typeface="微软雅黑" pitchFamily="34" charset="-122"/>
                  <a:cs typeface="Lucida Sans Unicode"/>
                </a:rPr>
                <a:t>");</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10		} else if (grade &gt; 60)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11			// </a:t>
              </a:r>
              <a:r>
                <a:rPr lang="zh-CN" altLang="zh-CN" sz="1800" dirty="0">
                  <a:solidFill>
                    <a:schemeClr val="bg1">
                      <a:lumMod val="50000"/>
                    </a:schemeClr>
                  </a:solidFill>
                  <a:latin typeface="Lucida Sans Unicode"/>
                  <a:ea typeface="微软雅黑" pitchFamily="34" charset="-122"/>
                  <a:cs typeface="Lucida Sans Unicode"/>
                </a:rPr>
                <a:t>不满足条件</a:t>
              </a:r>
              <a:r>
                <a:rPr lang="en-US" altLang="zh-CN" sz="1800" dirty="0">
                  <a:solidFill>
                    <a:schemeClr val="bg1">
                      <a:lumMod val="50000"/>
                    </a:schemeClr>
                  </a:solidFill>
                  <a:latin typeface="Lucida Sans Unicode"/>
                  <a:ea typeface="微软雅黑" pitchFamily="34" charset="-122"/>
                  <a:cs typeface="Lucida Sans Unicode"/>
                </a:rPr>
                <a:t> grade &gt; 70 </a:t>
              </a:r>
              <a:r>
                <a:rPr lang="zh-CN" altLang="zh-CN" sz="1800" dirty="0">
                  <a:solidFill>
                    <a:schemeClr val="bg1">
                      <a:lumMod val="50000"/>
                    </a:schemeClr>
                  </a:solidFill>
                  <a:latin typeface="Lucida Sans Unicode"/>
                  <a:ea typeface="微软雅黑" pitchFamily="34" charset="-122"/>
                  <a:cs typeface="Lucida Sans Unicode"/>
                </a:rPr>
                <a:t>，但满足条件</a:t>
              </a:r>
              <a:r>
                <a:rPr lang="en-US" altLang="zh-CN" sz="1800" dirty="0">
                  <a:solidFill>
                    <a:schemeClr val="bg1">
                      <a:lumMod val="50000"/>
                    </a:schemeClr>
                  </a:solidFill>
                  <a:latin typeface="Lucida Sans Unicode"/>
                  <a:ea typeface="微软雅黑" pitchFamily="34" charset="-122"/>
                  <a:cs typeface="Lucida Sans Unicode"/>
                </a:rPr>
                <a:t> grade &gt; 60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12			</a:t>
              </a:r>
              <a:r>
                <a:rPr lang="en-US" altLang="zh-CN" sz="1800" dirty="0" err="1">
                  <a:solidFill>
                    <a:schemeClr val="bg1">
                      <a:lumMod val="50000"/>
                    </a:schemeClr>
                  </a:solidFill>
                  <a:latin typeface="Lucida Sans Unicode"/>
                  <a:ea typeface="微软雅黑" pitchFamily="34" charset="-122"/>
                  <a:cs typeface="Lucida Sans Unicode"/>
                </a:rPr>
                <a:t>System.out.println</a:t>
              </a:r>
              <a:r>
                <a:rPr lang="en-US" altLang="zh-CN" sz="1800" dirty="0">
                  <a:solidFill>
                    <a:schemeClr val="bg1">
                      <a:lumMod val="50000"/>
                    </a:schemeClr>
                  </a:solidFill>
                  <a:latin typeface="Lucida Sans Unicode"/>
                  <a:ea typeface="微软雅黑" pitchFamily="34" charset="-122"/>
                  <a:cs typeface="Lucida Sans Unicode"/>
                </a:rPr>
                <a:t>("</a:t>
              </a:r>
              <a:r>
                <a:rPr lang="zh-CN" altLang="zh-CN" sz="1800" dirty="0">
                  <a:solidFill>
                    <a:schemeClr val="bg1">
                      <a:lumMod val="50000"/>
                    </a:schemeClr>
                  </a:solidFill>
                  <a:latin typeface="Lucida Sans Unicode"/>
                  <a:ea typeface="微软雅黑" pitchFamily="34" charset="-122"/>
                  <a:cs typeface="Lucida Sans Unicode"/>
                </a:rPr>
                <a:t>该成绩的等级为中</a:t>
              </a:r>
              <a:r>
                <a:rPr lang="en-US" altLang="zh-CN" sz="1800" dirty="0">
                  <a:solidFill>
                    <a:schemeClr val="bg1">
                      <a:lumMod val="50000"/>
                    </a:schemeClr>
                  </a:solidFill>
                  <a:latin typeface="Lucida Sans Unicode"/>
                  <a:ea typeface="微软雅黑" pitchFamily="34" charset="-122"/>
                  <a:cs typeface="Lucida Sans Unicode"/>
                </a:rPr>
                <a:t>");</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13		} else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14			// </a:t>
              </a:r>
              <a:r>
                <a:rPr lang="zh-CN" altLang="zh-CN" sz="1800" dirty="0">
                  <a:solidFill>
                    <a:schemeClr val="bg1">
                      <a:lumMod val="50000"/>
                    </a:schemeClr>
                  </a:solidFill>
                  <a:latin typeface="Lucida Sans Unicode"/>
                  <a:ea typeface="微软雅黑" pitchFamily="34" charset="-122"/>
                  <a:cs typeface="Lucida Sans Unicode"/>
                </a:rPr>
                <a:t>不满足条件</a:t>
              </a:r>
              <a:r>
                <a:rPr lang="en-US" altLang="zh-CN" sz="1800" dirty="0">
                  <a:solidFill>
                    <a:schemeClr val="bg1">
                      <a:lumMod val="50000"/>
                    </a:schemeClr>
                  </a:solidFill>
                  <a:latin typeface="Lucida Sans Unicode"/>
                  <a:ea typeface="微软雅黑" pitchFamily="34" charset="-122"/>
                  <a:cs typeface="Lucida Sans Unicode"/>
                </a:rPr>
                <a:t> grade &gt; 60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15			</a:t>
              </a:r>
              <a:r>
                <a:rPr lang="en-US" altLang="zh-CN" sz="1800" dirty="0" err="1">
                  <a:solidFill>
                    <a:schemeClr val="bg1">
                      <a:lumMod val="50000"/>
                    </a:schemeClr>
                  </a:solidFill>
                  <a:latin typeface="Lucida Sans Unicode"/>
                  <a:ea typeface="微软雅黑" pitchFamily="34" charset="-122"/>
                  <a:cs typeface="Lucida Sans Unicode"/>
                </a:rPr>
                <a:t>System.out.println</a:t>
              </a:r>
              <a:r>
                <a:rPr lang="en-US" altLang="zh-CN" sz="1800" dirty="0">
                  <a:solidFill>
                    <a:schemeClr val="bg1">
                      <a:lumMod val="50000"/>
                    </a:schemeClr>
                  </a:solidFill>
                  <a:latin typeface="Lucida Sans Unicode"/>
                  <a:ea typeface="微软雅黑" pitchFamily="34" charset="-122"/>
                  <a:cs typeface="Lucida Sans Unicode"/>
                </a:rPr>
                <a:t>("</a:t>
              </a:r>
              <a:r>
                <a:rPr lang="zh-CN" altLang="zh-CN" sz="1800" dirty="0">
                  <a:solidFill>
                    <a:schemeClr val="bg1">
                      <a:lumMod val="50000"/>
                    </a:schemeClr>
                  </a:solidFill>
                  <a:latin typeface="Lucida Sans Unicode"/>
                  <a:ea typeface="微软雅黑" pitchFamily="34" charset="-122"/>
                  <a:cs typeface="Lucida Sans Unicode"/>
                </a:rPr>
                <a:t>该成绩的等级为差</a:t>
              </a:r>
              <a:r>
                <a:rPr lang="en-US" altLang="zh-CN" sz="1800" dirty="0">
                  <a:solidFill>
                    <a:schemeClr val="bg1">
                      <a:lumMod val="50000"/>
                    </a:schemeClr>
                  </a:solidFill>
                  <a:latin typeface="Lucida Sans Unicode"/>
                  <a:ea typeface="微软雅黑" pitchFamily="34" charset="-122"/>
                  <a:cs typeface="Lucida Sans Unicode"/>
                </a:rPr>
                <a:t>");</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16		}    </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17	}    </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18 }</a:t>
              </a:r>
              <a:endParaRPr lang="zh-CN" altLang="zh-CN" sz="18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95575392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879600" y="1539238"/>
            <a:ext cx="3261360" cy="7264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30754"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573" y="2722880"/>
            <a:ext cx="7457689" cy="205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91929826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0754"/>
                                        </p:tgtEl>
                                        <p:attrNameLst>
                                          <p:attrName>style.visibility</p:attrName>
                                        </p:attrNameLst>
                                      </p:cBhvr>
                                      <p:to>
                                        <p:strVal val="visible"/>
                                      </p:to>
                                    </p:set>
                                    <p:animEffect transition="in" filter="fade">
                                      <p:cBhvr>
                                        <p:cTn id="11" dur="500"/>
                                        <p:tgtEl>
                                          <p:spTgt spid="330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1" y="2067880"/>
            <a:ext cx="4187189" cy="288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2.4.2 </a:t>
            </a:r>
            <a:r>
              <a:rPr lang="zh-CN" altLang="en-US" sz="3200" b="1" dirty="0">
                <a:solidFill>
                  <a:srgbClr val="1353A2"/>
                </a:solidFill>
                <a:latin typeface="微软雅黑" pitchFamily="34" charset="-122"/>
                <a:ea typeface="微软雅黑" pitchFamily="34" charset="-122"/>
              </a:rPr>
              <a:t>三元运算符</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5120640" y="1767840"/>
            <a:ext cx="6075680" cy="3627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提供了一个三元运算符，可以同时操作三个表达式。三元运算符语法格式如下所示：</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判断条件</a:t>
            </a:r>
            <a:r>
              <a:rPr lang="en-US" altLang="zh-CN" sz="2400" dirty="0">
                <a:solidFill>
                  <a:srgbClr val="FF0000"/>
                </a:solidFill>
                <a:latin typeface="Lucida Sans Unicode"/>
                <a:ea typeface="微软雅黑" pitchFamily="34" charset="-122"/>
                <a:cs typeface="Lucida Sans Unicode"/>
              </a:rPr>
              <a:t> ? </a:t>
            </a:r>
            <a:r>
              <a:rPr lang="zh-CN" altLang="zh-CN" sz="2400" dirty="0">
                <a:solidFill>
                  <a:srgbClr val="FF0000"/>
                </a:solidFill>
                <a:latin typeface="Lucida Sans Unicode"/>
                <a:ea typeface="微软雅黑" pitchFamily="34" charset="-122"/>
                <a:cs typeface="Lucida Sans Unicode"/>
              </a:rPr>
              <a:t>表达式</a:t>
            </a:r>
            <a:r>
              <a:rPr lang="en-US" altLang="zh-CN" sz="2400" dirty="0">
                <a:solidFill>
                  <a:srgbClr val="FF0000"/>
                </a:solidFill>
                <a:latin typeface="Lucida Sans Unicode"/>
                <a:ea typeface="微软雅黑" pitchFamily="34" charset="-122"/>
                <a:cs typeface="Lucida Sans Unicode"/>
              </a:rPr>
              <a:t>1 : </a:t>
            </a:r>
            <a:r>
              <a:rPr lang="zh-CN" altLang="zh-CN" sz="2400" dirty="0">
                <a:solidFill>
                  <a:srgbClr val="FF0000"/>
                </a:solidFill>
                <a:latin typeface="Lucida Sans Unicode"/>
                <a:ea typeface="微软雅黑" pitchFamily="34" charset="-122"/>
                <a:cs typeface="Lucida Sans Unicode"/>
              </a:rPr>
              <a:t>表达式</a:t>
            </a:r>
            <a:r>
              <a:rPr lang="en-US" altLang="zh-CN" sz="2400" dirty="0">
                <a:solidFill>
                  <a:srgbClr val="FF0000"/>
                </a:solidFill>
                <a:latin typeface="Lucida Sans Unicode"/>
                <a:ea typeface="微软雅黑" pitchFamily="34" charset="-122"/>
                <a:cs typeface="Lucida Sans Unicode"/>
              </a:rPr>
              <a:t>2</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在上述语法格式中，当判断条件成立时，计算表达式</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的值作为整个表达式的结果，否则计算表达式</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的值作为整个表达式的结果。</a:t>
            </a: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76841843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1" presetClass="entr" presetSubtype="1" fill="hold" nodeType="withEffect">
                                  <p:stCondLst>
                                    <p:cond delay="0"/>
                                  </p:stCondLst>
                                  <p:childTnLst>
                                    <p:set>
                                      <p:cBhvr>
                                        <p:cTn id="9" dur="1" fill="hold">
                                          <p:stCondLst>
                                            <p:cond delay="0"/>
                                          </p:stCondLst>
                                        </p:cTn>
                                        <p:tgtEl>
                                          <p:spTgt spid="331778"/>
                                        </p:tgtEl>
                                        <p:attrNameLst>
                                          <p:attrName>style.visibility</p:attrName>
                                        </p:attrNameLst>
                                      </p:cBhvr>
                                      <p:to>
                                        <p:strVal val="visible"/>
                                      </p:to>
                                    </p:set>
                                    <p:animEffect transition="in" filter="wheel(1)">
                                      <p:cBhvr>
                                        <p:cTn id="10" dur="2000"/>
                                        <p:tgtEl>
                                          <p:spTgt spid="331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2.4.2 </a:t>
            </a:r>
            <a:r>
              <a:rPr lang="zh-CN" altLang="en-US" sz="3200" b="1" dirty="0">
                <a:solidFill>
                  <a:srgbClr val="1353A2"/>
                </a:solidFill>
                <a:latin typeface="微软雅黑" pitchFamily="34" charset="-122"/>
                <a:ea typeface="微软雅黑" pitchFamily="34" charset="-122"/>
              </a:rPr>
              <a:t>三元运算符</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666240" y="1290320"/>
            <a:ext cx="9906000" cy="1341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三元运算符</a:t>
            </a:r>
            <a:r>
              <a:rPr lang="zh-CN" altLang="en-US" sz="2400" dirty="0">
                <a:solidFill>
                  <a:schemeClr val="bg1">
                    <a:lumMod val="50000"/>
                  </a:schemeClr>
                </a:solidFill>
                <a:latin typeface="Lucida Sans Unicode"/>
                <a:ea typeface="微软雅黑" pitchFamily="34" charset="-122"/>
                <a:cs typeface="Lucida Sans Unicode"/>
              </a:rPr>
              <a:t>比</a:t>
            </a:r>
            <a:r>
              <a:rPr lang="en-US" altLang="zh-CN" sz="2400" dirty="0">
                <a:solidFill>
                  <a:schemeClr val="bg1">
                    <a:lumMod val="50000"/>
                  </a:schemeClr>
                </a:solidFill>
                <a:latin typeface="Lucida Sans Unicode"/>
                <a:ea typeface="微软雅黑" pitchFamily="34" charset="-122"/>
                <a:cs typeface="Lucida Sans Unicode"/>
              </a:rPr>
              <a:t>if…else</a:t>
            </a:r>
            <a:r>
              <a:rPr lang="zh-CN" altLang="en-US" sz="2400" dirty="0">
                <a:solidFill>
                  <a:schemeClr val="bg1">
                    <a:lumMod val="50000"/>
                  </a:schemeClr>
                </a:solidFill>
                <a:latin typeface="Lucida Sans Unicode"/>
                <a:ea typeface="微软雅黑" pitchFamily="34" charset="-122"/>
                <a:cs typeface="Lucida Sans Unicode"/>
              </a:rPr>
              <a:t>语句更简洁</a:t>
            </a:r>
            <a:r>
              <a:rPr lang="zh-CN" altLang="zh-CN" sz="2400" dirty="0">
                <a:solidFill>
                  <a:schemeClr val="bg1">
                    <a:lumMod val="50000"/>
                  </a:schemeClr>
                </a:solidFill>
                <a:latin typeface="Lucida Sans Unicode"/>
                <a:ea typeface="微软雅黑" pitchFamily="34" charset="-122"/>
                <a:cs typeface="Lucida Sans Unicode"/>
              </a:rPr>
              <a:t>。例如，求两个数</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中的较大者</a:t>
            </a:r>
            <a:r>
              <a:rPr lang="zh-CN" altLang="en-US" sz="2400" dirty="0">
                <a:solidFill>
                  <a:schemeClr val="bg1">
                    <a:lumMod val="50000"/>
                  </a:schemeClr>
                </a:solidFill>
                <a:latin typeface="Lucida Sans Unicode"/>
                <a:ea typeface="微软雅黑" pitchFamily="34" charset="-122"/>
                <a:cs typeface="Lucida Sans Unicode"/>
              </a:rPr>
              <a:t>，分别使用</a:t>
            </a:r>
            <a:r>
              <a:rPr lang="en-US" altLang="zh-CN" sz="2400" dirty="0">
                <a:solidFill>
                  <a:schemeClr val="bg1">
                    <a:lumMod val="50000"/>
                  </a:schemeClr>
                </a:solidFill>
                <a:latin typeface="Lucida Sans Unicode"/>
                <a:ea typeface="微软雅黑" pitchFamily="34" charset="-122"/>
                <a:cs typeface="Lucida Sans Unicode"/>
              </a:rPr>
              <a:t>if…else</a:t>
            </a:r>
            <a:r>
              <a:rPr lang="zh-CN" altLang="en-US" sz="2400" dirty="0">
                <a:solidFill>
                  <a:schemeClr val="bg1">
                    <a:lumMod val="50000"/>
                  </a:schemeClr>
                </a:solidFill>
                <a:latin typeface="Lucida Sans Unicode"/>
                <a:ea typeface="微软雅黑" pitchFamily="34" charset="-122"/>
                <a:cs typeface="Lucida Sans Unicode"/>
              </a:rPr>
              <a:t>语句和三元运算符实现。</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2304098" y="2560320"/>
            <a:ext cx="3593780" cy="3556000"/>
            <a:chOff x="2050098" y="2560320"/>
            <a:chExt cx="3593780" cy="3556000"/>
          </a:xfrm>
        </p:grpSpPr>
        <p:pic>
          <p:nvPicPr>
            <p:cNvPr id="3328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0098" y="2560320"/>
              <a:ext cx="3507422"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2311398" y="2631440"/>
              <a:ext cx="3332480" cy="3444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err="1">
                  <a:solidFill>
                    <a:schemeClr val="bg1">
                      <a:lumMod val="50000"/>
                    </a:schemeClr>
                  </a:solidFill>
                  <a:latin typeface="Lucida Sans Unicode"/>
                  <a:ea typeface="微软雅黑" pitchFamily="34" charset="-122"/>
                  <a:cs typeface="Lucida Sans Unicode"/>
                </a:rPr>
                <a:t>int</a:t>
              </a:r>
              <a:r>
                <a:rPr lang="en-US" altLang="zh-CN" sz="1800" dirty="0">
                  <a:solidFill>
                    <a:schemeClr val="bg1">
                      <a:lumMod val="50000"/>
                    </a:schemeClr>
                  </a:solidFill>
                  <a:latin typeface="Lucida Sans Unicode"/>
                  <a:ea typeface="微软雅黑" pitchFamily="34" charset="-122"/>
                  <a:cs typeface="Lucida Sans Unicode"/>
                </a:rPr>
                <a:t> x = 0;</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err="1">
                  <a:solidFill>
                    <a:schemeClr val="bg1">
                      <a:lumMod val="50000"/>
                    </a:schemeClr>
                  </a:solidFill>
                  <a:latin typeface="Lucida Sans Unicode"/>
                  <a:ea typeface="微软雅黑" pitchFamily="34" charset="-122"/>
                  <a:cs typeface="Lucida Sans Unicode"/>
                </a:rPr>
                <a:t>int</a:t>
              </a:r>
              <a:r>
                <a:rPr lang="en-US" altLang="zh-CN" sz="1800" dirty="0">
                  <a:solidFill>
                    <a:schemeClr val="bg1">
                      <a:lumMod val="50000"/>
                    </a:schemeClr>
                  </a:solidFill>
                  <a:latin typeface="Lucida Sans Unicode"/>
                  <a:ea typeface="微软雅黑" pitchFamily="34" charset="-122"/>
                  <a:cs typeface="Lucida Sans Unicode"/>
                </a:rPr>
                <a:t> y = 1;</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err="1">
                  <a:solidFill>
                    <a:schemeClr val="bg1">
                      <a:lumMod val="50000"/>
                    </a:schemeClr>
                  </a:solidFill>
                  <a:latin typeface="Lucida Sans Unicode"/>
                  <a:ea typeface="微软雅黑" pitchFamily="34" charset="-122"/>
                  <a:cs typeface="Lucida Sans Unicode"/>
                </a:rPr>
                <a:t>int</a:t>
              </a:r>
              <a:r>
                <a:rPr lang="en-US" altLang="zh-CN" sz="1800" dirty="0">
                  <a:solidFill>
                    <a:schemeClr val="bg1">
                      <a:lumMod val="50000"/>
                    </a:schemeClr>
                  </a:solidFill>
                  <a:latin typeface="Lucida Sans Unicode"/>
                  <a:ea typeface="微软雅黑" pitchFamily="34" charset="-122"/>
                  <a:cs typeface="Lucida Sans Unicode"/>
                </a:rPr>
                <a:t> max;</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if (x &gt; y)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max = x;</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else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max = y;}</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err="1">
                  <a:solidFill>
                    <a:schemeClr val="bg1">
                      <a:lumMod val="50000"/>
                    </a:schemeClr>
                  </a:solidFill>
                  <a:latin typeface="Lucida Sans Unicode"/>
                  <a:ea typeface="微软雅黑" pitchFamily="34" charset="-122"/>
                  <a:cs typeface="Lucida Sans Unicode"/>
                </a:rPr>
                <a:t>System.out.println</a:t>
              </a:r>
              <a:r>
                <a:rPr lang="en-US" altLang="zh-CN" sz="1800" dirty="0">
                  <a:solidFill>
                    <a:schemeClr val="bg1">
                      <a:lumMod val="50000"/>
                    </a:schemeClr>
                  </a:solidFill>
                  <a:latin typeface="Lucida Sans Unicode"/>
                  <a:ea typeface="微软雅黑" pitchFamily="34" charset="-122"/>
                  <a:cs typeface="Lucida Sans Unicode"/>
                </a:rPr>
                <a:t>(max);</a:t>
              </a:r>
              <a:endParaRPr lang="zh-CN" altLang="zh-CN" sz="1800" dirty="0">
                <a:solidFill>
                  <a:schemeClr val="bg1">
                    <a:lumMod val="50000"/>
                  </a:schemeClr>
                </a:solidFill>
                <a:latin typeface="Lucida Sans Unicode"/>
                <a:ea typeface="微软雅黑" pitchFamily="34" charset="-122"/>
                <a:cs typeface="Lucida Sans Unicode"/>
              </a:endParaRPr>
            </a:p>
          </p:txBody>
        </p:sp>
      </p:grpSp>
      <p:grpSp>
        <p:nvGrpSpPr>
          <p:cNvPr id="8" name="组合 7"/>
          <p:cNvGrpSpPr/>
          <p:nvPr/>
        </p:nvGrpSpPr>
        <p:grpSpPr>
          <a:xfrm>
            <a:off x="7149783" y="2560320"/>
            <a:ext cx="3274377" cy="3515360"/>
            <a:chOff x="6723063" y="2560320"/>
            <a:chExt cx="3274377" cy="3515360"/>
          </a:xfrm>
        </p:grpSpPr>
        <p:pic>
          <p:nvPicPr>
            <p:cNvPr id="3328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063" y="2560320"/>
              <a:ext cx="3273812" cy="351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内容占位符 2"/>
            <p:cNvSpPr txBox="1">
              <a:spLocks/>
            </p:cNvSpPr>
            <p:nvPr/>
          </p:nvSpPr>
          <p:spPr>
            <a:xfrm>
              <a:off x="6807200" y="3108960"/>
              <a:ext cx="3190240" cy="2113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 x = 0;</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 y = 1;</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max = x &gt; y? x : y;</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chemeClr val="bg1">
                      <a:lumMod val="50000"/>
                    </a:schemeClr>
                  </a:solidFill>
                  <a:latin typeface="Lucida Sans Unicode"/>
                  <a:ea typeface="微软雅黑" pitchFamily="34" charset="-122"/>
                  <a:cs typeface="Lucida Sans Unicode"/>
                </a:rPr>
                <a:t>System.out.println</a:t>
              </a:r>
              <a:r>
                <a:rPr lang="en-US" altLang="zh-CN" sz="2000" dirty="0">
                  <a:solidFill>
                    <a:schemeClr val="bg1">
                      <a:lumMod val="50000"/>
                    </a:schemeClr>
                  </a:solidFill>
                  <a:latin typeface="Lucida Sans Unicode"/>
                  <a:ea typeface="微软雅黑" pitchFamily="34" charset="-122"/>
                  <a:cs typeface="Lucida Sans Unicode"/>
                </a:rPr>
                <a:t>(max);</a:t>
              </a:r>
              <a:endParaRPr lang="zh-CN" altLang="zh-CN" sz="20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7857834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2.4.2 </a:t>
            </a:r>
            <a:r>
              <a:rPr lang="zh-CN" altLang="en-US" sz="3200" b="1" dirty="0">
                <a:solidFill>
                  <a:srgbClr val="1353A2"/>
                </a:solidFill>
                <a:latin typeface="微软雅黑" pitchFamily="34" charset="-122"/>
                <a:ea typeface="微软雅黑" pitchFamily="34" charset="-122"/>
              </a:rPr>
              <a:t>三元运算符</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625600" y="1554480"/>
            <a:ext cx="990600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使用三元运算符时需要注意以下几点：</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1</a:t>
            </a:r>
            <a:r>
              <a:rPr lang="zh-CN" altLang="en-US"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条件运算符“？”和“：”是一对运算符，不能分开单独使用。</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en-US"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条件运算符的优先级低于关系运算符与算术运算符，但高于赋值运算符。</a:t>
            </a:r>
          </a:p>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3</a:t>
            </a:r>
            <a:r>
              <a:rPr lang="zh-CN" altLang="en-US"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条件运算符可以进行嵌套，结合方向自右向左。例如，</a:t>
            </a:r>
            <a:r>
              <a:rPr lang="en-US" altLang="zh-CN" sz="2400" dirty="0">
                <a:solidFill>
                  <a:schemeClr val="bg1">
                    <a:lumMod val="50000"/>
                  </a:schemeClr>
                </a:solidFill>
                <a:latin typeface="Lucida Sans Unicode"/>
                <a:ea typeface="微软雅黑" pitchFamily="34" charset="-122"/>
                <a:cs typeface="Lucida Sans Unicode"/>
              </a:rPr>
              <a:t>a&gt;</a:t>
            </a:r>
            <a:r>
              <a:rPr lang="en-US" altLang="zh-CN" sz="2400" dirty="0" err="1">
                <a:solidFill>
                  <a:schemeClr val="bg1">
                    <a:lumMod val="50000"/>
                  </a:schemeClr>
                </a:solidFill>
                <a:latin typeface="Lucida Sans Unicode"/>
                <a:ea typeface="微软雅黑" pitchFamily="34" charset="-122"/>
                <a:cs typeface="Lucida Sans Unicode"/>
              </a:rPr>
              <a:t>b?a:c</a:t>
            </a:r>
            <a:r>
              <a:rPr lang="en-US" altLang="zh-CN" sz="2400" dirty="0">
                <a:solidFill>
                  <a:schemeClr val="bg1">
                    <a:lumMod val="50000"/>
                  </a:schemeClr>
                </a:solidFill>
                <a:latin typeface="Lucida Sans Unicode"/>
                <a:ea typeface="微软雅黑" pitchFamily="34" charset="-122"/>
                <a:cs typeface="Lucida Sans Unicode"/>
              </a:rPr>
              <a:t>&gt;</a:t>
            </a:r>
            <a:r>
              <a:rPr lang="en-US" altLang="zh-CN" sz="2400" dirty="0" err="1">
                <a:solidFill>
                  <a:schemeClr val="bg1">
                    <a:lumMod val="50000"/>
                  </a:schemeClr>
                </a:solidFill>
                <a:latin typeface="Lucida Sans Unicode"/>
                <a:ea typeface="微软雅黑" pitchFamily="34" charset="-122"/>
                <a:cs typeface="Lucida Sans Unicode"/>
              </a:rPr>
              <a:t>d?c:d</a:t>
            </a:r>
            <a:r>
              <a:rPr lang="zh-CN" altLang="zh-CN" sz="2400" dirty="0">
                <a:solidFill>
                  <a:schemeClr val="bg1">
                    <a:lumMod val="50000"/>
                  </a:schemeClr>
                </a:solidFill>
                <a:latin typeface="Lucida Sans Unicode"/>
                <a:ea typeface="微软雅黑" pitchFamily="34" charset="-122"/>
                <a:cs typeface="Lucida Sans Unicode"/>
              </a:rPr>
              <a:t>应该理解为</a:t>
            </a:r>
            <a:r>
              <a:rPr lang="en-US" altLang="zh-CN" sz="2400" dirty="0">
                <a:solidFill>
                  <a:schemeClr val="bg1">
                    <a:lumMod val="50000"/>
                  </a:schemeClr>
                </a:solidFill>
                <a:latin typeface="Lucida Sans Unicode"/>
                <a:ea typeface="微软雅黑" pitchFamily="34" charset="-122"/>
                <a:cs typeface="Lucida Sans Unicode"/>
              </a:rPr>
              <a:t>a&gt;</a:t>
            </a:r>
            <a:r>
              <a:rPr lang="en-US" altLang="zh-CN" sz="2400" dirty="0" err="1">
                <a:solidFill>
                  <a:schemeClr val="bg1">
                    <a:lumMod val="50000"/>
                  </a:schemeClr>
                </a:solidFill>
                <a:latin typeface="Lucida Sans Unicode"/>
                <a:ea typeface="微软雅黑" pitchFamily="34" charset="-122"/>
                <a:cs typeface="Lucida Sans Unicode"/>
              </a:rPr>
              <a:t>b?a</a:t>
            </a:r>
            <a:r>
              <a:rPr lang="en-US" altLang="zh-CN" sz="2400" dirty="0">
                <a:solidFill>
                  <a:schemeClr val="bg1">
                    <a:lumMod val="50000"/>
                  </a:schemeClr>
                </a:solidFill>
                <a:latin typeface="Lucida Sans Unicode"/>
                <a:ea typeface="微软雅黑" pitchFamily="34" charset="-122"/>
                <a:cs typeface="Lucida Sans Unicode"/>
              </a:rPr>
              <a:t>:(c&gt;</a:t>
            </a:r>
            <a:r>
              <a:rPr lang="en-US" altLang="zh-CN" sz="2400" dirty="0" err="1">
                <a:solidFill>
                  <a:schemeClr val="bg1">
                    <a:lumMod val="50000"/>
                  </a:schemeClr>
                </a:solidFill>
                <a:latin typeface="Lucida Sans Unicode"/>
                <a:ea typeface="微软雅黑" pitchFamily="34" charset="-122"/>
                <a:cs typeface="Lucida Sans Unicode"/>
              </a:rPr>
              <a:t>d?c:d</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，这也是条件运算符的嵌套情形，即三元表达式中的表达式</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又是一个三元表达式。</a:t>
            </a: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98030004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381760" y="1300480"/>
            <a:ext cx="4795520" cy="4724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switch </a:t>
            </a:r>
            <a:r>
              <a:rPr lang="zh-CN" altLang="zh-CN" sz="2400" dirty="0">
                <a:solidFill>
                  <a:schemeClr val="bg1">
                    <a:lumMod val="50000"/>
                  </a:schemeClr>
                </a:solidFill>
                <a:latin typeface="Lucida Sans Unicode"/>
                <a:ea typeface="微软雅黑" pitchFamily="34" charset="-122"/>
                <a:cs typeface="Lucida Sans Unicode"/>
              </a:rPr>
              <a:t>条件语句也是一种很常用的选择语句，和</a:t>
            </a:r>
            <a:r>
              <a:rPr lang="en-US" altLang="zh-CN" sz="2400" dirty="0">
                <a:solidFill>
                  <a:schemeClr val="bg1">
                    <a:lumMod val="50000"/>
                  </a:schemeClr>
                </a:solidFill>
                <a:latin typeface="Lucida Sans Unicode"/>
                <a:ea typeface="微软雅黑" pitchFamily="34" charset="-122"/>
                <a:cs typeface="Lucida Sans Unicode"/>
              </a:rPr>
              <a:t>if</a:t>
            </a:r>
            <a:r>
              <a:rPr lang="zh-CN" altLang="zh-CN" sz="2400" dirty="0">
                <a:solidFill>
                  <a:schemeClr val="bg1">
                    <a:lumMod val="50000"/>
                  </a:schemeClr>
                </a:solidFill>
                <a:latin typeface="Lucida Sans Unicode"/>
                <a:ea typeface="微软雅黑" pitchFamily="34" charset="-122"/>
                <a:cs typeface="Lucida Sans Unicode"/>
              </a:rPr>
              <a:t>条件语句不同，它只能针对某个表达式的值做出判断，从而决定程序执行哪一段代码。例如，在程序中使用数字</a:t>
            </a:r>
            <a:r>
              <a:rPr lang="en-US" altLang="zh-CN" sz="2400" dirty="0">
                <a:solidFill>
                  <a:schemeClr val="bg1">
                    <a:lumMod val="50000"/>
                  </a:schemeClr>
                </a:solidFill>
                <a:latin typeface="Lucida Sans Unicode"/>
                <a:ea typeface="微软雅黑" pitchFamily="34" charset="-122"/>
                <a:cs typeface="Lucida Sans Unicode"/>
              </a:rPr>
              <a:t>1~7</a:t>
            </a:r>
            <a:r>
              <a:rPr lang="zh-CN" altLang="zh-CN" sz="2400" dirty="0">
                <a:solidFill>
                  <a:schemeClr val="bg1">
                    <a:lumMod val="50000"/>
                  </a:schemeClr>
                </a:solidFill>
                <a:latin typeface="Lucida Sans Unicode"/>
                <a:ea typeface="微软雅黑" pitchFamily="34" charset="-122"/>
                <a:cs typeface="Lucida Sans Unicode"/>
              </a:rPr>
              <a:t>表示星期一到星期天，如果想根据输入的数字输出对应中文格式的星期值，可以通过</a:t>
            </a:r>
            <a:r>
              <a:rPr lang="zh-CN" altLang="en-US" sz="2400" dirty="0">
                <a:solidFill>
                  <a:schemeClr val="bg1">
                    <a:lumMod val="50000"/>
                  </a:schemeClr>
                </a:solidFill>
                <a:latin typeface="Lucida Sans Unicode"/>
                <a:ea typeface="微软雅黑" pitchFamily="34" charset="-122"/>
                <a:cs typeface="Lucida Sans Unicode"/>
              </a:rPr>
              <a:t>右边</a:t>
            </a:r>
            <a:r>
              <a:rPr lang="zh-CN" altLang="zh-CN" sz="2400" dirty="0">
                <a:solidFill>
                  <a:schemeClr val="bg1">
                    <a:lumMod val="50000"/>
                  </a:schemeClr>
                </a:solidFill>
                <a:latin typeface="Lucida Sans Unicode"/>
                <a:ea typeface="微软雅黑" pitchFamily="34" charset="-122"/>
                <a:cs typeface="Lucida Sans Unicode"/>
              </a:rPr>
              <a:t>的一段伪代码来描述：</a:t>
            </a: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2"/>
          <p:cNvSpPr txBox="1">
            <a:spLocks/>
          </p:cNvSpPr>
          <p:nvPr/>
        </p:nvSpPr>
        <p:spPr>
          <a:xfrm>
            <a:off x="6573520" y="1300480"/>
            <a:ext cx="4947920" cy="4724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用于表示星期的数字</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如果等于</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，则输出星期一</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如果等于</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，则输出星期二</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如果等于</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，则输出星期三</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如果等于</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，则输出星期四</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如果等于</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，则输出星期五</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如果等于</a:t>
            </a:r>
            <a:r>
              <a:rPr lang="en-US" altLang="zh-CN" sz="2400" dirty="0">
                <a:solidFill>
                  <a:schemeClr val="bg1">
                    <a:lumMod val="50000"/>
                  </a:schemeClr>
                </a:solidFill>
                <a:latin typeface="Lucida Sans Unicode"/>
                <a:ea typeface="微软雅黑" pitchFamily="34" charset="-122"/>
                <a:cs typeface="Lucida Sans Unicode"/>
              </a:rPr>
              <a:t>6</a:t>
            </a:r>
            <a:r>
              <a:rPr lang="zh-CN" altLang="zh-CN" sz="2400" dirty="0">
                <a:solidFill>
                  <a:schemeClr val="bg1">
                    <a:lumMod val="50000"/>
                  </a:schemeClr>
                </a:solidFill>
                <a:latin typeface="Lucida Sans Unicode"/>
                <a:ea typeface="微软雅黑" pitchFamily="34" charset="-122"/>
                <a:cs typeface="Lucida Sans Unicode"/>
              </a:rPr>
              <a:t>，则输出星期六</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如果等于</a:t>
            </a:r>
            <a:r>
              <a:rPr lang="en-US" altLang="zh-CN" sz="2400" dirty="0">
                <a:solidFill>
                  <a:schemeClr val="bg1">
                    <a:lumMod val="50000"/>
                  </a:schemeClr>
                </a:solidFill>
                <a:latin typeface="Lucida Sans Unicode"/>
                <a:ea typeface="微软雅黑" pitchFamily="34" charset="-122"/>
                <a:cs typeface="Lucida Sans Unicode"/>
              </a:rPr>
              <a:t>7</a:t>
            </a:r>
            <a:r>
              <a:rPr lang="zh-CN" altLang="zh-CN" sz="2400" dirty="0">
                <a:solidFill>
                  <a:schemeClr val="bg1">
                    <a:lumMod val="50000"/>
                  </a:schemeClr>
                </a:solidFill>
                <a:latin typeface="Lucida Sans Unicode"/>
                <a:ea typeface="微软雅黑" pitchFamily="34" charset="-122"/>
                <a:cs typeface="Lucida Sans Unicode"/>
              </a:rPr>
              <a:t>，则输出星期天</a:t>
            </a:r>
          </a:p>
        </p:txBody>
      </p:sp>
      <p:cxnSp>
        <p:nvCxnSpPr>
          <p:cNvPr id="9" name="直接连接符 8"/>
          <p:cNvCxnSpPr/>
          <p:nvPr/>
        </p:nvCxnSpPr>
        <p:spPr>
          <a:xfrm>
            <a:off x="6492240" y="1300480"/>
            <a:ext cx="0" cy="4907280"/>
          </a:xfrm>
          <a:prstGeom prst="line">
            <a:avLst/>
          </a:prstGeom>
          <a:ln/>
        </p:spPr>
        <p:style>
          <a:lnRef idx="3">
            <a:schemeClr val="accent5"/>
          </a:lnRef>
          <a:fillRef idx="0">
            <a:schemeClr val="accent5"/>
          </a:fillRef>
          <a:effectRef idx="2">
            <a:schemeClr val="accent5"/>
          </a:effectRef>
          <a:fontRef idx="minor">
            <a:schemeClr val="tx1"/>
          </a:fontRef>
        </p:style>
      </p:cxnSp>
    </p:spTree>
    <p:custDataLst>
      <p:tags r:id="rId1"/>
    </p:custDataLst>
    <p:extLst>
      <p:ext uri="{BB962C8B-B14F-4D97-AF65-F5344CB8AC3E}">
        <p14:creationId xmlns:p14="http://schemas.microsoft.com/office/powerpoint/2010/main" val="40889771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442720" y="1432560"/>
            <a:ext cx="5100320" cy="456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上述伪代码，如果使用</a:t>
            </a:r>
            <a:r>
              <a:rPr lang="en-US" altLang="zh-CN" sz="2400" dirty="0">
                <a:solidFill>
                  <a:schemeClr val="bg1">
                    <a:lumMod val="50000"/>
                  </a:schemeClr>
                </a:solidFill>
                <a:latin typeface="Lucida Sans Unicode"/>
                <a:ea typeface="微软雅黑" pitchFamily="34" charset="-122"/>
                <a:cs typeface="Lucida Sans Unicode"/>
              </a:rPr>
              <a:t>if…else</a:t>
            </a:r>
            <a:r>
              <a:rPr lang="zh-CN" altLang="en-US" sz="2400" dirty="0">
                <a:solidFill>
                  <a:schemeClr val="bg1">
                    <a:lumMod val="50000"/>
                  </a:schemeClr>
                </a:solidFill>
                <a:latin typeface="Lucida Sans Unicode"/>
                <a:ea typeface="微软雅黑" pitchFamily="34" charset="-122"/>
                <a:cs typeface="Lucida Sans Unicode"/>
              </a:rPr>
              <a:t>语句实现，则代码太过繁琐，不便于阅读。为此，</a:t>
            </a:r>
            <a:r>
              <a:rPr lang="en-US" altLang="zh-CN" sz="2400" dirty="0">
                <a:solidFill>
                  <a:schemeClr val="bg1">
                    <a:lumMod val="50000"/>
                  </a:schemeClr>
                </a:solidFill>
                <a:latin typeface="Lucida Sans Unicode"/>
                <a:ea typeface="微软雅黑" pitchFamily="34" charset="-122"/>
                <a:cs typeface="Lucida Sans Unicode"/>
              </a:rPr>
              <a:t>Java</a:t>
            </a:r>
            <a:r>
              <a:rPr lang="zh-CN" altLang="en-US" sz="2400" dirty="0">
                <a:solidFill>
                  <a:schemeClr val="bg1">
                    <a:lumMod val="50000"/>
                  </a:schemeClr>
                </a:solidFill>
                <a:latin typeface="Lucida Sans Unicode"/>
                <a:ea typeface="微软雅黑" pitchFamily="34" charset="-122"/>
                <a:cs typeface="Lucida Sans Unicode"/>
              </a:rPr>
              <a:t>提供了</a:t>
            </a:r>
            <a:r>
              <a:rPr lang="en-US" altLang="zh-CN" sz="2400" dirty="0">
                <a:solidFill>
                  <a:schemeClr val="bg1">
                    <a:lumMod val="50000"/>
                  </a:schemeClr>
                </a:solidFill>
                <a:latin typeface="Lucida Sans Unicode"/>
                <a:ea typeface="微软雅黑" pitchFamily="34" charset="-122"/>
                <a:cs typeface="Lucida Sans Unicode"/>
              </a:rPr>
              <a:t>switch</a:t>
            </a:r>
            <a:r>
              <a:rPr lang="zh-CN" altLang="en-US" sz="2400" dirty="0">
                <a:solidFill>
                  <a:schemeClr val="bg1">
                    <a:lumMod val="50000"/>
                  </a:schemeClr>
                </a:solidFill>
                <a:latin typeface="Lucida Sans Unicode"/>
                <a:ea typeface="微软雅黑" pitchFamily="34" charset="-122"/>
                <a:cs typeface="Lucida Sans Unicode"/>
              </a:rPr>
              <a:t>语句实现这种需求，</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语句使用</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关键字描述一个表达式，使用</a:t>
            </a:r>
            <a:r>
              <a:rPr lang="en-US" altLang="zh-CN" sz="2400" dirty="0">
                <a:solidFill>
                  <a:schemeClr val="bg1">
                    <a:lumMod val="50000"/>
                  </a:schemeClr>
                </a:solidFill>
                <a:latin typeface="Lucida Sans Unicode"/>
                <a:ea typeface="微软雅黑" pitchFamily="34" charset="-122"/>
                <a:cs typeface="Lucida Sans Unicode"/>
              </a:rPr>
              <a:t>case</a:t>
            </a:r>
            <a:r>
              <a:rPr lang="zh-CN" altLang="zh-CN" sz="2400" dirty="0">
                <a:solidFill>
                  <a:schemeClr val="bg1">
                    <a:lumMod val="50000"/>
                  </a:schemeClr>
                </a:solidFill>
                <a:latin typeface="Lucida Sans Unicode"/>
                <a:ea typeface="微软雅黑" pitchFamily="34" charset="-122"/>
                <a:cs typeface="Lucida Sans Unicode"/>
              </a:rPr>
              <a:t>关键字描述和表达式结果比较的目标值，当表达式的值和某个目标值匹配时，就执行对应</a:t>
            </a:r>
            <a:r>
              <a:rPr lang="en-US" altLang="zh-CN" sz="2400" dirty="0">
                <a:solidFill>
                  <a:schemeClr val="bg1">
                    <a:lumMod val="50000"/>
                  </a:schemeClr>
                </a:solidFill>
                <a:latin typeface="Lucida Sans Unicode"/>
                <a:ea typeface="微软雅黑" pitchFamily="34" charset="-122"/>
                <a:cs typeface="Lucida Sans Unicode"/>
              </a:rPr>
              <a:t>case</a:t>
            </a:r>
            <a:r>
              <a:rPr lang="zh-CN" altLang="zh-CN" sz="2400" dirty="0">
                <a:solidFill>
                  <a:schemeClr val="bg1">
                    <a:lumMod val="50000"/>
                  </a:schemeClr>
                </a:solidFill>
                <a:latin typeface="Lucida Sans Unicode"/>
                <a:ea typeface="微软雅黑" pitchFamily="34" charset="-122"/>
                <a:cs typeface="Lucida Sans Unicode"/>
              </a:rPr>
              <a:t>下的语句。</a:t>
            </a: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3" name="直接连接符 12"/>
          <p:cNvCxnSpPr/>
          <p:nvPr/>
        </p:nvCxnSpPr>
        <p:spPr>
          <a:xfrm>
            <a:off x="7244080" y="1300480"/>
            <a:ext cx="0" cy="4907280"/>
          </a:xfrm>
          <a:prstGeom prst="line">
            <a:avLst/>
          </a:prstGeom>
          <a:ln/>
        </p:spPr>
        <p:style>
          <a:lnRef idx="3">
            <a:schemeClr val="accent5"/>
          </a:lnRef>
          <a:fillRef idx="0">
            <a:schemeClr val="accent5"/>
          </a:fillRef>
          <a:effectRef idx="2">
            <a:schemeClr val="accent5"/>
          </a:effectRef>
          <a:fontRef idx="minor">
            <a:schemeClr val="tx1"/>
          </a:fontRef>
        </p:style>
      </p:cxnSp>
      <p:sp>
        <p:nvSpPr>
          <p:cNvPr id="14" name="内容占位符 2"/>
          <p:cNvSpPr txBox="1">
            <a:spLocks/>
          </p:cNvSpPr>
          <p:nvPr/>
        </p:nvSpPr>
        <p:spPr>
          <a:xfrm>
            <a:off x="7172960" y="1137920"/>
            <a:ext cx="3698240" cy="5212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switch (</a:t>
            </a:r>
            <a:r>
              <a:rPr lang="zh-CN" altLang="zh-CN" sz="1600" dirty="0">
                <a:solidFill>
                  <a:srgbClr val="FF0000"/>
                </a:solidFill>
                <a:latin typeface="Lucida Sans Unicode"/>
                <a:ea typeface="微软雅黑" pitchFamily="34" charset="-122"/>
                <a:cs typeface="Lucida Sans Unicode"/>
              </a:rPr>
              <a:t>表达式</a:t>
            </a:r>
            <a:r>
              <a:rPr lang="en-US" altLang="zh-CN" sz="1600" dirty="0">
                <a:solidFill>
                  <a:srgbClr val="FF0000"/>
                </a:solidFill>
                <a:latin typeface="Lucida Sans Unicode"/>
                <a:ea typeface="微软雅黑" pitchFamily="34" charset="-122"/>
                <a:cs typeface="Lucida Sans Unicode"/>
              </a:rPr>
              <a:t>){</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case </a:t>
            </a:r>
            <a:r>
              <a:rPr lang="zh-CN" altLang="zh-CN" sz="1600" dirty="0">
                <a:solidFill>
                  <a:srgbClr val="FF0000"/>
                </a:solidFill>
                <a:latin typeface="Lucida Sans Unicode"/>
                <a:ea typeface="微软雅黑" pitchFamily="34" charset="-122"/>
                <a:cs typeface="Lucida Sans Unicode"/>
              </a:rPr>
              <a:t>目标值</a:t>
            </a:r>
            <a:r>
              <a:rPr lang="en-US" altLang="zh-CN" sz="1600" dirty="0">
                <a:solidFill>
                  <a:srgbClr val="FF0000"/>
                </a:solidFill>
                <a:latin typeface="Lucida Sans Unicode"/>
                <a:ea typeface="微软雅黑" pitchFamily="34" charset="-122"/>
                <a:cs typeface="Lucida Sans Unicode"/>
              </a:rPr>
              <a:t>1:</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a:t>
            </a:r>
            <a:r>
              <a:rPr lang="zh-CN" altLang="zh-CN" sz="1600" dirty="0">
                <a:solidFill>
                  <a:srgbClr val="FF0000"/>
                </a:solidFill>
                <a:latin typeface="Lucida Sans Unicode"/>
                <a:ea typeface="微软雅黑" pitchFamily="34" charset="-122"/>
                <a:cs typeface="Lucida Sans Unicode"/>
              </a:rPr>
              <a:t>执行语句</a:t>
            </a:r>
            <a:r>
              <a:rPr lang="en-US" altLang="zh-CN" sz="1600" dirty="0">
                <a:solidFill>
                  <a:srgbClr val="FF0000"/>
                </a:solidFill>
                <a:latin typeface="Lucida Sans Unicode"/>
                <a:ea typeface="微软雅黑" pitchFamily="34" charset="-122"/>
                <a:cs typeface="Lucida Sans Unicode"/>
              </a:rPr>
              <a:t>1</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break;</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case </a:t>
            </a:r>
            <a:r>
              <a:rPr lang="zh-CN" altLang="zh-CN" sz="1600" dirty="0">
                <a:solidFill>
                  <a:srgbClr val="FF0000"/>
                </a:solidFill>
                <a:latin typeface="Lucida Sans Unicode"/>
                <a:ea typeface="微软雅黑" pitchFamily="34" charset="-122"/>
                <a:cs typeface="Lucida Sans Unicode"/>
              </a:rPr>
              <a:t>目标值</a:t>
            </a:r>
            <a:r>
              <a:rPr lang="en-US" altLang="zh-CN" sz="1600" dirty="0">
                <a:solidFill>
                  <a:srgbClr val="FF0000"/>
                </a:solidFill>
                <a:latin typeface="Lucida Sans Unicode"/>
                <a:ea typeface="微软雅黑" pitchFamily="34" charset="-122"/>
                <a:cs typeface="Lucida Sans Unicode"/>
              </a:rPr>
              <a:t>2:</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a:t>
            </a:r>
            <a:r>
              <a:rPr lang="zh-CN" altLang="zh-CN" sz="1600" dirty="0">
                <a:solidFill>
                  <a:srgbClr val="FF0000"/>
                </a:solidFill>
                <a:latin typeface="Lucida Sans Unicode"/>
                <a:ea typeface="微软雅黑" pitchFamily="34" charset="-122"/>
                <a:cs typeface="Lucida Sans Unicode"/>
              </a:rPr>
              <a:t>执行语句</a:t>
            </a:r>
            <a:r>
              <a:rPr lang="en-US" altLang="zh-CN" sz="1600" dirty="0">
                <a:solidFill>
                  <a:srgbClr val="FF0000"/>
                </a:solidFill>
                <a:latin typeface="Lucida Sans Unicode"/>
                <a:ea typeface="微软雅黑" pitchFamily="34" charset="-122"/>
                <a:cs typeface="Lucida Sans Unicode"/>
              </a:rPr>
              <a:t>2</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break;</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a:t>
            </a:r>
            <a:r>
              <a:rPr lang="zh-CN" altLang="zh-CN" sz="1600" dirty="0">
                <a:solidFill>
                  <a:srgbClr val="FF0000"/>
                </a:solidFill>
                <a:latin typeface="Lucida Sans Unicode"/>
                <a:ea typeface="微软雅黑" pitchFamily="34" charset="-122"/>
                <a:cs typeface="Lucida Sans Unicode"/>
              </a:rPr>
              <a:t>．．．．．．</a:t>
            </a: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case </a:t>
            </a:r>
            <a:r>
              <a:rPr lang="zh-CN" altLang="zh-CN" sz="1600" dirty="0">
                <a:solidFill>
                  <a:srgbClr val="FF0000"/>
                </a:solidFill>
                <a:latin typeface="Lucida Sans Unicode"/>
                <a:ea typeface="微软雅黑" pitchFamily="34" charset="-122"/>
                <a:cs typeface="Lucida Sans Unicode"/>
              </a:rPr>
              <a:t>目标值</a:t>
            </a:r>
            <a:r>
              <a:rPr lang="en-US" altLang="zh-CN" sz="1600" dirty="0">
                <a:solidFill>
                  <a:srgbClr val="FF0000"/>
                </a:solidFill>
                <a:latin typeface="Lucida Sans Unicode"/>
                <a:ea typeface="微软雅黑" pitchFamily="34" charset="-122"/>
                <a:cs typeface="Lucida Sans Unicode"/>
              </a:rPr>
              <a:t>n:</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a:t>
            </a:r>
            <a:r>
              <a:rPr lang="zh-CN" altLang="zh-CN" sz="1600" dirty="0">
                <a:solidFill>
                  <a:srgbClr val="FF0000"/>
                </a:solidFill>
                <a:latin typeface="Lucida Sans Unicode"/>
                <a:ea typeface="微软雅黑" pitchFamily="34" charset="-122"/>
                <a:cs typeface="Lucida Sans Unicode"/>
              </a:rPr>
              <a:t>执行语句</a:t>
            </a:r>
            <a:r>
              <a:rPr lang="en-US" altLang="zh-CN" sz="1600" dirty="0">
                <a:solidFill>
                  <a:srgbClr val="FF0000"/>
                </a:solidFill>
                <a:latin typeface="Lucida Sans Unicode"/>
                <a:ea typeface="微软雅黑" pitchFamily="34" charset="-122"/>
                <a:cs typeface="Lucida Sans Unicode"/>
              </a:rPr>
              <a:t>n</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break;</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default:</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a:t>
            </a:r>
            <a:r>
              <a:rPr lang="zh-CN" altLang="zh-CN" sz="1600" dirty="0">
                <a:solidFill>
                  <a:srgbClr val="FF0000"/>
                </a:solidFill>
                <a:latin typeface="Lucida Sans Unicode"/>
                <a:ea typeface="微软雅黑" pitchFamily="34" charset="-122"/>
                <a:cs typeface="Lucida Sans Unicode"/>
              </a:rPr>
              <a:t>执行语句</a:t>
            </a:r>
            <a:r>
              <a:rPr lang="en-US" altLang="zh-CN" sz="1600" dirty="0">
                <a:solidFill>
                  <a:srgbClr val="FF0000"/>
                </a:solidFill>
                <a:latin typeface="Lucida Sans Unicode"/>
                <a:ea typeface="微软雅黑" pitchFamily="34" charset="-122"/>
                <a:cs typeface="Lucida Sans Unicode"/>
              </a:rPr>
              <a:t>n+1</a:t>
            </a:r>
            <a:endParaRPr lang="zh-CN" altLang="zh-CN" sz="16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rgbClr val="FF0000"/>
                </a:solidFill>
                <a:latin typeface="Lucida Sans Unicode"/>
                <a:ea typeface="微软雅黑" pitchFamily="34" charset="-122"/>
                <a:cs typeface="Lucida Sans Unicode"/>
              </a:rPr>
              <a:t>		break;      }</a:t>
            </a:r>
            <a:endParaRPr lang="zh-CN" altLang="zh-CN" sz="1600" dirty="0">
              <a:solidFill>
                <a:srgbClr val="FF0000"/>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8143324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5496560" y="1564640"/>
            <a:ext cx="5781040" cy="4023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语句将表达式的值与每个</a:t>
            </a:r>
            <a:r>
              <a:rPr lang="en-US" altLang="zh-CN" sz="2400" dirty="0">
                <a:solidFill>
                  <a:schemeClr val="bg1">
                    <a:lumMod val="50000"/>
                  </a:schemeClr>
                </a:solidFill>
                <a:latin typeface="Lucida Sans Unicode"/>
                <a:ea typeface="微软雅黑" pitchFamily="34" charset="-122"/>
                <a:cs typeface="Lucida Sans Unicode"/>
              </a:rPr>
              <a:t>case</a:t>
            </a:r>
            <a:r>
              <a:rPr lang="zh-CN" altLang="zh-CN" sz="2400" dirty="0">
                <a:solidFill>
                  <a:schemeClr val="bg1">
                    <a:lumMod val="50000"/>
                  </a:schemeClr>
                </a:solidFill>
                <a:latin typeface="Lucida Sans Unicode"/>
                <a:ea typeface="微软雅黑" pitchFamily="34" charset="-122"/>
                <a:cs typeface="Lucida Sans Unicode"/>
              </a:rPr>
              <a:t>中的目标值进行匹配，如果找到了匹配的值，则执行对应</a:t>
            </a:r>
            <a:r>
              <a:rPr lang="en-US" altLang="zh-CN" sz="2400" dirty="0">
                <a:solidFill>
                  <a:schemeClr val="bg1">
                    <a:lumMod val="50000"/>
                  </a:schemeClr>
                </a:solidFill>
                <a:latin typeface="Lucida Sans Unicode"/>
                <a:ea typeface="微软雅黑" pitchFamily="34" charset="-122"/>
                <a:cs typeface="Lucida Sans Unicode"/>
              </a:rPr>
              <a:t>case</a:t>
            </a:r>
            <a:r>
              <a:rPr lang="zh-CN" altLang="zh-CN" sz="2400" dirty="0">
                <a:solidFill>
                  <a:schemeClr val="bg1">
                    <a:lumMod val="50000"/>
                  </a:schemeClr>
                </a:solidFill>
                <a:latin typeface="Lucida Sans Unicode"/>
                <a:ea typeface="微软雅黑" pitchFamily="34" charset="-122"/>
                <a:cs typeface="Lucida Sans Unicode"/>
              </a:rPr>
              <a:t>后面的语句；如果没找到任何匹配的值，则执行</a:t>
            </a:r>
            <a:r>
              <a:rPr lang="en-US" altLang="zh-CN" sz="2400" dirty="0">
                <a:solidFill>
                  <a:schemeClr val="bg1">
                    <a:lumMod val="50000"/>
                  </a:schemeClr>
                </a:solidFill>
                <a:latin typeface="Lucida Sans Unicode"/>
                <a:ea typeface="微软雅黑" pitchFamily="34" charset="-122"/>
                <a:cs typeface="Lucida Sans Unicode"/>
              </a:rPr>
              <a:t>default</a:t>
            </a:r>
            <a:r>
              <a:rPr lang="zh-CN" altLang="zh-CN" sz="2400" dirty="0">
                <a:solidFill>
                  <a:schemeClr val="bg1">
                    <a:lumMod val="50000"/>
                  </a:schemeClr>
                </a:solidFill>
                <a:latin typeface="Lucida Sans Unicode"/>
                <a:ea typeface="微软雅黑" pitchFamily="34" charset="-122"/>
                <a:cs typeface="Lucida Sans Unicode"/>
              </a:rPr>
              <a:t>后的语句。</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语句中的</a:t>
            </a:r>
            <a:r>
              <a:rPr lang="en-US" altLang="zh-CN" sz="2400" dirty="0">
                <a:solidFill>
                  <a:schemeClr val="bg1">
                    <a:lumMod val="50000"/>
                  </a:schemeClr>
                </a:solidFill>
                <a:latin typeface="Lucida Sans Unicode"/>
                <a:ea typeface="微软雅黑" pitchFamily="34" charset="-122"/>
                <a:cs typeface="Lucida Sans Unicode"/>
              </a:rPr>
              <a:t>break</a:t>
            </a:r>
            <a:r>
              <a:rPr lang="zh-CN" altLang="zh-CN" sz="2400" dirty="0">
                <a:solidFill>
                  <a:schemeClr val="bg1">
                    <a:lumMod val="50000"/>
                  </a:schemeClr>
                </a:solidFill>
                <a:latin typeface="Lucida Sans Unicode"/>
                <a:ea typeface="微软雅黑" pitchFamily="34" charset="-122"/>
                <a:cs typeface="Lucida Sans Unicode"/>
              </a:rPr>
              <a:t>关键字将在后面的小节中做具体介绍，此处，初学者只需要知道</a:t>
            </a:r>
            <a:r>
              <a:rPr lang="en-US" altLang="zh-CN" sz="2400" dirty="0">
                <a:solidFill>
                  <a:schemeClr val="bg1">
                    <a:lumMod val="50000"/>
                  </a:schemeClr>
                </a:solidFill>
                <a:latin typeface="Lucida Sans Unicode"/>
                <a:ea typeface="微软雅黑" pitchFamily="34" charset="-122"/>
                <a:cs typeface="Lucida Sans Unicode"/>
              </a:rPr>
              <a:t>break</a:t>
            </a:r>
            <a:r>
              <a:rPr lang="zh-CN" altLang="zh-CN" sz="2400" dirty="0">
                <a:solidFill>
                  <a:schemeClr val="bg1">
                    <a:lumMod val="50000"/>
                  </a:schemeClr>
                </a:solidFill>
                <a:latin typeface="Lucida Sans Unicode"/>
                <a:ea typeface="微软雅黑" pitchFamily="34" charset="-122"/>
                <a:cs typeface="Lucida Sans Unicode"/>
              </a:rPr>
              <a:t>的作用是跳出</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语句即可。</a:t>
            </a: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498" y="1417544"/>
            <a:ext cx="2788601" cy="424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4751476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259840" y="1940560"/>
            <a:ext cx="3840480" cy="2987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接下来通过一个案例来演示</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语句的用法，在该案例中，使用</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语句根据给出的数值输出对应中文格式的星期</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5476240" y="1300480"/>
            <a:ext cx="5689600" cy="4917440"/>
            <a:chOff x="5476240" y="1361440"/>
            <a:chExt cx="5689600" cy="4917440"/>
          </a:xfrm>
        </p:grpSpPr>
        <p:pic>
          <p:nvPicPr>
            <p:cNvPr id="3348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240" y="1361440"/>
              <a:ext cx="5689600" cy="489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5791200" y="1381760"/>
              <a:ext cx="5008880" cy="4897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Example10{</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week = 5;</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switch (week)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case 1:</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星期一</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break;</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case 2:</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星期二</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break;</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case 3:</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星期三</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break;</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9620055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2.1.3 Java</a:t>
            </a:r>
            <a:r>
              <a:rPr lang="zh-CN" altLang="en-US" sz="3200" b="1" dirty="0">
                <a:solidFill>
                  <a:srgbClr val="1353A2"/>
                </a:solidFill>
                <a:latin typeface="微软雅黑" pitchFamily="34" charset="-122"/>
                <a:ea typeface="微软雅黑" pitchFamily="34" charset="-122"/>
              </a:rPr>
              <a:t>中的标识符</a:t>
            </a:r>
            <a:endParaRPr lang="zh-CN" altLang="en-US" sz="3200" b="1" kern="1200" dirty="0">
              <a:solidFill>
                <a:srgbClr val="1353A2"/>
              </a:solidFill>
              <a:latin typeface="微软雅黑" pitchFamily="34" charset="-122"/>
              <a:ea typeface="微软雅黑" pitchFamily="34" charset="-122"/>
            </a:endParaRPr>
          </a:p>
        </p:txBody>
      </p:sp>
      <p:grpSp>
        <p:nvGrpSpPr>
          <p:cNvPr id="4" name="组合 3"/>
          <p:cNvGrpSpPr/>
          <p:nvPr/>
        </p:nvGrpSpPr>
        <p:grpSpPr>
          <a:xfrm>
            <a:off x="2521108" y="1650775"/>
            <a:ext cx="3322701" cy="3530825"/>
            <a:chOff x="2521108" y="1650775"/>
            <a:chExt cx="3322701" cy="3530825"/>
          </a:xfrm>
        </p:grpSpPr>
        <p:pic>
          <p:nvPicPr>
            <p:cNvPr id="271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1108" y="1650775"/>
              <a:ext cx="3322701" cy="353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内容占位符 2"/>
            <p:cNvSpPr txBox="1">
              <a:spLocks/>
            </p:cNvSpPr>
            <p:nvPr/>
          </p:nvSpPr>
          <p:spPr>
            <a:xfrm>
              <a:off x="3068321" y="1650775"/>
              <a:ext cx="2489200" cy="345970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en-US" sz="2400" dirty="0">
                  <a:solidFill>
                    <a:schemeClr val="bg1">
                      <a:lumMod val="50000"/>
                    </a:schemeClr>
                  </a:solidFill>
                  <a:latin typeface="微软雅黑" pitchFamily="34" charset="-122"/>
                  <a:ea typeface="微软雅黑" pitchFamily="34" charset="-122"/>
                  <a:cs typeface="Times New Roman" pitchFamily="18" charset="0"/>
                </a:rPr>
                <a:t>合法标识符</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username</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username123</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err="1">
                  <a:solidFill>
                    <a:schemeClr val="bg1">
                      <a:lumMod val="50000"/>
                    </a:schemeClr>
                  </a:solidFill>
                  <a:latin typeface="微软雅黑" pitchFamily="34" charset="-122"/>
                  <a:ea typeface="微软雅黑" pitchFamily="34" charset="-122"/>
                  <a:cs typeface="Times New Roman" pitchFamily="18" charset="0"/>
                </a:rPr>
                <a:t>user_name</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err="1">
                  <a:solidFill>
                    <a:schemeClr val="bg1">
                      <a:lumMod val="50000"/>
                    </a:schemeClr>
                  </a:solidFill>
                  <a:latin typeface="微软雅黑" pitchFamily="34" charset="-122"/>
                  <a:ea typeface="微软雅黑" pitchFamily="34" charset="-122"/>
                  <a:cs typeface="Times New Roman" pitchFamily="18" charset="0"/>
                </a:rPr>
                <a:t>userName</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$username</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6918960" y="1650775"/>
            <a:ext cx="2875281" cy="3459705"/>
            <a:chOff x="6918960" y="1650775"/>
            <a:chExt cx="2875281" cy="3459705"/>
          </a:xfrm>
        </p:grpSpPr>
        <p:pic>
          <p:nvPicPr>
            <p:cNvPr id="271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960" y="1650775"/>
              <a:ext cx="2804159" cy="345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7305041" y="2234974"/>
              <a:ext cx="2489200" cy="245386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123username</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class</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98.3</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Hello World</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0343989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1366518" y="1780540"/>
            <a:ext cx="4373882" cy="3797300"/>
            <a:chOff x="1285238" y="1790700"/>
            <a:chExt cx="4373882" cy="3797300"/>
          </a:xfrm>
        </p:grpSpPr>
        <p:pic>
          <p:nvPicPr>
            <p:cNvPr id="3358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238" y="1790700"/>
              <a:ext cx="4262122" cy="379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1544320" y="1971040"/>
              <a:ext cx="4114800" cy="3616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case 4:</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15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星期四</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16	break;</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17 case 5:</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18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星期五</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19	break;</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20 case 6:</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21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星期六</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22	break;</a:t>
              </a:r>
              <a:endParaRPr lang="zh-CN" altLang="zh-CN" sz="1600" dirty="0">
                <a:solidFill>
                  <a:schemeClr val="bg1">
                    <a:lumMod val="50000"/>
                  </a:schemeClr>
                </a:solidFill>
                <a:latin typeface="Lucida Sans Unicode"/>
                <a:ea typeface="微软雅黑" pitchFamily="34" charset="-122"/>
                <a:cs typeface="Lucida Sans Unicode"/>
              </a:endParaRPr>
            </a:p>
          </p:txBody>
        </p:sp>
      </p:grpSp>
      <p:grpSp>
        <p:nvGrpSpPr>
          <p:cNvPr id="9" name="组合 8"/>
          <p:cNvGrpSpPr/>
          <p:nvPr/>
        </p:nvGrpSpPr>
        <p:grpSpPr>
          <a:xfrm>
            <a:off x="6024880" y="1780540"/>
            <a:ext cx="5516880" cy="3797300"/>
            <a:chOff x="5943600" y="1790700"/>
            <a:chExt cx="5516880" cy="3797300"/>
          </a:xfrm>
        </p:grpSpPr>
        <p:pic>
          <p:nvPicPr>
            <p:cNvPr id="3358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790700"/>
              <a:ext cx="5516880" cy="379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内容占位符 2"/>
            <p:cNvSpPr txBox="1">
              <a:spLocks/>
            </p:cNvSpPr>
            <p:nvPr/>
          </p:nvSpPr>
          <p:spPr>
            <a:xfrm>
              <a:off x="6350000" y="1960880"/>
              <a:ext cx="5110480" cy="3495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23 case 7:</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24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星期天</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25	break;</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26 default: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27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输入的数字不正确</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28	break;</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29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30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31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597742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422400" y="1503680"/>
            <a:ext cx="4023360" cy="75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3689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218" y="2661920"/>
            <a:ext cx="7313302"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949241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36898"/>
                                        </p:tgtEl>
                                        <p:attrNameLst>
                                          <p:attrName>style.visibility</p:attrName>
                                        </p:attrNameLst>
                                      </p:cBhvr>
                                      <p:to>
                                        <p:strVal val="visible"/>
                                      </p:to>
                                    </p:set>
                                    <p:animEffect transition="in" filter="fade">
                                      <p:cBhvr>
                                        <p:cTn id="11" dur="1000"/>
                                        <p:tgtEl>
                                          <p:spTgt spid="336898"/>
                                        </p:tgtEl>
                                      </p:cBhvr>
                                    </p:animEffect>
                                    <p:anim calcmode="lin" valueType="num">
                                      <p:cBhvr>
                                        <p:cTn id="12" dur="1000" fill="hold"/>
                                        <p:tgtEl>
                                          <p:spTgt spid="336898"/>
                                        </p:tgtEl>
                                        <p:attrNameLst>
                                          <p:attrName>ppt_x</p:attrName>
                                        </p:attrNameLst>
                                      </p:cBhvr>
                                      <p:tavLst>
                                        <p:tav tm="0">
                                          <p:val>
                                            <p:strVal val="#ppt_x"/>
                                          </p:val>
                                        </p:tav>
                                        <p:tav tm="100000">
                                          <p:val>
                                            <p:strVal val="#ppt_x"/>
                                          </p:val>
                                        </p:tav>
                                      </p:tavLst>
                                    </p:anim>
                                    <p:anim calcmode="lin" valueType="num">
                                      <p:cBhvr>
                                        <p:cTn id="13" dur="1000" fill="hold"/>
                                        <p:tgtEl>
                                          <p:spTgt spid="3368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422400" y="1503680"/>
            <a:ext cx="9712960" cy="802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将第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行代码替换为</a:t>
            </a:r>
            <a:r>
              <a:rPr lang="en-US" altLang="zh-CN" sz="2400" dirty="0" err="1">
                <a:solidFill>
                  <a:schemeClr val="bg1">
                    <a:lumMod val="50000"/>
                  </a:schemeClr>
                </a:solidFill>
                <a:latin typeface="Lucida Sans Unicode"/>
                <a:ea typeface="微软雅黑" pitchFamily="34" charset="-122"/>
                <a:cs typeface="Lucida Sans Unicode"/>
              </a:rPr>
              <a:t>int</a:t>
            </a:r>
            <a:r>
              <a:rPr lang="en-US" altLang="zh-CN" sz="2400" dirty="0">
                <a:solidFill>
                  <a:schemeClr val="bg1">
                    <a:lumMod val="50000"/>
                  </a:schemeClr>
                </a:solidFill>
                <a:latin typeface="Lucida Sans Unicode"/>
                <a:ea typeface="微软雅黑" pitchFamily="34" charset="-122"/>
                <a:cs typeface="Lucida Sans Unicode"/>
              </a:rPr>
              <a:t> week = 8</a:t>
            </a:r>
            <a:r>
              <a:rPr lang="zh-CN" altLang="zh-CN" sz="2400" dirty="0">
                <a:solidFill>
                  <a:schemeClr val="bg1">
                    <a:lumMod val="50000"/>
                  </a:schemeClr>
                </a:solidFill>
                <a:latin typeface="Lucida Sans Unicode"/>
                <a:ea typeface="微软雅黑" pitchFamily="34" charset="-122"/>
                <a:cs typeface="Lucida Sans Unicode"/>
              </a:rPr>
              <a:t>，再次运行程序，则输出结果</a:t>
            </a:r>
            <a:r>
              <a:rPr lang="zh-CN" altLang="en-US" sz="2400" dirty="0">
                <a:solidFill>
                  <a:schemeClr val="bg1">
                    <a:lumMod val="50000"/>
                  </a:schemeClr>
                </a:solidFill>
                <a:latin typeface="Lucida Sans Unicode"/>
                <a:ea typeface="微软雅黑" pitchFamily="34" charset="-122"/>
                <a:cs typeface="Lucida Sans Unicode"/>
              </a:rPr>
              <a:t>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37922"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6678" y="2723512"/>
            <a:ext cx="8038763" cy="1909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911477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37922"/>
                                        </p:tgtEl>
                                        <p:attrNameLst>
                                          <p:attrName>style.visibility</p:attrName>
                                        </p:attrNameLst>
                                      </p:cBhvr>
                                      <p:to>
                                        <p:strVal val="visible"/>
                                      </p:to>
                                    </p:set>
                                    <p:animEffect transition="in" filter="fade">
                                      <p:cBhvr>
                                        <p:cTn id="11" dur="1000"/>
                                        <p:tgtEl>
                                          <p:spTgt spid="337922"/>
                                        </p:tgtEl>
                                      </p:cBhvr>
                                    </p:animEffect>
                                    <p:anim calcmode="lin" valueType="num">
                                      <p:cBhvr>
                                        <p:cTn id="12" dur="1000" fill="hold"/>
                                        <p:tgtEl>
                                          <p:spTgt spid="337922"/>
                                        </p:tgtEl>
                                        <p:attrNameLst>
                                          <p:attrName>ppt_x</p:attrName>
                                        </p:attrNameLst>
                                      </p:cBhvr>
                                      <p:tavLst>
                                        <p:tav tm="0">
                                          <p:val>
                                            <p:strVal val="#ppt_x"/>
                                          </p:val>
                                        </p:tav>
                                        <p:tav tm="100000">
                                          <p:val>
                                            <p:strVal val="#ppt_x"/>
                                          </p:val>
                                        </p:tav>
                                      </p:tavLst>
                                    </p:anim>
                                    <p:anim calcmode="lin" valueType="num">
                                      <p:cBhvr>
                                        <p:cTn id="13" dur="1000" fill="hold"/>
                                        <p:tgtEl>
                                          <p:spTgt spid="3379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2136139" y="1564639"/>
            <a:ext cx="5455920" cy="4053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在使用</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语句时，如果多个</a:t>
            </a:r>
            <a:r>
              <a:rPr lang="en-US" altLang="zh-CN" sz="2400" dirty="0">
                <a:solidFill>
                  <a:schemeClr val="bg1">
                    <a:lumMod val="50000"/>
                  </a:schemeClr>
                </a:solidFill>
                <a:latin typeface="Lucida Sans Unicode"/>
                <a:ea typeface="微软雅黑" pitchFamily="34" charset="-122"/>
                <a:cs typeface="Lucida Sans Unicode"/>
              </a:rPr>
              <a:t>case</a:t>
            </a:r>
            <a:r>
              <a:rPr lang="zh-CN" altLang="zh-CN" sz="2400" dirty="0">
                <a:solidFill>
                  <a:schemeClr val="bg1">
                    <a:lumMod val="50000"/>
                  </a:schemeClr>
                </a:solidFill>
                <a:latin typeface="Lucida Sans Unicode"/>
                <a:ea typeface="微软雅黑" pitchFamily="34" charset="-122"/>
                <a:cs typeface="Lucida Sans Unicode"/>
              </a:rPr>
              <a:t>条件后面的执行语句是一样的，则执行语句只需书写一次即可。例如，要判断一周中的某一天是否为工作日，同样使用数字</a:t>
            </a:r>
            <a:r>
              <a:rPr lang="en-US" altLang="zh-CN" sz="2400" dirty="0">
                <a:solidFill>
                  <a:schemeClr val="bg1">
                    <a:lumMod val="50000"/>
                  </a:schemeClr>
                </a:solidFill>
                <a:latin typeface="Lucida Sans Unicode"/>
                <a:ea typeface="微软雅黑" pitchFamily="34" charset="-122"/>
                <a:cs typeface="Lucida Sans Unicode"/>
              </a:rPr>
              <a:t>1~7</a:t>
            </a:r>
            <a:r>
              <a:rPr lang="zh-CN" altLang="zh-CN" sz="2400" dirty="0">
                <a:solidFill>
                  <a:schemeClr val="bg1">
                    <a:lumMod val="50000"/>
                  </a:schemeClr>
                </a:solidFill>
                <a:latin typeface="Lucida Sans Unicode"/>
                <a:ea typeface="微软雅黑" pitchFamily="34" charset="-122"/>
                <a:cs typeface="Lucida Sans Unicode"/>
              </a:rPr>
              <a:t>表示星期一到星期天，当输入的数字为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时就视为工作日，否则就视为休息日。</a:t>
            </a: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389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383" y="1731802"/>
            <a:ext cx="3063875" cy="371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6348103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42" presetClass="entr" presetSubtype="0" fill="hold" nodeType="withEffect">
                                  <p:stCondLst>
                                    <p:cond delay="0"/>
                                  </p:stCondLst>
                                  <p:childTnLst>
                                    <p:set>
                                      <p:cBhvr>
                                        <p:cTn id="9" dur="1" fill="hold">
                                          <p:stCondLst>
                                            <p:cond delay="0"/>
                                          </p:stCondLst>
                                        </p:cTn>
                                        <p:tgtEl>
                                          <p:spTgt spid="338946"/>
                                        </p:tgtEl>
                                        <p:attrNameLst>
                                          <p:attrName>style.visibility</p:attrName>
                                        </p:attrNameLst>
                                      </p:cBhvr>
                                      <p:to>
                                        <p:strVal val="visible"/>
                                      </p:to>
                                    </p:set>
                                    <p:animEffect transition="in" filter="fade">
                                      <p:cBhvr>
                                        <p:cTn id="10" dur="1000"/>
                                        <p:tgtEl>
                                          <p:spTgt spid="338946"/>
                                        </p:tgtEl>
                                      </p:cBhvr>
                                    </p:animEffect>
                                    <p:anim calcmode="lin" valueType="num">
                                      <p:cBhvr>
                                        <p:cTn id="11" dur="1000" fill="hold"/>
                                        <p:tgtEl>
                                          <p:spTgt spid="338946"/>
                                        </p:tgtEl>
                                        <p:attrNameLst>
                                          <p:attrName>ppt_x</p:attrName>
                                        </p:attrNameLst>
                                      </p:cBhvr>
                                      <p:tavLst>
                                        <p:tav tm="0">
                                          <p:val>
                                            <p:strVal val="#ppt_x"/>
                                          </p:val>
                                        </p:tav>
                                        <p:tav tm="100000">
                                          <p:val>
                                            <p:strVal val="#ppt_x"/>
                                          </p:val>
                                        </p:tav>
                                      </p:tavLst>
                                    </p:anim>
                                    <p:anim calcmode="lin" valueType="num">
                                      <p:cBhvr>
                                        <p:cTn id="12" dur="1000" fill="hold"/>
                                        <p:tgtEl>
                                          <p:spTgt spid="3389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2493010" y="1615441"/>
            <a:ext cx="7606030" cy="3738879"/>
            <a:chOff x="2493010" y="1615441"/>
            <a:chExt cx="7606030" cy="3738879"/>
          </a:xfrm>
        </p:grpSpPr>
        <p:pic>
          <p:nvPicPr>
            <p:cNvPr id="3399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010" y="1615441"/>
              <a:ext cx="7606030" cy="3738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3548379" y="1798321"/>
              <a:ext cx="5311142" cy="3484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public class Example11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week = 2;</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switch (week)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case 1:</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case 2:</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case 3:</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case 4:</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case 5:</a:t>
              </a:r>
              <a:endParaRPr lang="zh-CN" altLang="zh-CN" sz="1600" dirty="0">
                <a:solidFill>
                  <a:schemeClr val="bg1">
                    <a:lumMod val="50000"/>
                  </a:schemeClr>
                </a:solidFill>
                <a:latin typeface="Lucida Sans Unicode"/>
                <a:ea typeface="微软雅黑" pitchFamily="34" charset="-122"/>
                <a:cs typeface="Lucida Sans Unicode"/>
              </a:endParaRPr>
            </a:p>
          </p:txBody>
        </p:sp>
      </p:gr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0650864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2311398" y="1503680"/>
            <a:ext cx="8224522" cy="4419599"/>
            <a:chOff x="2311398" y="1463041"/>
            <a:chExt cx="8224522" cy="4266849"/>
          </a:xfrm>
        </p:grpSpPr>
        <p:pic>
          <p:nvPicPr>
            <p:cNvPr id="3409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463041"/>
              <a:ext cx="8224522" cy="4257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2684778" y="1594770"/>
              <a:ext cx="7617461" cy="4135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当</a:t>
              </a:r>
              <a:r>
                <a:rPr lang="en-US" altLang="zh-CN" sz="1600" dirty="0">
                  <a:solidFill>
                    <a:schemeClr val="bg1">
                      <a:lumMod val="50000"/>
                    </a:schemeClr>
                  </a:solidFill>
                  <a:latin typeface="Lucida Sans Unicode"/>
                  <a:ea typeface="微软雅黑" pitchFamily="34" charset="-122"/>
                  <a:cs typeface="Lucida Sans Unicode"/>
                </a:rPr>
                <a:t> week </a:t>
              </a:r>
              <a:r>
                <a:rPr lang="zh-CN" altLang="zh-CN" sz="1600" dirty="0">
                  <a:solidFill>
                    <a:schemeClr val="bg1">
                      <a:lumMod val="50000"/>
                    </a:schemeClr>
                  </a:solidFill>
                  <a:latin typeface="Lucida Sans Unicode"/>
                  <a:ea typeface="微软雅黑" pitchFamily="34" charset="-122"/>
                  <a:cs typeface="Lucida Sans Unicode"/>
                </a:rPr>
                <a:t>满足值</a:t>
              </a:r>
              <a:r>
                <a:rPr lang="en-US" altLang="zh-CN" sz="1600" dirty="0">
                  <a:solidFill>
                    <a:schemeClr val="bg1">
                      <a:lumMod val="50000"/>
                    </a:schemeClr>
                  </a:solidFill>
                  <a:latin typeface="Lucida Sans Unicode"/>
                  <a:ea typeface="微软雅黑" pitchFamily="34" charset="-122"/>
                  <a:cs typeface="Lucida Sans Unicode"/>
                </a:rPr>
                <a:t> 1</a:t>
              </a:r>
              <a:r>
                <a:rPr lang="zh-CN" altLang="zh-CN" sz="1600" dirty="0">
                  <a:solidFill>
                    <a:schemeClr val="bg1">
                      <a:lumMod val="50000"/>
                    </a:schemeClr>
                  </a:solidFill>
                  <a:latin typeface="Lucida Sans Unicode"/>
                  <a:ea typeface="微软雅黑" pitchFamily="34" charset="-122"/>
                  <a:cs typeface="Lucida Sans Unicode"/>
                </a:rPr>
                <a:t>、</a:t>
              </a:r>
              <a:r>
                <a:rPr lang="en-US" altLang="zh-CN" sz="1600" dirty="0">
                  <a:solidFill>
                    <a:schemeClr val="bg1">
                      <a:lumMod val="50000"/>
                    </a:schemeClr>
                  </a:solidFill>
                  <a:latin typeface="Lucida Sans Unicode"/>
                  <a:ea typeface="微软雅黑" pitchFamily="34" charset="-122"/>
                  <a:cs typeface="Lucida Sans Unicode"/>
                </a:rPr>
                <a:t>2</a:t>
              </a:r>
              <a:r>
                <a:rPr lang="zh-CN" altLang="zh-CN" sz="1600" dirty="0">
                  <a:solidFill>
                    <a:schemeClr val="bg1">
                      <a:lumMod val="50000"/>
                    </a:schemeClr>
                  </a:solidFill>
                  <a:latin typeface="Lucida Sans Unicode"/>
                  <a:ea typeface="微软雅黑" pitchFamily="34" charset="-122"/>
                  <a:cs typeface="Lucida Sans Unicode"/>
                </a:rPr>
                <a:t>、</a:t>
              </a:r>
              <a:r>
                <a:rPr lang="en-US" altLang="zh-CN" sz="1600" dirty="0">
                  <a:solidFill>
                    <a:schemeClr val="bg1">
                      <a:lumMod val="50000"/>
                    </a:schemeClr>
                  </a:solidFill>
                  <a:latin typeface="Lucida Sans Unicode"/>
                  <a:ea typeface="微软雅黑" pitchFamily="34" charset="-122"/>
                  <a:cs typeface="Lucida Sans Unicode"/>
                </a:rPr>
                <a:t>3</a:t>
              </a:r>
              <a:r>
                <a:rPr lang="zh-CN" altLang="zh-CN" sz="1600" dirty="0">
                  <a:solidFill>
                    <a:schemeClr val="bg1">
                      <a:lumMod val="50000"/>
                    </a:schemeClr>
                  </a:solidFill>
                  <a:latin typeface="Lucida Sans Unicode"/>
                  <a:ea typeface="微软雅黑" pitchFamily="34" charset="-122"/>
                  <a:cs typeface="Lucida Sans Unicode"/>
                </a:rPr>
                <a:t>、</a:t>
              </a:r>
              <a:r>
                <a:rPr lang="en-US" altLang="zh-CN" sz="1600" dirty="0">
                  <a:solidFill>
                    <a:schemeClr val="bg1">
                      <a:lumMod val="50000"/>
                    </a:schemeClr>
                  </a:solidFill>
                  <a:latin typeface="Lucida Sans Unicode"/>
                  <a:ea typeface="微软雅黑" pitchFamily="34" charset="-122"/>
                  <a:cs typeface="Lucida Sans Unicode"/>
                </a:rPr>
                <a:t>4</a:t>
              </a:r>
              <a:r>
                <a:rPr lang="zh-CN" altLang="zh-CN" sz="1600" dirty="0">
                  <a:solidFill>
                    <a:schemeClr val="bg1">
                      <a:lumMod val="50000"/>
                    </a:schemeClr>
                  </a:solidFill>
                  <a:latin typeface="Lucida Sans Unicode"/>
                  <a:ea typeface="微软雅黑" pitchFamily="34" charset="-122"/>
                  <a:cs typeface="Lucida Sans Unicode"/>
                </a:rPr>
                <a:t>、</a:t>
              </a:r>
              <a:r>
                <a:rPr lang="en-US" altLang="zh-CN" sz="1600" dirty="0">
                  <a:solidFill>
                    <a:schemeClr val="bg1">
                      <a:lumMod val="50000"/>
                    </a:schemeClr>
                  </a:solidFill>
                  <a:latin typeface="Lucida Sans Unicode"/>
                  <a:ea typeface="微软雅黑" pitchFamily="34" charset="-122"/>
                  <a:cs typeface="Lucida Sans Unicode"/>
                </a:rPr>
                <a:t>5 </a:t>
              </a:r>
              <a:r>
                <a:rPr lang="zh-CN" altLang="zh-CN" sz="1600" dirty="0">
                  <a:solidFill>
                    <a:schemeClr val="bg1">
                      <a:lumMod val="50000"/>
                    </a:schemeClr>
                  </a:solidFill>
                  <a:latin typeface="Lucida Sans Unicode"/>
                  <a:ea typeface="微软雅黑" pitchFamily="34" charset="-122"/>
                  <a:cs typeface="Lucida Sans Unicode"/>
                </a:rPr>
                <a:t>中任意一个时，处理方式相同</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今天是工作日</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break;</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case 6:</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case 7:</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当</a:t>
              </a:r>
              <a:r>
                <a:rPr lang="en-US" altLang="zh-CN" sz="1600" dirty="0">
                  <a:solidFill>
                    <a:schemeClr val="bg1">
                      <a:lumMod val="50000"/>
                    </a:schemeClr>
                  </a:solidFill>
                  <a:latin typeface="Lucida Sans Unicode"/>
                  <a:ea typeface="微软雅黑" pitchFamily="34" charset="-122"/>
                  <a:cs typeface="Lucida Sans Unicode"/>
                </a:rPr>
                <a:t> week </a:t>
              </a:r>
              <a:r>
                <a:rPr lang="zh-CN" altLang="zh-CN" sz="1600" dirty="0">
                  <a:solidFill>
                    <a:schemeClr val="bg1">
                      <a:lumMod val="50000"/>
                    </a:schemeClr>
                  </a:solidFill>
                  <a:latin typeface="Lucida Sans Unicode"/>
                  <a:ea typeface="微软雅黑" pitchFamily="34" charset="-122"/>
                  <a:cs typeface="Lucida Sans Unicode"/>
                </a:rPr>
                <a:t>满足值</a:t>
              </a:r>
              <a:r>
                <a:rPr lang="en-US" altLang="zh-CN" sz="1600" dirty="0">
                  <a:solidFill>
                    <a:schemeClr val="bg1">
                      <a:lumMod val="50000"/>
                    </a:schemeClr>
                  </a:solidFill>
                  <a:latin typeface="Lucida Sans Unicode"/>
                  <a:ea typeface="微软雅黑" pitchFamily="34" charset="-122"/>
                  <a:cs typeface="Lucida Sans Unicode"/>
                </a:rPr>
                <a:t> 6</a:t>
              </a:r>
              <a:r>
                <a:rPr lang="zh-CN" altLang="zh-CN" sz="1600" dirty="0">
                  <a:solidFill>
                    <a:schemeClr val="bg1">
                      <a:lumMod val="50000"/>
                    </a:schemeClr>
                  </a:solidFill>
                  <a:latin typeface="Lucida Sans Unicode"/>
                  <a:ea typeface="微软雅黑" pitchFamily="34" charset="-122"/>
                  <a:cs typeface="Lucida Sans Unicode"/>
                </a:rPr>
                <a:t>、</a:t>
              </a:r>
              <a:r>
                <a:rPr lang="en-US" altLang="zh-CN" sz="1600" dirty="0">
                  <a:solidFill>
                    <a:schemeClr val="bg1">
                      <a:lumMod val="50000"/>
                    </a:schemeClr>
                  </a:solidFill>
                  <a:latin typeface="Lucida Sans Unicode"/>
                  <a:ea typeface="微软雅黑" pitchFamily="34" charset="-122"/>
                  <a:cs typeface="Lucida Sans Unicode"/>
                </a:rPr>
                <a:t>7 </a:t>
              </a:r>
              <a:r>
                <a:rPr lang="zh-CN" altLang="zh-CN" sz="1600" dirty="0">
                  <a:solidFill>
                    <a:schemeClr val="bg1">
                      <a:lumMod val="50000"/>
                    </a:schemeClr>
                  </a:solidFill>
                  <a:latin typeface="Lucida Sans Unicode"/>
                  <a:ea typeface="微软雅黑" pitchFamily="34" charset="-122"/>
                  <a:cs typeface="Lucida Sans Unicode"/>
                </a:rPr>
                <a:t>中任意一个时，处理方式相同</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今天是休息日</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break;</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endParaRPr lang="zh-CN" altLang="zh-CN" sz="1600" dirty="0">
                <a:solidFill>
                  <a:schemeClr val="bg1">
                    <a:lumMod val="50000"/>
                  </a:schemeClr>
                </a:solidFill>
                <a:latin typeface="Lucida Sans Unicode"/>
                <a:ea typeface="微软雅黑" pitchFamily="34" charset="-122"/>
                <a:cs typeface="Lucida Sans Unicode"/>
              </a:endParaRPr>
            </a:p>
          </p:txBody>
        </p:sp>
      </p:gr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293821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912619" y="1463039"/>
            <a:ext cx="3959861" cy="7620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4201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656" y="2720976"/>
            <a:ext cx="7833264" cy="182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362069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42018"/>
                                        </p:tgtEl>
                                        <p:attrNameLst>
                                          <p:attrName>style.visibility</p:attrName>
                                        </p:attrNameLst>
                                      </p:cBhvr>
                                      <p:to>
                                        <p:strVal val="visible"/>
                                      </p:to>
                                    </p:set>
                                    <p:animEffect transition="in" filter="fade">
                                      <p:cBhvr>
                                        <p:cTn id="11" dur="1000"/>
                                        <p:tgtEl>
                                          <p:spTgt spid="342018"/>
                                        </p:tgtEl>
                                      </p:cBhvr>
                                    </p:animEffect>
                                    <p:anim calcmode="lin" valueType="num">
                                      <p:cBhvr>
                                        <p:cTn id="12" dur="1000" fill="hold"/>
                                        <p:tgtEl>
                                          <p:spTgt spid="342018"/>
                                        </p:tgtEl>
                                        <p:attrNameLst>
                                          <p:attrName>ppt_x</p:attrName>
                                        </p:attrNameLst>
                                      </p:cBhvr>
                                      <p:tavLst>
                                        <p:tav tm="0">
                                          <p:val>
                                            <p:strVal val="#ppt_x"/>
                                          </p:val>
                                        </p:tav>
                                        <p:tav tm="100000">
                                          <p:val>
                                            <p:strVal val="#ppt_x"/>
                                          </p:val>
                                        </p:tav>
                                      </p:tavLst>
                                    </p:anim>
                                    <p:anim calcmode="lin" valueType="num">
                                      <p:cBhvr>
                                        <p:cTn id="13" dur="1000" fill="hold"/>
                                        <p:tgtEl>
                                          <p:spTgt spid="3420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2.4.3 switch</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5638800" y="1645919"/>
            <a:ext cx="5654040" cy="41148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JDK5</a:t>
            </a:r>
            <a:r>
              <a:rPr lang="zh-CN" altLang="zh-CN" sz="2400" dirty="0">
                <a:solidFill>
                  <a:schemeClr val="bg1">
                    <a:lumMod val="50000"/>
                  </a:schemeClr>
                </a:solidFill>
                <a:latin typeface="Lucida Sans Unicode"/>
                <a:ea typeface="微软雅黑" pitchFamily="34" charset="-122"/>
                <a:cs typeface="Lucida Sans Unicode"/>
              </a:rPr>
              <a:t>之前，</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语句中的表达式只能是</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short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char</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类型的值，如果传入其他类型的值，程序会报错。</a:t>
            </a:r>
            <a:r>
              <a:rPr lang="en-US" altLang="zh-CN" sz="2400" dirty="0">
                <a:solidFill>
                  <a:schemeClr val="bg1">
                    <a:lumMod val="50000"/>
                  </a:schemeClr>
                </a:solidFill>
                <a:latin typeface="Lucida Sans Unicode"/>
                <a:ea typeface="微软雅黑" pitchFamily="34" charset="-122"/>
                <a:cs typeface="Lucida Sans Unicode"/>
              </a:rPr>
              <a:t>JDK5</a:t>
            </a:r>
            <a:r>
              <a:rPr lang="zh-CN" altLang="zh-CN" sz="2400" dirty="0">
                <a:solidFill>
                  <a:schemeClr val="bg1">
                    <a:lumMod val="50000"/>
                  </a:schemeClr>
                </a:solidFill>
                <a:latin typeface="Lucida Sans Unicode"/>
                <a:ea typeface="微软雅黑" pitchFamily="34" charset="-122"/>
                <a:cs typeface="Lucida Sans Unicode"/>
              </a:rPr>
              <a:t>引入了新特性，</a:t>
            </a:r>
            <a:r>
              <a:rPr lang="en-US" altLang="zh-CN" sz="2400" dirty="0" err="1">
                <a:solidFill>
                  <a:schemeClr val="bg1">
                    <a:lumMod val="50000"/>
                  </a:schemeClr>
                </a:solidFill>
                <a:latin typeface="Lucida Sans Unicode"/>
                <a:ea typeface="微软雅黑" pitchFamily="34" charset="-122"/>
                <a:cs typeface="Lucida Sans Unicode"/>
              </a:rPr>
              <a:t>enum</a:t>
            </a:r>
            <a:r>
              <a:rPr lang="zh-CN" altLang="zh-CN" sz="2400" dirty="0">
                <a:solidFill>
                  <a:schemeClr val="bg1">
                    <a:lumMod val="50000"/>
                  </a:schemeClr>
                </a:solidFill>
                <a:latin typeface="Lucida Sans Unicode"/>
                <a:ea typeface="微软雅黑" pitchFamily="34" charset="-122"/>
                <a:cs typeface="Lucida Sans Unicode"/>
              </a:rPr>
              <a:t>枚举可以作为</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语句表达式的值；</a:t>
            </a:r>
            <a:r>
              <a:rPr lang="en-US" altLang="zh-CN" sz="2400" dirty="0">
                <a:solidFill>
                  <a:schemeClr val="bg1">
                    <a:lumMod val="50000"/>
                  </a:schemeClr>
                </a:solidFill>
                <a:latin typeface="Lucida Sans Unicode"/>
                <a:ea typeface="微软雅黑" pitchFamily="34" charset="-122"/>
                <a:cs typeface="Lucida Sans Unicode"/>
              </a:rPr>
              <a:t>JDK7</a:t>
            </a:r>
            <a:r>
              <a:rPr lang="zh-CN" altLang="zh-CN" sz="2400" dirty="0">
                <a:solidFill>
                  <a:schemeClr val="bg1">
                    <a:lumMod val="50000"/>
                  </a:schemeClr>
                </a:solidFill>
                <a:latin typeface="Lucida Sans Unicode"/>
                <a:ea typeface="微软雅黑" pitchFamily="34" charset="-122"/>
                <a:cs typeface="Lucida Sans Unicode"/>
              </a:rPr>
              <a:t>中也引入了新特性，</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语句可以接收一个</a:t>
            </a:r>
            <a:r>
              <a:rPr lang="en-US" altLang="zh-CN" sz="2400" dirty="0">
                <a:solidFill>
                  <a:schemeClr val="bg1">
                    <a:lumMod val="50000"/>
                  </a:schemeClr>
                </a:solidFill>
                <a:latin typeface="Lucida Sans Unicode"/>
                <a:ea typeface="微软雅黑" pitchFamily="34" charset="-122"/>
                <a:cs typeface="Lucida Sans Unicode"/>
              </a:rPr>
              <a:t>String</a:t>
            </a:r>
            <a:r>
              <a:rPr lang="zh-CN" altLang="zh-CN" sz="2400" dirty="0">
                <a:solidFill>
                  <a:schemeClr val="bg1">
                    <a:lumMod val="50000"/>
                  </a:schemeClr>
                </a:solidFill>
                <a:latin typeface="Lucida Sans Unicode"/>
                <a:ea typeface="微软雅黑" pitchFamily="34" charset="-122"/>
                <a:cs typeface="Lucida Sans Unicode"/>
              </a:rPr>
              <a:t>类型的值。</a:t>
            </a:r>
          </a:p>
        </p:txBody>
      </p:sp>
      <p:grpSp>
        <p:nvGrpSpPr>
          <p:cNvPr id="11" name="组合 10"/>
          <p:cNvGrpSpPr/>
          <p:nvPr/>
        </p:nvGrpSpPr>
        <p:grpSpPr>
          <a:xfrm>
            <a:off x="2065019" y="1666239"/>
            <a:ext cx="2834640" cy="3676730"/>
            <a:chOff x="2311398" y="1676344"/>
            <a:chExt cx="2834640" cy="3676730"/>
          </a:xfrm>
        </p:grpSpPr>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8354853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324602" cy="584775"/>
          </a:xfrm>
          <a:prstGeom prst="rect">
            <a:avLst/>
          </a:prstGeom>
          <a:noFill/>
          <a:effectLst>
            <a:reflection blurRad="6350" stA="50000" endA="300" endPos="38500" dist="50800" dir="5400000" sy="-100000" algn="bl" rotWithShape="0"/>
          </a:effectLst>
        </p:spPr>
        <p:txBody>
          <a:bodyPr wrap="square" rtlCol="0">
            <a:spAutoFit/>
          </a:bodyPr>
          <a:lstStyle/>
          <a:p>
            <a:r>
              <a:rPr lang="x-none" altLang="zh-CN" sz="3200" b="1" dirty="0">
                <a:solidFill>
                  <a:srgbClr val="1353A2"/>
                </a:solidFill>
                <a:latin typeface="微软雅黑" pitchFamily="34" charset="-122"/>
                <a:ea typeface="微软雅黑" pitchFamily="34" charset="-122"/>
              </a:rPr>
              <a:t>【案例2-2】  小明都可以买什么</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63040" y="1584960"/>
            <a:ext cx="5212080" cy="3830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编写一个智能购物计算小程序，在一家商店有书本、铅笔、橡皮、可乐、零食五种商品，商品价格如下表所示。假如小明带了</a:t>
            </a:r>
            <a:r>
              <a:rPr lang="en-US" altLang="zh-CN" sz="2400" dirty="0">
                <a:solidFill>
                  <a:schemeClr val="bg1">
                    <a:lumMod val="50000"/>
                  </a:schemeClr>
                </a:solidFill>
                <a:latin typeface="Lucida Sans Unicode"/>
                <a:ea typeface="微软雅黑" pitchFamily="34" charset="-122"/>
                <a:cs typeface="Lucida Sans Unicode"/>
              </a:rPr>
              <a:t>20</a:t>
            </a:r>
            <a:r>
              <a:rPr lang="zh-CN" altLang="zh-CN" sz="2400" dirty="0">
                <a:solidFill>
                  <a:schemeClr val="bg1">
                    <a:lumMod val="50000"/>
                  </a:schemeClr>
                </a:solidFill>
                <a:latin typeface="Lucida Sans Unicode"/>
                <a:ea typeface="微软雅黑" pitchFamily="34" charset="-122"/>
                <a:cs typeface="Lucida Sans Unicode"/>
              </a:rPr>
              <a:t>元，且必须购买一本书，剩余的钱还可以购买哪种商品，可以购买几件，购买完后又能剩余多少钱？</a:t>
            </a:r>
          </a:p>
        </p:txBody>
      </p:sp>
      <p:graphicFrame>
        <p:nvGraphicFramePr>
          <p:cNvPr id="8" name="表格 7"/>
          <p:cNvGraphicFramePr>
            <a:graphicFrameLocks noGrp="1"/>
          </p:cNvGraphicFramePr>
          <p:nvPr>
            <p:extLst>
              <p:ext uri="{D42A27DB-BD31-4B8C-83A1-F6EECF244321}">
                <p14:modId xmlns:p14="http://schemas.microsoft.com/office/powerpoint/2010/main" val="3255975115"/>
              </p:ext>
            </p:extLst>
          </p:nvPr>
        </p:nvGraphicFramePr>
        <p:xfrm>
          <a:off x="6959600" y="2146253"/>
          <a:ext cx="4724400" cy="2707734"/>
        </p:xfrm>
        <a:graphic>
          <a:graphicData uri="http://schemas.openxmlformats.org/drawingml/2006/table">
            <a:tbl>
              <a:tblPr firstRow="1" firstCol="1" bandRow="1">
                <a:tableStyleId>{5C22544A-7EE6-4342-B048-85BDC9FD1C3A}</a:tableStyleId>
              </a:tblPr>
              <a:tblGrid>
                <a:gridCol w="2362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456266">
                <a:tc>
                  <a:txBody>
                    <a:bodyPr/>
                    <a:lstStyle/>
                    <a:p>
                      <a:pPr algn="ctr">
                        <a:lnSpc>
                          <a:spcPct val="115000"/>
                        </a:lnSpc>
                        <a:spcAft>
                          <a:spcPts val="0"/>
                        </a:spcAft>
                      </a:pPr>
                      <a:r>
                        <a:rPr lang="zh-CN" sz="1800" kern="100" dirty="0">
                          <a:effectLst/>
                        </a:rPr>
                        <a:t>商品名称</a:t>
                      </a:r>
                      <a:endParaRPr lang="zh-CN" sz="1800" kern="100" dirty="0">
                        <a:effectLst/>
                        <a:latin typeface="Times New Roman"/>
                        <a:ea typeface="宋体"/>
                      </a:endParaRPr>
                    </a:p>
                  </a:txBody>
                  <a:tcPr marL="68580" marR="68580" marT="0" marB="0" anchor="ctr"/>
                </a:tc>
                <a:tc>
                  <a:txBody>
                    <a:bodyPr/>
                    <a:lstStyle/>
                    <a:p>
                      <a:pPr algn="ctr">
                        <a:lnSpc>
                          <a:spcPct val="115000"/>
                        </a:lnSpc>
                        <a:spcAft>
                          <a:spcPts val="0"/>
                        </a:spcAft>
                      </a:pPr>
                      <a:r>
                        <a:rPr lang="zh-CN" sz="1800" kern="100" dirty="0">
                          <a:effectLst/>
                        </a:rPr>
                        <a:t>价格</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441335">
                <a:tc>
                  <a:txBody>
                    <a:bodyPr/>
                    <a:lstStyle/>
                    <a:p>
                      <a:pPr algn="ctr">
                        <a:lnSpc>
                          <a:spcPct val="115000"/>
                        </a:lnSpc>
                        <a:spcAft>
                          <a:spcPts val="0"/>
                        </a:spcAft>
                      </a:pPr>
                      <a:r>
                        <a:rPr lang="zh-CN" sz="1800" kern="100">
                          <a:effectLst/>
                        </a:rPr>
                        <a:t>书本</a:t>
                      </a:r>
                      <a:endParaRPr lang="zh-CN" sz="1800" kern="100">
                        <a:effectLst/>
                        <a:latin typeface="Times New Roman"/>
                        <a:ea typeface="宋体"/>
                      </a:endParaRPr>
                    </a:p>
                  </a:txBody>
                  <a:tcPr marL="68580" marR="68580" marT="0" marB="0" anchor="ctr"/>
                </a:tc>
                <a:tc>
                  <a:txBody>
                    <a:bodyPr/>
                    <a:lstStyle/>
                    <a:p>
                      <a:pPr algn="ctr">
                        <a:lnSpc>
                          <a:spcPct val="115000"/>
                        </a:lnSpc>
                        <a:spcAft>
                          <a:spcPts val="0"/>
                        </a:spcAft>
                      </a:pPr>
                      <a:r>
                        <a:rPr lang="en-US" sz="1800" kern="100">
                          <a:effectLst/>
                        </a:rPr>
                        <a:t>12</a:t>
                      </a:r>
                      <a:r>
                        <a:rPr lang="zh-CN" sz="1800" kern="100">
                          <a:effectLst/>
                        </a:rPr>
                        <a:t>元</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456266">
                <a:tc>
                  <a:txBody>
                    <a:bodyPr/>
                    <a:lstStyle/>
                    <a:p>
                      <a:pPr algn="ctr">
                        <a:lnSpc>
                          <a:spcPct val="115000"/>
                        </a:lnSpc>
                        <a:spcAft>
                          <a:spcPts val="0"/>
                        </a:spcAft>
                      </a:pPr>
                      <a:r>
                        <a:rPr lang="zh-CN" sz="1800" kern="100" dirty="0">
                          <a:effectLst/>
                        </a:rPr>
                        <a:t>铅笔</a:t>
                      </a:r>
                      <a:endParaRPr lang="zh-CN" sz="1800" kern="100" dirty="0">
                        <a:effectLst/>
                        <a:latin typeface="Times New Roman"/>
                        <a:ea typeface="宋体"/>
                      </a:endParaRPr>
                    </a:p>
                  </a:txBody>
                  <a:tcPr marL="68580" marR="68580" marT="0" marB="0" anchor="ctr"/>
                </a:tc>
                <a:tc>
                  <a:txBody>
                    <a:bodyPr/>
                    <a:lstStyle/>
                    <a:p>
                      <a:pPr algn="ctr">
                        <a:lnSpc>
                          <a:spcPct val="115000"/>
                        </a:lnSpc>
                        <a:spcAft>
                          <a:spcPts val="0"/>
                        </a:spcAft>
                      </a:pPr>
                      <a:r>
                        <a:rPr lang="en-US" sz="1800" kern="100" dirty="0">
                          <a:effectLst/>
                        </a:rPr>
                        <a:t>1</a:t>
                      </a:r>
                      <a:r>
                        <a:rPr lang="zh-CN" sz="1800" kern="100" dirty="0">
                          <a:effectLst/>
                        </a:rPr>
                        <a:t>元</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441335">
                <a:tc>
                  <a:txBody>
                    <a:bodyPr/>
                    <a:lstStyle/>
                    <a:p>
                      <a:pPr algn="ctr">
                        <a:lnSpc>
                          <a:spcPct val="115000"/>
                        </a:lnSpc>
                        <a:spcAft>
                          <a:spcPts val="0"/>
                        </a:spcAft>
                      </a:pPr>
                      <a:r>
                        <a:rPr lang="zh-CN" sz="1800" kern="100" dirty="0">
                          <a:effectLst/>
                        </a:rPr>
                        <a:t>橡皮</a:t>
                      </a:r>
                      <a:endParaRPr lang="zh-CN" sz="1800" kern="100" dirty="0">
                        <a:effectLst/>
                        <a:latin typeface="Times New Roman"/>
                        <a:ea typeface="宋体"/>
                      </a:endParaRPr>
                    </a:p>
                  </a:txBody>
                  <a:tcPr marL="68580" marR="68580" marT="0" marB="0" anchor="ctr"/>
                </a:tc>
                <a:tc>
                  <a:txBody>
                    <a:bodyPr/>
                    <a:lstStyle/>
                    <a:p>
                      <a:pPr algn="ctr">
                        <a:lnSpc>
                          <a:spcPct val="115000"/>
                        </a:lnSpc>
                        <a:spcAft>
                          <a:spcPts val="0"/>
                        </a:spcAft>
                      </a:pPr>
                      <a:r>
                        <a:rPr lang="en-US" sz="1800" kern="100">
                          <a:effectLst/>
                        </a:rPr>
                        <a:t>2</a:t>
                      </a:r>
                      <a:r>
                        <a:rPr lang="zh-CN" sz="1800" kern="100">
                          <a:effectLst/>
                        </a:rPr>
                        <a:t>元</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456266">
                <a:tc>
                  <a:txBody>
                    <a:bodyPr/>
                    <a:lstStyle/>
                    <a:p>
                      <a:pPr algn="ctr">
                        <a:lnSpc>
                          <a:spcPct val="115000"/>
                        </a:lnSpc>
                        <a:spcAft>
                          <a:spcPts val="0"/>
                        </a:spcAft>
                      </a:pPr>
                      <a:r>
                        <a:rPr lang="zh-CN" sz="1800" kern="100">
                          <a:effectLst/>
                        </a:rPr>
                        <a:t>可乐</a:t>
                      </a:r>
                      <a:endParaRPr lang="zh-CN" sz="1800" kern="100">
                        <a:effectLst/>
                        <a:latin typeface="Times New Roman"/>
                        <a:ea typeface="宋体"/>
                      </a:endParaRPr>
                    </a:p>
                  </a:txBody>
                  <a:tcPr marL="68580" marR="68580" marT="0" marB="0" anchor="ctr"/>
                </a:tc>
                <a:tc>
                  <a:txBody>
                    <a:bodyPr/>
                    <a:lstStyle/>
                    <a:p>
                      <a:pPr algn="ctr">
                        <a:lnSpc>
                          <a:spcPct val="115000"/>
                        </a:lnSpc>
                        <a:spcAft>
                          <a:spcPts val="0"/>
                        </a:spcAft>
                      </a:pPr>
                      <a:r>
                        <a:rPr lang="en-US" sz="1800" kern="100">
                          <a:effectLst/>
                        </a:rPr>
                        <a:t>3</a:t>
                      </a:r>
                      <a:r>
                        <a:rPr lang="zh-CN" sz="1800" kern="100">
                          <a:effectLst/>
                        </a:rPr>
                        <a:t>元</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4"/>
                  </a:ext>
                </a:extLst>
              </a:tr>
              <a:tr h="456266">
                <a:tc>
                  <a:txBody>
                    <a:bodyPr/>
                    <a:lstStyle/>
                    <a:p>
                      <a:pPr algn="ctr">
                        <a:lnSpc>
                          <a:spcPct val="115000"/>
                        </a:lnSpc>
                        <a:spcAft>
                          <a:spcPts val="0"/>
                        </a:spcAft>
                      </a:pPr>
                      <a:r>
                        <a:rPr lang="zh-CN" sz="1800" kern="100" dirty="0">
                          <a:effectLst/>
                        </a:rPr>
                        <a:t>零食</a:t>
                      </a:r>
                      <a:endParaRPr lang="zh-CN" sz="1800" kern="100" dirty="0">
                        <a:effectLst/>
                        <a:latin typeface="Times New Roman"/>
                        <a:ea typeface="宋体"/>
                      </a:endParaRPr>
                    </a:p>
                  </a:txBody>
                  <a:tcPr marL="68580" marR="68580" marT="0" marB="0" anchor="ctr"/>
                </a:tc>
                <a:tc>
                  <a:txBody>
                    <a:bodyPr/>
                    <a:lstStyle/>
                    <a:p>
                      <a:pPr algn="ctr">
                        <a:lnSpc>
                          <a:spcPct val="115000"/>
                        </a:lnSpc>
                        <a:spcAft>
                          <a:spcPts val="0"/>
                        </a:spcAft>
                      </a:pPr>
                      <a:r>
                        <a:rPr lang="en-US" sz="1800" kern="100" dirty="0">
                          <a:effectLst/>
                        </a:rPr>
                        <a:t>5</a:t>
                      </a:r>
                      <a:r>
                        <a:rPr lang="zh-CN" sz="1800" kern="100" dirty="0">
                          <a:effectLst/>
                        </a:rPr>
                        <a:t>元</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282144383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2.5.1 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2072640" y="1757680"/>
            <a:ext cx="5212080" cy="3586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while</a:t>
            </a:r>
            <a:r>
              <a:rPr lang="zh-CN" altLang="zh-CN" sz="2400" dirty="0">
                <a:solidFill>
                  <a:schemeClr val="bg1">
                    <a:lumMod val="50000"/>
                  </a:schemeClr>
                </a:solidFill>
                <a:latin typeface="Lucida Sans Unicode"/>
                <a:ea typeface="微软雅黑" pitchFamily="34" charset="-122"/>
                <a:cs typeface="Lucida Sans Unicode"/>
              </a:rPr>
              <a:t>循环语句</a:t>
            </a:r>
            <a:r>
              <a:rPr lang="zh-CN" altLang="en-US" sz="2400" dirty="0">
                <a:solidFill>
                  <a:schemeClr val="bg1">
                    <a:lumMod val="50000"/>
                  </a:schemeClr>
                </a:solidFill>
                <a:latin typeface="Lucida Sans Unicode"/>
                <a:ea typeface="微软雅黑" pitchFamily="34" charset="-122"/>
                <a:cs typeface="Lucida Sans Unicode"/>
              </a:rPr>
              <a:t>与</a:t>
            </a:r>
            <a:r>
              <a:rPr lang="zh-CN" altLang="zh-CN" sz="2400" dirty="0">
                <a:solidFill>
                  <a:schemeClr val="bg1">
                    <a:lumMod val="50000"/>
                  </a:schemeClr>
                </a:solidFill>
                <a:latin typeface="Lucida Sans Unicode"/>
                <a:ea typeface="微软雅黑" pitchFamily="34" charset="-122"/>
                <a:cs typeface="Lucida Sans Unicode"/>
              </a:rPr>
              <a:t>选择结构语句类似，都是根据判断条件决定是否执行大括号内的执行语句。区别在于，</a:t>
            </a:r>
            <a:r>
              <a:rPr lang="en-US" altLang="zh-CN" sz="2400" dirty="0">
                <a:solidFill>
                  <a:schemeClr val="bg1">
                    <a:lumMod val="50000"/>
                  </a:schemeClr>
                </a:solidFill>
                <a:latin typeface="Lucida Sans Unicode"/>
                <a:ea typeface="微软雅黑" pitchFamily="34" charset="-122"/>
                <a:cs typeface="Lucida Sans Unicode"/>
              </a:rPr>
              <a:t>while</a:t>
            </a:r>
            <a:r>
              <a:rPr lang="zh-CN" altLang="zh-CN" sz="2400" dirty="0">
                <a:solidFill>
                  <a:schemeClr val="bg1">
                    <a:lumMod val="50000"/>
                  </a:schemeClr>
                </a:solidFill>
                <a:latin typeface="Lucida Sans Unicode"/>
                <a:ea typeface="微软雅黑" pitchFamily="34" charset="-122"/>
                <a:cs typeface="Lucida Sans Unicode"/>
              </a:rPr>
              <a:t>语句会反复地进行条件判断，只要条件成立，</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内的执行语句就会执行，直到条件不成立，</a:t>
            </a:r>
            <a:r>
              <a:rPr lang="en-US" altLang="zh-CN" sz="2400" dirty="0">
                <a:solidFill>
                  <a:schemeClr val="bg1">
                    <a:lumMod val="50000"/>
                  </a:schemeClr>
                </a:solidFill>
                <a:latin typeface="Lucida Sans Unicode"/>
                <a:ea typeface="微软雅黑" pitchFamily="34" charset="-122"/>
                <a:cs typeface="Lucida Sans Unicode"/>
              </a:rPr>
              <a:t>while</a:t>
            </a:r>
            <a:r>
              <a:rPr lang="zh-CN" altLang="zh-CN" sz="2400" dirty="0">
                <a:solidFill>
                  <a:schemeClr val="bg1">
                    <a:lumMod val="50000"/>
                  </a:schemeClr>
                </a:solidFill>
                <a:latin typeface="Lucida Sans Unicode"/>
                <a:ea typeface="微软雅黑" pitchFamily="34" charset="-122"/>
                <a:cs typeface="Lucida Sans Unicode"/>
              </a:rPr>
              <a:t>循环结束。</a:t>
            </a:r>
          </a:p>
        </p:txBody>
      </p:sp>
      <p:pic>
        <p:nvPicPr>
          <p:cNvPr id="3491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554" y="1885632"/>
            <a:ext cx="2983831" cy="306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3238178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49186"/>
                                        </p:tgtEl>
                                        <p:attrNameLst>
                                          <p:attrName>style.visibility</p:attrName>
                                        </p:attrNameLst>
                                      </p:cBhvr>
                                      <p:to>
                                        <p:strVal val="visible"/>
                                      </p:to>
                                    </p:set>
                                    <p:animEffect transition="in" filter="wheel(1)">
                                      <p:cBhvr>
                                        <p:cTn id="11" dur="2000"/>
                                        <p:tgtEl>
                                          <p:spTgt spid="349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2.1.3 Java</a:t>
            </a:r>
            <a:r>
              <a:rPr lang="zh-CN" altLang="en-US" sz="3200" b="1" dirty="0">
                <a:solidFill>
                  <a:srgbClr val="1353A2"/>
                </a:solidFill>
                <a:latin typeface="微软雅黑" pitchFamily="34" charset="-122"/>
                <a:ea typeface="微软雅黑" pitchFamily="34" charset="-122"/>
              </a:rPr>
              <a:t>中的标识符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300480" y="1737361"/>
            <a:ext cx="10251440" cy="3637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为了增强代码的可读性，建议初学者在定义标识符时还应该遵循以下规则：</a:t>
            </a:r>
          </a:p>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en-US" sz="2400" dirty="0">
                <a:solidFill>
                  <a:schemeClr val="bg1">
                    <a:lumMod val="50000"/>
                  </a:schemeClr>
                </a:solidFill>
                <a:latin typeface="微软雅黑" pitchFamily="34" charset="-122"/>
                <a:ea typeface="微软雅黑" pitchFamily="34" charset="-122"/>
                <a:cs typeface="Times New Roman" pitchFamily="18" charset="0"/>
              </a:rPr>
              <a:t>）包名所有字母一律小写。例如：</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cn.itcast.test</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p>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en-US" sz="2400" dirty="0">
                <a:solidFill>
                  <a:schemeClr val="bg1">
                    <a:lumMod val="50000"/>
                  </a:schemeClr>
                </a:solidFill>
                <a:latin typeface="微软雅黑" pitchFamily="34" charset="-122"/>
                <a:ea typeface="微软雅黑" pitchFamily="34" charset="-122"/>
                <a:cs typeface="Times New Roman" pitchFamily="18" charset="0"/>
              </a:rPr>
              <a:t>）类名和接口名每个单词的首字母都要大写。例如：</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ArrayList</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Iterator</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p>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3</a:t>
            </a:r>
            <a:r>
              <a:rPr lang="zh-CN" altLang="en-US" sz="2400" dirty="0">
                <a:solidFill>
                  <a:schemeClr val="bg1">
                    <a:lumMod val="50000"/>
                  </a:schemeClr>
                </a:solidFill>
                <a:latin typeface="微软雅黑" pitchFamily="34" charset="-122"/>
                <a:ea typeface="微软雅黑" pitchFamily="34" charset="-122"/>
                <a:cs typeface="Times New Roman" pitchFamily="18" charset="0"/>
              </a:rPr>
              <a:t>）常量名所有字母都大写，单词之间用下划线连接。例如：</a:t>
            </a:r>
            <a:r>
              <a:rPr lang="en-US" altLang="zh-CN" sz="2400" dirty="0">
                <a:solidFill>
                  <a:schemeClr val="bg1">
                    <a:lumMod val="50000"/>
                  </a:schemeClr>
                </a:solidFill>
                <a:latin typeface="微软雅黑" pitchFamily="34" charset="-122"/>
                <a:ea typeface="微软雅黑" pitchFamily="34" charset="-122"/>
                <a:cs typeface="Times New Roman" pitchFamily="18" charset="0"/>
              </a:rPr>
              <a:t>DAY_OF_MONTH</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p>
        </p:txBody>
      </p:sp>
    </p:spTree>
    <p:custDataLst>
      <p:tags r:id="rId1"/>
    </p:custDataLst>
    <p:extLst>
      <p:ext uri="{BB962C8B-B14F-4D97-AF65-F5344CB8AC3E}">
        <p14:creationId xmlns:p14="http://schemas.microsoft.com/office/powerpoint/2010/main" val="36139919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2.5.1 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2435859" y="2026919"/>
            <a:ext cx="4683760" cy="2783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while</a:t>
            </a:r>
            <a:r>
              <a:rPr lang="zh-CN" altLang="zh-CN" sz="2400" dirty="0">
                <a:solidFill>
                  <a:schemeClr val="bg1">
                    <a:lumMod val="50000"/>
                  </a:schemeClr>
                </a:solidFill>
                <a:latin typeface="Lucida Sans Unicode"/>
                <a:ea typeface="微软雅黑" pitchFamily="34" charset="-122"/>
                <a:cs typeface="Lucida Sans Unicode"/>
              </a:rPr>
              <a:t>循环语句的语法结构如下：</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while(</a:t>
            </a:r>
            <a:r>
              <a:rPr lang="zh-CN" altLang="zh-CN" sz="2400" dirty="0">
                <a:solidFill>
                  <a:srgbClr val="FF0000"/>
                </a:solidFill>
                <a:latin typeface="Lucida Sans Unicode"/>
                <a:ea typeface="微软雅黑" pitchFamily="34" charset="-122"/>
                <a:cs typeface="Lucida Sans Unicode"/>
              </a:rPr>
              <a:t>循环条件</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执行语句</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554" y="1885632"/>
            <a:ext cx="2983831" cy="306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9073067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2.5.1 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2052320" y="1412240"/>
            <a:ext cx="4998720" cy="4490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在上面的语法结构中，</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中的执行语句被称作循环体，循环体是否执行取决于循环条件。当循环条件为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时，循环体就会执行。循环体执行完毕，程序继续判断循环条件，如果条件仍为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则继续执行循环体，直到循环条件为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时，整个循环过程才会结束。</a:t>
            </a:r>
          </a:p>
        </p:txBody>
      </p:sp>
      <p:pic>
        <p:nvPicPr>
          <p:cNvPr id="35021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720" y="1412238"/>
            <a:ext cx="3710940" cy="447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1450950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0210"/>
                                        </p:tgtEl>
                                        <p:attrNameLst>
                                          <p:attrName>style.visibility</p:attrName>
                                        </p:attrNameLst>
                                      </p:cBhvr>
                                      <p:to>
                                        <p:strVal val="visible"/>
                                      </p:to>
                                    </p:set>
                                    <p:animEffect transition="in" filter="wipe(up)">
                                      <p:cBhvr>
                                        <p:cTn id="11" dur="500"/>
                                        <p:tgtEl>
                                          <p:spTgt spid="350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2.5.1 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2052320" y="1412240"/>
            <a:ext cx="8605520" cy="812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接下来通过打印</a:t>
            </a:r>
            <a:r>
              <a:rPr lang="en-US" altLang="zh-CN" sz="2400" dirty="0">
                <a:solidFill>
                  <a:schemeClr val="bg1">
                    <a:lumMod val="50000"/>
                  </a:schemeClr>
                </a:solidFill>
                <a:latin typeface="Lucida Sans Unicode"/>
                <a:ea typeface="微软雅黑" pitchFamily="34" charset="-122"/>
                <a:cs typeface="Lucida Sans Unicode"/>
              </a:rPr>
              <a:t>1~4</a:t>
            </a:r>
            <a:r>
              <a:rPr lang="zh-CN" altLang="zh-CN" sz="2400" dirty="0">
                <a:solidFill>
                  <a:schemeClr val="bg1">
                    <a:lumMod val="50000"/>
                  </a:schemeClr>
                </a:solidFill>
                <a:latin typeface="Lucida Sans Unicode"/>
                <a:ea typeface="微软雅黑" pitchFamily="34" charset="-122"/>
                <a:cs typeface="Lucida Sans Unicode"/>
              </a:rPr>
              <a:t>之间的自然数演示</a:t>
            </a:r>
            <a:r>
              <a:rPr lang="en-US" altLang="zh-CN" sz="2400" dirty="0">
                <a:solidFill>
                  <a:schemeClr val="bg1">
                    <a:lumMod val="50000"/>
                  </a:schemeClr>
                </a:solidFill>
                <a:latin typeface="Lucida Sans Unicode"/>
                <a:ea typeface="微软雅黑" pitchFamily="34" charset="-122"/>
                <a:cs typeface="Lucida Sans Unicode"/>
              </a:rPr>
              <a:t>while</a:t>
            </a:r>
            <a:r>
              <a:rPr lang="zh-CN" altLang="zh-CN" sz="2400" dirty="0">
                <a:solidFill>
                  <a:schemeClr val="bg1">
                    <a:lumMod val="50000"/>
                  </a:schemeClr>
                </a:solidFill>
                <a:latin typeface="Lucida Sans Unicode"/>
                <a:ea typeface="微软雅黑" pitchFamily="34" charset="-122"/>
                <a:cs typeface="Lucida Sans Unicode"/>
              </a:rPr>
              <a:t>循环语句的用法</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grpSp>
        <p:nvGrpSpPr>
          <p:cNvPr id="8" name="组合 7"/>
          <p:cNvGrpSpPr/>
          <p:nvPr/>
        </p:nvGrpSpPr>
        <p:grpSpPr>
          <a:xfrm>
            <a:off x="1524000" y="2133601"/>
            <a:ext cx="9834880" cy="3901440"/>
            <a:chOff x="1391920" y="2103121"/>
            <a:chExt cx="9834880" cy="3901440"/>
          </a:xfrm>
        </p:grpSpPr>
        <p:pic>
          <p:nvPicPr>
            <p:cNvPr id="351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920" y="2103121"/>
              <a:ext cx="9834880" cy="390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1838960" y="2174240"/>
              <a:ext cx="9154160" cy="3708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1public class Example12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2	public static void main(String[] </a:t>
              </a:r>
              <a:r>
                <a:rPr lang="en-US" altLang="zh-CN" sz="1800" dirty="0" err="1">
                  <a:solidFill>
                    <a:schemeClr val="bg1">
                      <a:lumMod val="50000"/>
                    </a:schemeClr>
                  </a:solidFill>
                  <a:latin typeface="Lucida Sans Unicode"/>
                  <a:ea typeface="微软雅黑" pitchFamily="34" charset="-122"/>
                  <a:cs typeface="Lucida Sans Unicode"/>
                </a:rPr>
                <a:t>args</a:t>
              </a:r>
              <a:r>
                <a:rPr lang="en-US" altLang="zh-CN" sz="1800" dirty="0">
                  <a:solidFill>
                    <a:schemeClr val="bg1">
                      <a:lumMod val="50000"/>
                    </a:schemeClr>
                  </a:solidFill>
                  <a:latin typeface="Lucida Sans Unicode"/>
                  <a:ea typeface="微软雅黑" pitchFamily="34" charset="-122"/>
                  <a:cs typeface="Lucida Sans Unicode"/>
                </a:rPr>
                <a:t>)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3		</a:t>
              </a:r>
              <a:r>
                <a:rPr lang="en-US" altLang="zh-CN" sz="1800" dirty="0" err="1">
                  <a:solidFill>
                    <a:schemeClr val="bg1">
                      <a:lumMod val="50000"/>
                    </a:schemeClr>
                  </a:solidFill>
                  <a:latin typeface="Lucida Sans Unicode"/>
                  <a:ea typeface="微软雅黑" pitchFamily="34" charset="-122"/>
                  <a:cs typeface="Lucida Sans Unicode"/>
                </a:rPr>
                <a:t>int</a:t>
              </a:r>
              <a:r>
                <a:rPr lang="en-US" altLang="zh-CN" sz="1800" dirty="0">
                  <a:solidFill>
                    <a:schemeClr val="bg1">
                      <a:lumMod val="50000"/>
                    </a:schemeClr>
                  </a:solidFill>
                  <a:latin typeface="Lucida Sans Unicode"/>
                  <a:ea typeface="微软雅黑" pitchFamily="34" charset="-122"/>
                  <a:cs typeface="Lucida Sans Unicode"/>
                </a:rPr>
                <a:t> x = 1;          		// </a:t>
              </a:r>
              <a:r>
                <a:rPr lang="zh-CN" altLang="zh-CN" sz="1800" dirty="0">
                  <a:solidFill>
                    <a:schemeClr val="bg1">
                      <a:lumMod val="50000"/>
                    </a:schemeClr>
                  </a:solidFill>
                  <a:latin typeface="Lucida Sans Unicode"/>
                  <a:ea typeface="微软雅黑" pitchFamily="34" charset="-122"/>
                  <a:cs typeface="Lucida Sans Unicode"/>
                </a:rPr>
                <a:t>定义变量</a:t>
              </a:r>
              <a:r>
                <a:rPr lang="en-US" altLang="zh-CN" sz="1800" dirty="0">
                  <a:solidFill>
                    <a:schemeClr val="bg1">
                      <a:lumMod val="50000"/>
                    </a:schemeClr>
                  </a:solidFill>
                  <a:latin typeface="Lucida Sans Unicode"/>
                  <a:ea typeface="微软雅黑" pitchFamily="34" charset="-122"/>
                  <a:cs typeface="Lucida Sans Unicode"/>
                </a:rPr>
                <a:t>x</a:t>
              </a:r>
              <a:r>
                <a:rPr lang="zh-CN" altLang="zh-CN" sz="1800" dirty="0">
                  <a:solidFill>
                    <a:schemeClr val="bg1">
                      <a:lumMod val="50000"/>
                    </a:schemeClr>
                  </a:solidFill>
                  <a:latin typeface="Lucida Sans Unicode"/>
                  <a:ea typeface="微软雅黑" pitchFamily="34" charset="-122"/>
                  <a:cs typeface="Lucida Sans Unicode"/>
                </a:rPr>
                <a:t>，初始值为</a:t>
              </a:r>
              <a:r>
                <a:rPr lang="en-US" altLang="zh-CN" sz="1800" dirty="0">
                  <a:solidFill>
                    <a:schemeClr val="bg1">
                      <a:lumMod val="50000"/>
                    </a:schemeClr>
                  </a:solidFill>
                  <a:latin typeface="Lucida Sans Unicode"/>
                  <a:ea typeface="微软雅黑" pitchFamily="34" charset="-122"/>
                  <a:cs typeface="Lucida Sans Unicode"/>
                </a:rPr>
                <a:t>1</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4		while (x &lt;= 4) {  	// </a:t>
              </a:r>
              <a:r>
                <a:rPr lang="zh-CN" altLang="zh-CN" sz="1800" dirty="0">
                  <a:solidFill>
                    <a:schemeClr val="bg1">
                      <a:lumMod val="50000"/>
                    </a:schemeClr>
                  </a:solidFill>
                  <a:latin typeface="Lucida Sans Unicode"/>
                  <a:ea typeface="微软雅黑" pitchFamily="34" charset="-122"/>
                  <a:cs typeface="Lucida Sans Unicode"/>
                </a:rPr>
                <a:t>循环条件</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5			</a:t>
              </a:r>
              <a:r>
                <a:rPr lang="en-US" altLang="zh-CN" sz="1800" dirty="0" err="1">
                  <a:solidFill>
                    <a:schemeClr val="bg1">
                      <a:lumMod val="50000"/>
                    </a:schemeClr>
                  </a:solidFill>
                  <a:latin typeface="Lucida Sans Unicode"/>
                  <a:ea typeface="微软雅黑" pitchFamily="34" charset="-122"/>
                  <a:cs typeface="Lucida Sans Unicode"/>
                </a:rPr>
                <a:t>System.out.println</a:t>
              </a:r>
              <a:r>
                <a:rPr lang="en-US" altLang="zh-CN" sz="1800" dirty="0">
                  <a:solidFill>
                    <a:schemeClr val="bg1">
                      <a:lumMod val="50000"/>
                    </a:schemeClr>
                  </a:solidFill>
                  <a:latin typeface="Lucida Sans Unicode"/>
                  <a:ea typeface="微软雅黑" pitchFamily="34" charset="-122"/>
                  <a:cs typeface="Lucida Sans Unicode"/>
                </a:rPr>
                <a:t>("x = " + x); 	// </a:t>
              </a:r>
              <a:r>
                <a:rPr lang="zh-CN" altLang="zh-CN" sz="1800" dirty="0">
                  <a:solidFill>
                    <a:schemeClr val="bg1">
                      <a:lumMod val="50000"/>
                    </a:schemeClr>
                  </a:solidFill>
                  <a:latin typeface="Lucida Sans Unicode"/>
                  <a:ea typeface="微软雅黑" pitchFamily="34" charset="-122"/>
                  <a:cs typeface="Lucida Sans Unicode"/>
                </a:rPr>
                <a:t>条件成立，打印</a:t>
              </a:r>
              <a:r>
                <a:rPr lang="en-US" altLang="zh-CN" sz="1800" dirty="0">
                  <a:solidFill>
                    <a:schemeClr val="bg1">
                      <a:lumMod val="50000"/>
                    </a:schemeClr>
                  </a:solidFill>
                  <a:latin typeface="Lucida Sans Unicode"/>
                  <a:ea typeface="微软雅黑" pitchFamily="34" charset="-122"/>
                  <a:cs typeface="Lucida Sans Unicode"/>
                </a:rPr>
                <a:t>x</a:t>
              </a:r>
              <a:r>
                <a:rPr lang="zh-CN" altLang="zh-CN" sz="1800" dirty="0">
                  <a:solidFill>
                    <a:schemeClr val="bg1">
                      <a:lumMod val="50000"/>
                    </a:schemeClr>
                  </a:solidFill>
                  <a:latin typeface="Lucida Sans Unicode"/>
                  <a:ea typeface="微软雅黑" pitchFamily="34" charset="-122"/>
                  <a:cs typeface="Lucida Sans Unicode"/>
                </a:rPr>
                <a:t>的值</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6			x++;           	// x</a:t>
              </a:r>
              <a:r>
                <a:rPr lang="zh-CN" altLang="zh-CN" sz="1800" dirty="0">
                  <a:solidFill>
                    <a:schemeClr val="bg1">
                      <a:lumMod val="50000"/>
                    </a:schemeClr>
                  </a:solidFill>
                  <a:latin typeface="Lucida Sans Unicode"/>
                  <a:ea typeface="微软雅黑" pitchFamily="34" charset="-122"/>
                  <a:cs typeface="Lucida Sans Unicode"/>
                </a:rPr>
                <a:t>进行自增</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7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8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9 }</a:t>
              </a:r>
              <a:endParaRPr lang="zh-CN" altLang="zh-CN" sz="18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4572230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2.5.1 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2052320" y="1422400"/>
            <a:ext cx="8605520" cy="792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5225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081" y="2689542"/>
            <a:ext cx="6768869" cy="2024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669413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52258"/>
                                        </p:tgtEl>
                                        <p:attrNameLst>
                                          <p:attrName>style.visibility</p:attrName>
                                        </p:attrNameLst>
                                      </p:cBhvr>
                                      <p:to>
                                        <p:strVal val="visible"/>
                                      </p:to>
                                    </p:set>
                                    <p:animEffect transition="in" filter="fade">
                                      <p:cBhvr>
                                        <p:cTn id="11" dur="1000"/>
                                        <p:tgtEl>
                                          <p:spTgt spid="352258"/>
                                        </p:tgtEl>
                                      </p:cBhvr>
                                    </p:animEffect>
                                    <p:anim calcmode="lin" valueType="num">
                                      <p:cBhvr>
                                        <p:cTn id="12" dur="1000" fill="hold"/>
                                        <p:tgtEl>
                                          <p:spTgt spid="352258"/>
                                        </p:tgtEl>
                                        <p:attrNameLst>
                                          <p:attrName>ppt_x</p:attrName>
                                        </p:attrNameLst>
                                      </p:cBhvr>
                                      <p:tavLst>
                                        <p:tav tm="0">
                                          <p:val>
                                            <p:strVal val="#ppt_x"/>
                                          </p:val>
                                        </p:tav>
                                        <p:tav tm="100000">
                                          <p:val>
                                            <p:strVal val="#ppt_x"/>
                                          </p:val>
                                        </p:tav>
                                      </p:tavLst>
                                    </p:anim>
                                    <p:anim calcmode="lin" valueType="num">
                                      <p:cBhvr>
                                        <p:cTn id="13" dur="1000" fill="hold"/>
                                        <p:tgtEl>
                                          <p:spTgt spid="3522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2.5.1 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2164080" y="1696720"/>
            <a:ext cx="8717280" cy="3667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行代码定义了变量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，初始值为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。在满足循环条件</a:t>
            </a:r>
            <a:r>
              <a:rPr lang="en-US" altLang="zh-CN" sz="2400" dirty="0">
                <a:solidFill>
                  <a:schemeClr val="bg1">
                    <a:lumMod val="50000"/>
                  </a:schemeClr>
                </a:solidFill>
                <a:latin typeface="Lucida Sans Unicode"/>
                <a:ea typeface="微软雅黑" pitchFamily="34" charset="-122"/>
                <a:cs typeface="Lucida Sans Unicode"/>
              </a:rPr>
              <a:t>x &lt;= 4</a:t>
            </a:r>
            <a:r>
              <a:rPr lang="zh-CN" altLang="zh-CN" sz="2400" dirty="0">
                <a:solidFill>
                  <a:schemeClr val="bg1">
                    <a:lumMod val="50000"/>
                  </a:schemeClr>
                </a:solidFill>
                <a:latin typeface="Lucida Sans Unicode"/>
                <a:ea typeface="微软雅黑" pitchFamily="34" charset="-122"/>
                <a:cs typeface="Lucida Sans Unicode"/>
              </a:rPr>
              <a:t>的情况下，循环体会重复执行，打印</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的值并让</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自增。由</a:t>
            </a:r>
            <a:r>
              <a:rPr lang="zh-CN" altLang="en-US" sz="2400" dirty="0">
                <a:solidFill>
                  <a:schemeClr val="bg1">
                    <a:lumMod val="50000"/>
                  </a:schemeClr>
                </a:solidFill>
                <a:latin typeface="Lucida Sans Unicode"/>
                <a:ea typeface="微软雅黑" pitchFamily="34" charset="-122"/>
                <a:cs typeface="Lucida Sans Unicode"/>
              </a:rPr>
              <a:t>运行结果</a:t>
            </a:r>
            <a:r>
              <a:rPr lang="zh-CN" altLang="zh-CN" sz="2400" dirty="0">
                <a:solidFill>
                  <a:schemeClr val="bg1">
                    <a:lumMod val="50000"/>
                  </a:schemeClr>
                </a:solidFill>
                <a:latin typeface="Lucida Sans Unicode"/>
                <a:ea typeface="微软雅黑" pitchFamily="34" charset="-122"/>
                <a:cs typeface="Lucida Sans Unicode"/>
              </a:rPr>
              <a:t>可知，打印结果中</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的值分别为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。需要注意的是，文件中第</a:t>
            </a:r>
            <a:r>
              <a:rPr lang="en-US" altLang="zh-CN" sz="2400" dirty="0">
                <a:solidFill>
                  <a:schemeClr val="bg1">
                    <a:lumMod val="50000"/>
                  </a:schemeClr>
                </a:solidFill>
                <a:latin typeface="Lucida Sans Unicode"/>
                <a:ea typeface="微软雅黑" pitchFamily="34" charset="-122"/>
                <a:cs typeface="Lucida Sans Unicode"/>
              </a:rPr>
              <a:t>6</a:t>
            </a:r>
            <a:r>
              <a:rPr lang="zh-CN" altLang="zh-CN" sz="2400" dirty="0">
                <a:solidFill>
                  <a:schemeClr val="bg1">
                    <a:lumMod val="50000"/>
                  </a:schemeClr>
                </a:solidFill>
                <a:latin typeface="Lucida Sans Unicode"/>
                <a:ea typeface="微软雅黑" pitchFamily="34" charset="-122"/>
                <a:cs typeface="Lucida Sans Unicode"/>
              </a:rPr>
              <a:t>行代码在每次循环时改变变量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的值，从而达到最终改变循环条件的目的。如果没有这行代码，</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的值一直为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，整个循环会进入无限循环的状态，永远不会结束。</a:t>
            </a:r>
          </a:p>
        </p:txBody>
      </p:sp>
    </p:spTree>
    <p:custDataLst>
      <p:tags r:id="rId1"/>
    </p:custDataLst>
    <p:extLst>
      <p:ext uri="{BB962C8B-B14F-4D97-AF65-F5344CB8AC3E}">
        <p14:creationId xmlns:p14="http://schemas.microsoft.com/office/powerpoint/2010/main" val="38579283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160" y="2496819"/>
            <a:ext cx="2857183" cy="3475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2.5.2 do…while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2865120" y="1747520"/>
            <a:ext cx="6624320" cy="3545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do…while</a:t>
            </a:r>
            <a:r>
              <a:rPr lang="zh-CN" altLang="zh-CN" sz="2400" dirty="0">
                <a:solidFill>
                  <a:schemeClr val="bg1">
                    <a:lumMod val="50000"/>
                  </a:schemeClr>
                </a:solidFill>
                <a:latin typeface="Lucida Sans Unicode"/>
                <a:ea typeface="微软雅黑" pitchFamily="34" charset="-122"/>
                <a:cs typeface="Lucida Sans Unicode"/>
              </a:rPr>
              <a:t>循环语句和</a:t>
            </a:r>
            <a:r>
              <a:rPr lang="en-US" altLang="zh-CN" sz="2400" dirty="0">
                <a:solidFill>
                  <a:schemeClr val="bg1">
                    <a:lumMod val="50000"/>
                  </a:schemeClr>
                </a:solidFill>
                <a:latin typeface="Lucida Sans Unicode"/>
                <a:ea typeface="微软雅黑" pitchFamily="34" charset="-122"/>
                <a:cs typeface="Lucida Sans Unicode"/>
              </a:rPr>
              <a:t>while</a:t>
            </a:r>
            <a:r>
              <a:rPr lang="zh-CN" altLang="zh-CN" sz="2400" dirty="0">
                <a:solidFill>
                  <a:schemeClr val="bg1">
                    <a:lumMod val="50000"/>
                  </a:schemeClr>
                </a:solidFill>
                <a:latin typeface="Lucida Sans Unicode"/>
                <a:ea typeface="微软雅黑" pitchFamily="34" charset="-122"/>
                <a:cs typeface="Lucida Sans Unicode"/>
              </a:rPr>
              <a:t>循环语句功能类似，</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语法结构如下：</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do {</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执行语句</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while(</a:t>
            </a:r>
            <a:r>
              <a:rPr lang="zh-CN" altLang="zh-CN" sz="2400" dirty="0">
                <a:solidFill>
                  <a:srgbClr val="FF0000"/>
                </a:solidFill>
                <a:latin typeface="Lucida Sans Unicode"/>
                <a:ea typeface="微软雅黑" pitchFamily="34" charset="-122"/>
                <a:cs typeface="Lucida Sans Unicode"/>
              </a:rPr>
              <a:t>循环条件</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232805964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53283"/>
                                        </p:tgtEl>
                                        <p:attrNameLst>
                                          <p:attrName>style.visibility</p:attrName>
                                        </p:attrNameLst>
                                      </p:cBhvr>
                                      <p:to>
                                        <p:strVal val="visible"/>
                                      </p:to>
                                    </p:set>
                                    <p:animEffect transition="in" filter="wipe(down)">
                                      <p:cBhvr>
                                        <p:cTn id="11" dur="500"/>
                                        <p:tgtEl>
                                          <p:spTgt spid="35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82" name="Picture 2" descr="158693786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1918" y="1554155"/>
            <a:ext cx="3215005" cy="397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2.5.2 do…while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930400" y="1767840"/>
            <a:ext cx="5313680" cy="3545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在上面的语法结构中，关键字</a:t>
            </a:r>
            <a:r>
              <a:rPr lang="en-US" altLang="zh-CN" sz="2400" dirty="0">
                <a:solidFill>
                  <a:schemeClr val="bg1">
                    <a:lumMod val="50000"/>
                  </a:schemeClr>
                </a:solidFill>
                <a:latin typeface="Lucida Sans Unicode"/>
                <a:ea typeface="微软雅黑" pitchFamily="34" charset="-122"/>
                <a:cs typeface="Lucida Sans Unicode"/>
              </a:rPr>
              <a:t>do</a:t>
            </a:r>
            <a:r>
              <a:rPr lang="zh-CN" altLang="zh-CN" sz="2400" dirty="0">
                <a:solidFill>
                  <a:schemeClr val="bg1">
                    <a:lumMod val="50000"/>
                  </a:schemeClr>
                </a:solidFill>
                <a:latin typeface="Lucida Sans Unicode"/>
                <a:ea typeface="微软雅黑" pitchFamily="34" charset="-122"/>
                <a:cs typeface="Lucida Sans Unicode"/>
              </a:rPr>
              <a:t>后面</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中的执行语句是循环体。</a:t>
            </a:r>
            <a:r>
              <a:rPr lang="en-US" altLang="zh-CN" sz="2400" dirty="0">
                <a:solidFill>
                  <a:schemeClr val="bg1">
                    <a:lumMod val="50000"/>
                  </a:schemeClr>
                </a:solidFill>
                <a:latin typeface="Lucida Sans Unicode"/>
                <a:ea typeface="微软雅黑" pitchFamily="34" charset="-122"/>
                <a:cs typeface="Lucida Sans Unicode"/>
              </a:rPr>
              <a:t>do…while</a:t>
            </a:r>
            <a:r>
              <a:rPr lang="zh-CN" altLang="zh-CN" sz="2400" dirty="0">
                <a:solidFill>
                  <a:schemeClr val="bg1">
                    <a:lumMod val="50000"/>
                  </a:schemeClr>
                </a:solidFill>
                <a:latin typeface="Lucida Sans Unicode"/>
                <a:ea typeface="微软雅黑" pitchFamily="34" charset="-122"/>
                <a:cs typeface="Lucida Sans Unicode"/>
              </a:rPr>
              <a:t>循环语句将循环条件放在了循环体的后面。这也就意味着，循环体会无条件执行一次，然后再根据循环条件决定是否继续执行。</a:t>
            </a:r>
          </a:p>
        </p:txBody>
      </p:sp>
    </p:spTree>
    <p:custDataLst>
      <p:tags r:id="rId1"/>
    </p:custDataLst>
    <p:extLst>
      <p:ext uri="{BB962C8B-B14F-4D97-AF65-F5344CB8AC3E}">
        <p14:creationId xmlns:p14="http://schemas.microsoft.com/office/powerpoint/2010/main" val="156542014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3282"/>
                                        </p:tgtEl>
                                        <p:attrNameLst>
                                          <p:attrName>style.visibility</p:attrName>
                                        </p:attrNameLst>
                                      </p:cBhvr>
                                      <p:to>
                                        <p:strVal val="visible"/>
                                      </p:to>
                                    </p:set>
                                    <p:animEffect transition="in" filter="wipe(up)">
                                      <p:cBhvr>
                                        <p:cTn id="11" dur="500"/>
                                        <p:tgtEl>
                                          <p:spTgt spid="353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2.5.2 do…while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849120" y="1295400"/>
            <a:ext cx="9580880"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接下来使用</a:t>
            </a:r>
            <a:r>
              <a:rPr lang="en-US" altLang="zh-CN" sz="2400" dirty="0">
                <a:solidFill>
                  <a:schemeClr val="bg1">
                    <a:lumMod val="50000"/>
                  </a:schemeClr>
                </a:solidFill>
                <a:latin typeface="Lucida Sans Unicode"/>
                <a:ea typeface="微软雅黑" pitchFamily="34" charset="-122"/>
                <a:cs typeface="Lucida Sans Unicode"/>
              </a:rPr>
              <a:t>do…while</a:t>
            </a:r>
            <a:r>
              <a:rPr lang="zh-CN" altLang="zh-CN" sz="2400" dirty="0">
                <a:solidFill>
                  <a:schemeClr val="bg1">
                    <a:lumMod val="50000"/>
                  </a:schemeClr>
                </a:solidFill>
                <a:latin typeface="Lucida Sans Unicode"/>
                <a:ea typeface="微软雅黑" pitchFamily="34" charset="-122"/>
                <a:cs typeface="Lucida Sans Unicode"/>
              </a:rPr>
              <a:t>循环语句输出</a:t>
            </a:r>
            <a:r>
              <a:rPr lang="en-US" altLang="zh-CN" sz="2400" dirty="0">
                <a:solidFill>
                  <a:schemeClr val="bg1">
                    <a:lumMod val="50000"/>
                  </a:schemeClr>
                </a:solidFill>
                <a:latin typeface="Lucida Sans Unicode"/>
                <a:ea typeface="微软雅黑" pitchFamily="34" charset="-122"/>
                <a:cs typeface="Lucida Sans Unicode"/>
              </a:rPr>
              <a:t>1~4</a:t>
            </a:r>
            <a:r>
              <a:rPr lang="zh-CN" altLang="zh-CN" sz="2400" dirty="0">
                <a:solidFill>
                  <a:schemeClr val="bg1">
                    <a:lumMod val="50000"/>
                  </a:schemeClr>
                </a:solidFill>
                <a:latin typeface="Lucida Sans Unicode"/>
                <a:ea typeface="微软雅黑" pitchFamily="34" charset="-122"/>
                <a:cs typeface="Lucida Sans Unicode"/>
              </a:rPr>
              <a:t>之间的自然数</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grpSp>
        <p:nvGrpSpPr>
          <p:cNvPr id="8" name="组合 7"/>
          <p:cNvGrpSpPr/>
          <p:nvPr/>
        </p:nvGrpSpPr>
        <p:grpSpPr>
          <a:xfrm>
            <a:off x="2336800" y="2006600"/>
            <a:ext cx="8453120" cy="4058919"/>
            <a:chOff x="2032000" y="2006600"/>
            <a:chExt cx="8453120" cy="4058919"/>
          </a:xfrm>
        </p:grpSpPr>
        <p:pic>
          <p:nvPicPr>
            <p:cNvPr id="3543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006600"/>
              <a:ext cx="8453120" cy="405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2534918" y="2159000"/>
              <a:ext cx="7833360" cy="3743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1public class Example13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2	public static void main(String[] </a:t>
              </a:r>
              <a:r>
                <a:rPr lang="en-US" altLang="zh-CN" sz="1800" dirty="0" err="1">
                  <a:solidFill>
                    <a:schemeClr val="bg1">
                      <a:lumMod val="50000"/>
                    </a:schemeClr>
                  </a:solidFill>
                  <a:latin typeface="Lucida Sans Unicode"/>
                  <a:ea typeface="微软雅黑" pitchFamily="34" charset="-122"/>
                  <a:cs typeface="Lucida Sans Unicode"/>
                </a:rPr>
                <a:t>args</a:t>
              </a:r>
              <a:r>
                <a:rPr lang="en-US" altLang="zh-CN" sz="1800" dirty="0">
                  <a:solidFill>
                    <a:schemeClr val="bg1">
                      <a:lumMod val="50000"/>
                    </a:schemeClr>
                  </a:solidFill>
                  <a:latin typeface="Lucida Sans Unicode"/>
                  <a:ea typeface="微软雅黑" pitchFamily="34" charset="-122"/>
                  <a:cs typeface="Lucida Sans Unicode"/>
                </a:rPr>
                <a:t>)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3		</a:t>
              </a:r>
              <a:r>
                <a:rPr lang="en-US" altLang="zh-CN" sz="1800" dirty="0" err="1">
                  <a:solidFill>
                    <a:schemeClr val="bg1">
                      <a:lumMod val="50000"/>
                    </a:schemeClr>
                  </a:solidFill>
                  <a:latin typeface="Lucida Sans Unicode"/>
                  <a:ea typeface="微软雅黑" pitchFamily="34" charset="-122"/>
                  <a:cs typeface="Lucida Sans Unicode"/>
                </a:rPr>
                <a:t>int</a:t>
              </a:r>
              <a:r>
                <a:rPr lang="en-US" altLang="zh-CN" sz="1800" dirty="0">
                  <a:solidFill>
                    <a:schemeClr val="bg1">
                      <a:lumMod val="50000"/>
                    </a:schemeClr>
                  </a:solidFill>
                  <a:latin typeface="Lucida Sans Unicode"/>
                  <a:ea typeface="微软雅黑" pitchFamily="34" charset="-122"/>
                  <a:cs typeface="Lucida Sans Unicode"/>
                </a:rPr>
                <a:t> x = 1;          		// </a:t>
              </a:r>
              <a:r>
                <a:rPr lang="zh-CN" altLang="zh-CN" sz="1800" dirty="0">
                  <a:solidFill>
                    <a:schemeClr val="bg1">
                      <a:lumMod val="50000"/>
                    </a:schemeClr>
                  </a:solidFill>
                  <a:latin typeface="Lucida Sans Unicode"/>
                  <a:ea typeface="微软雅黑" pitchFamily="34" charset="-122"/>
                  <a:cs typeface="Lucida Sans Unicode"/>
                </a:rPr>
                <a:t>定义变量</a:t>
              </a:r>
              <a:r>
                <a:rPr lang="en-US" altLang="zh-CN" sz="1800" dirty="0">
                  <a:solidFill>
                    <a:schemeClr val="bg1">
                      <a:lumMod val="50000"/>
                    </a:schemeClr>
                  </a:solidFill>
                  <a:latin typeface="Lucida Sans Unicode"/>
                  <a:ea typeface="微软雅黑" pitchFamily="34" charset="-122"/>
                  <a:cs typeface="Lucida Sans Unicode"/>
                </a:rPr>
                <a:t>x</a:t>
              </a:r>
              <a:r>
                <a:rPr lang="zh-CN" altLang="zh-CN" sz="1800" dirty="0">
                  <a:solidFill>
                    <a:schemeClr val="bg1">
                      <a:lumMod val="50000"/>
                    </a:schemeClr>
                  </a:solidFill>
                  <a:latin typeface="Lucida Sans Unicode"/>
                  <a:ea typeface="微软雅黑" pitchFamily="34" charset="-122"/>
                  <a:cs typeface="Lucida Sans Unicode"/>
                </a:rPr>
                <a:t>，初始值为</a:t>
              </a:r>
              <a:r>
                <a:rPr lang="en-US" altLang="zh-CN" sz="1800" dirty="0">
                  <a:solidFill>
                    <a:schemeClr val="bg1">
                      <a:lumMod val="50000"/>
                    </a:schemeClr>
                  </a:solidFill>
                  <a:latin typeface="Lucida Sans Unicode"/>
                  <a:ea typeface="微软雅黑" pitchFamily="34" charset="-122"/>
                  <a:cs typeface="Lucida Sans Unicode"/>
                </a:rPr>
                <a:t>1</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4		do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5			</a:t>
              </a:r>
              <a:r>
                <a:rPr lang="en-US" altLang="zh-CN" sz="1800" dirty="0" err="1">
                  <a:solidFill>
                    <a:schemeClr val="bg1">
                      <a:lumMod val="50000"/>
                    </a:schemeClr>
                  </a:solidFill>
                  <a:latin typeface="Lucida Sans Unicode"/>
                  <a:ea typeface="微软雅黑" pitchFamily="34" charset="-122"/>
                  <a:cs typeface="Lucida Sans Unicode"/>
                </a:rPr>
                <a:t>System.out.println</a:t>
              </a:r>
              <a:r>
                <a:rPr lang="en-US" altLang="zh-CN" sz="1800" dirty="0">
                  <a:solidFill>
                    <a:schemeClr val="bg1">
                      <a:lumMod val="50000"/>
                    </a:schemeClr>
                  </a:solidFill>
                  <a:latin typeface="Lucida Sans Unicode"/>
                  <a:ea typeface="微软雅黑" pitchFamily="34" charset="-122"/>
                  <a:cs typeface="Lucida Sans Unicode"/>
                </a:rPr>
                <a:t>("x = " + x); // </a:t>
              </a:r>
              <a:r>
                <a:rPr lang="zh-CN" altLang="zh-CN" sz="1800" dirty="0">
                  <a:solidFill>
                    <a:schemeClr val="bg1">
                      <a:lumMod val="50000"/>
                    </a:schemeClr>
                  </a:solidFill>
                  <a:latin typeface="Lucida Sans Unicode"/>
                  <a:ea typeface="微软雅黑" pitchFamily="34" charset="-122"/>
                  <a:cs typeface="Lucida Sans Unicode"/>
                </a:rPr>
                <a:t>打印</a:t>
              </a:r>
              <a:r>
                <a:rPr lang="en-US" altLang="zh-CN" sz="1800" dirty="0">
                  <a:solidFill>
                    <a:schemeClr val="bg1">
                      <a:lumMod val="50000"/>
                    </a:schemeClr>
                  </a:solidFill>
                  <a:latin typeface="Lucida Sans Unicode"/>
                  <a:ea typeface="微软雅黑" pitchFamily="34" charset="-122"/>
                  <a:cs typeface="Lucida Sans Unicode"/>
                </a:rPr>
                <a:t>x</a:t>
              </a:r>
              <a:r>
                <a:rPr lang="zh-CN" altLang="zh-CN" sz="1800" dirty="0">
                  <a:solidFill>
                    <a:schemeClr val="bg1">
                      <a:lumMod val="50000"/>
                    </a:schemeClr>
                  </a:solidFill>
                  <a:latin typeface="Lucida Sans Unicode"/>
                  <a:ea typeface="微软雅黑" pitchFamily="34" charset="-122"/>
                  <a:cs typeface="Lucida Sans Unicode"/>
                </a:rPr>
                <a:t>的值</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6			x++;            	// </a:t>
              </a:r>
              <a:r>
                <a:rPr lang="zh-CN" altLang="zh-CN" sz="1800" dirty="0">
                  <a:solidFill>
                    <a:schemeClr val="bg1">
                      <a:lumMod val="50000"/>
                    </a:schemeClr>
                  </a:solidFill>
                  <a:latin typeface="Lucida Sans Unicode"/>
                  <a:ea typeface="微软雅黑" pitchFamily="34" charset="-122"/>
                  <a:cs typeface="Lucida Sans Unicode"/>
                </a:rPr>
                <a:t>将</a:t>
              </a:r>
              <a:r>
                <a:rPr lang="en-US" altLang="zh-CN" sz="1800" dirty="0">
                  <a:solidFill>
                    <a:schemeClr val="bg1">
                      <a:lumMod val="50000"/>
                    </a:schemeClr>
                  </a:solidFill>
                  <a:latin typeface="Lucida Sans Unicode"/>
                  <a:ea typeface="微软雅黑" pitchFamily="34" charset="-122"/>
                  <a:cs typeface="Lucida Sans Unicode"/>
                </a:rPr>
                <a:t>x</a:t>
              </a:r>
              <a:r>
                <a:rPr lang="zh-CN" altLang="zh-CN" sz="1800" dirty="0">
                  <a:solidFill>
                    <a:schemeClr val="bg1">
                      <a:lumMod val="50000"/>
                    </a:schemeClr>
                  </a:solidFill>
                  <a:latin typeface="Lucida Sans Unicode"/>
                  <a:ea typeface="微软雅黑" pitchFamily="34" charset="-122"/>
                  <a:cs typeface="Lucida Sans Unicode"/>
                </a:rPr>
                <a:t>的值自增</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7		} while (x &lt;= 4); 	// </a:t>
              </a:r>
              <a:r>
                <a:rPr lang="zh-CN" altLang="zh-CN" sz="1800" dirty="0">
                  <a:solidFill>
                    <a:schemeClr val="bg1">
                      <a:lumMod val="50000"/>
                    </a:schemeClr>
                  </a:solidFill>
                  <a:latin typeface="Lucida Sans Unicode"/>
                  <a:ea typeface="微软雅黑" pitchFamily="34" charset="-122"/>
                  <a:cs typeface="Lucida Sans Unicode"/>
                </a:rPr>
                <a:t>循环条件</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8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9 }</a:t>
              </a:r>
              <a:endParaRPr lang="zh-CN" altLang="zh-CN" sz="18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5936256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2.5.2 do…while</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849120" y="1295400"/>
            <a:ext cx="9580880"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5533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903" y="2453640"/>
            <a:ext cx="6758138" cy="208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0718704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55330"/>
                                        </p:tgtEl>
                                        <p:attrNameLst>
                                          <p:attrName>style.visibility</p:attrName>
                                        </p:attrNameLst>
                                      </p:cBhvr>
                                      <p:to>
                                        <p:strVal val="visible"/>
                                      </p:to>
                                    </p:set>
                                    <p:animEffect transition="in" filter="fade">
                                      <p:cBhvr>
                                        <p:cTn id="11" dur="1000"/>
                                        <p:tgtEl>
                                          <p:spTgt spid="355330"/>
                                        </p:tgtEl>
                                      </p:cBhvr>
                                    </p:animEffect>
                                    <p:anim calcmode="lin" valueType="num">
                                      <p:cBhvr>
                                        <p:cTn id="12" dur="1000" fill="hold"/>
                                        <p:tgtEl>
                                          <p:spTgt spid="355330"/>
                                        </p:tgtEl>
                                        <p:attrNameLst>
                                          <p:attrName>ppt_x</p:attrName>
                                        </p:attrNameLst>
                                      </p:cBhvr>
                                      <p:tavLst>
                                        <p:tav tm="0">
                                          <p:val>
                                            <p:strVal val="#ppt_x"/>
                                          </p:val>
                                        </p:tav>
                                        <p:tav tm="100000">
                                          <p:val>
                                            <p:strVal val="#ppt_x"/>
                                          </p:val>
                                        </p:tav>
                                      </p:tavLst>
                                    </p:anim>
                                    <p:anim calcmode="lin" valueType="num">
                                      <p:cBhvr>
                                        <p:cTn id="13" dur="1000" fill="hold"/>
                                        <p:tgtEl>
                                          <p:spTgt spid="355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2.5.3 for</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73857" y="1457960"/>
            <a:ext cx="6103621" cy="4546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循环语句是最常用的循环语句，</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一般用在循环次数已知的情况下。</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循环语句的语法格式如下：</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for</a:t>
            </a:r>
            <a:r>
              <a:rPr lang="zh-CN" altLang="zh-CN" sz="2400" dirty="0">
                <a:solidFill>
                  <a:srgbClr val="FF0000"/>
                </a:solidFill>
                <a:latin typeface="Lucida Sans Unicode"/>
                <a:ea typeface="微软雅黑" pitchFamily="34" charset="-122"/>
                <a:cs typeface="Lucida Sans Unicode"/>
              </a:rPr>
              <a:t>（初始化表达式</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循环条件</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操作表达式）</a:t>
            </a:r>
            <a:endParaRPr lang="en-US"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执行语句</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350" y="1473200"/>
            <a:ext cx="33909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320882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2.1.3 Java</a:t>
            </a:r>
            <a:r>
              <a:rPr lang="zh-CN" altLang="en-US" sz="3200" b="1" dirty="0">
                <a:solidFill>
                  <a:srgbClr val="1353A2"/>
                </a:solidFill>
                <a:latin typeface="微软雅黑" pitchFamily="34" charset="-122"/>
                <a:ea typeface="微软雅黑" pitchFamily="34" charset="-122"/>
              </a:rPr>
              <a:t>中的标识符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300480" y="1940561"/>
            <a:ext cx="10251440" cy="27635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4</a:t>
            </a:r>
            <a:r>
              <a:rPr lang="zh-CN" altLang="en-US" sz="2400" dirty="0">
                <a:solidFill>
                  <a:schemeClr val="bg1">
                    <a:lumMod val="50000"/>
                  </a:schemeClr>
                </a:solidFill>
                <a:latin typeface="微软雅黑" pitchFamily="34" charset="-122"/>
                <a:ea typeface="微软雅黑" pitchFamily="34" charset="-122"/>
                <a:cs typeface="Times New Roman" pitchFamily="18" charset="0"/>
              </a:rPr>
              <a:t>）变量名和方法名的第一个单词首字母小写，从第二个单词开始每个单词首字母大写。例如：</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lineNumber</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getLineNumber</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p>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5</a:t>
            </a:r>
            <a:r>
              <a:rPr lang="zh-CN" altLang="en-US" sz="2400" dirty="0">
                <a:solidFill>
                  <a:schemeClr val="bg1">
                    <a:lumMod val="50000"/>
                  </a:schemeClr>
                </a:solidFill>
                <a:latin typeface="微软雅黑" pitchFamily="34" charset="-122"/>
                <a:ea typeface="微软雅黑" pitchFamily="34" charset="-122"/>
                <a:cs typeface="Times New Roman" pitchFamily="18" charset="0"/>
              </a:rPr>
              <a:t>）在程序中，应该尽量使用有意义的英文单词定义标识符，使得程序便于阅读。例如，使用</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userName</a:t>
            </a:r>
            <a:r>
              <a:rPr lang="zh-CN" altLang="en-US" sz="2400" dirty="0">
                <a:solidFill>
                  <a:schemeClr val="bg1">
                    <a:lumMod val="50000"/>
                  </a:schemeClr>
                </a:solidFill>
                <a:latin typeface="微软雅黑" pitchFamily="34" charset="-122"/>
                <a:ea typeface="微软雅黑" pitchFamily="34" charset="-122"/>
                <a:cs typeface="Times New Roman" pitchFamily="18" charset="0"/>
              </a:rPr>
              <a:t>定义用户名，</a:t>
            </a:r>
            <a:r>
              <a:rPr lang="en-US" altLang="zh-CN" sz="2400" dirty="0">
                <a:solidFill>
                  <a:schemeClr val="bg1">
                    <a:lumMod val="50000"/>
                  </a:schemeClr>
                </a:solidFill>
                <a:latin typeface="微软雅黑" pitchFamily="34" charset="-122"/>
                <a:ea typeface="微软雅黑" pitchFamily="34" charset="-122"/>
                <a:cs typeface="Times New Roman" pitchFamily="18" charset="0"/>
              </a:rPr>
              <a:t>password</a:t>
            </a:r>
            <a:r>
              <a:rPr lang="zh-CN" altLang="en-US" sz="2400" dirty="0">
                <a:solidFill>
                  <a:schemeClr val="bg1">
                    <a:lumMod val="50000"/>
                  </a:schemeClr>
                </a:solidFill>
                <a:latin typeface="微软雅黑" pitchFamily="34" charset="-122"/>
                <a:ea typeface="微软雅黑" pitchFamily="34" charset="-122"/>
                <a:cs typeface="Times New Roman" pitchFamily="18" charset="0"/>
              </a:rPr>
              <a:t>定义密码。</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18701366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2.5.3 for</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12240" y="1285240"/>
            <a:ext cx="10261599" cy="4384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在上面的语法格式中，</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关键字后面</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中包括了三部分内容：初始化表达式、循环条件和操作表达式，它们之间用（</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）分隔，</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中的执行语句为循环体。</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接下来分别用①表示初始化表达式，②表示循环条件，③表示操作表达式，④表示循环体，通过序号分析</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循环的执行流程。具体如下：</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for</a:t>
            </a:r>
            <a:r>
              <a:rPr lang="zh-CN" altLang="zh-CN" sz="2400" dirty="0">
                <a:solidFill>
                  <a:srgbClr val="FF0000"/>
                </a:solidFill>
                <a:latin typeface="Lucida Sans Unicode"/>
                <a:ea typeface="微软雅黑" pitchFamily="34" charset="-122"/>
                <a:cs typeface="Lucida Sans Unicode"/>
              </a:rPr>
              <a:t>（①</a:t>
            </a:r>
            <a:r>
              <a:rPr lang="en-US" altLang="zh-CN" sz="2400" dirty="0">
                <a:solidFill>
                  <a:srgbClr val="FF0000"/>
                </a:solidFill>
                <a:latin typeface="Lucida Sans Unicode"/>
                <a:ea typeface="微软雅黑" pitchFamily="34" charset="-122"/>
                <a:cs typeface="Lucida Sans Unicode"/>
              </a:rPr>
              <a:t> ; </a:t>
            </a:r>
            <a:r>
              <a:rPr lang="zh-CN" altLang="zh-CN" sz="2400" dirty="0">
                <a:solidFill>
                  <a:srgbClr val="FF0000"/>
                </a:solidFill>
                <a:latin typeface="Lucida Sans Unicode"/>
                <a:ea typeface="微软雅黑" pitchFamily="34" charset="-122"/>
                <a:cs typeface="Lucida Sans Unicode"/>
              </a:rPr>
              <a:t>②</a:t>
            </a:r>
            <a:r>
              <a:rPr lang="en-US" altLang="zh-CN" sz="2400" dirty="0">
                <a:solidFill>
                  <a:srgbClr val="FF0000"/>
                </a:solidFill>
                <a:latin typeface="Lucida Sans Unicode"/>
                <a:ea typeface="微软雅黑" pitchFamily="34" charset="-122"/>
                <a:cs typeface="Lucida Sans Unicode"/>
              </a:rPr>
              <a:t> ; </a:t>
            </a:r>
            <a:r>
              <a:rPr lang="zh-CN" altLang="zh-CN" sz="2400" dirty="0">
                <a:solidFill>
                  <a:srgbClr val="FF0000"/>
                </a:solidFill>
                <a:latin typeface="Lucida Sans Unicode"/>
                <a:ea typeface="微软雅黑" pitchFamily="34" charset="-122"/>
                <a:cs typeface="Lucida Sans Unicode"/>
              </a:rPr>
              <a:t>③）</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④</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563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7440" y="3548704"/>
            <a:ext cx="2371090" cy="277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769527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56354"/>
                                        </p:tgtEl>
                                        <p:attrNameLst>
                                          <p:attrName>style.visibility</p:attrName>
                                        </p:attrNameLst>
                                      </p:cBhvr>
                                      <p:to>
                                        <p:strVal val="visible"/>
                                      </p:to>
                                    </p:set>
                                    <p:animEffect transition="in" filter="fade">
                                      <p:cBhvr>
                                        <p:cTn id="10" dur="500"/>
                                        <p:tgtEl>
                                          <p:spTgt spid="356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2.5.3 for</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828801" y="1722120"/>
            <a:ext cx="9804400" cy="3672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第一步，执行①</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第二步，执行②，如果判断结果为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，执行第三步，如果判断结果为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，执行第五步</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第三步，执行④</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第四步，执行③，然后重复执行第二步</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第五步，退出循环</a:t>
            </a:r>
          </a:p>
        </p:txBody>
      </p:sp>
    </p:spTree>
    <p:custDataLst>
      <p:tags r:id="rId1"/>
    </p:custDataLst>
    <p:extLst>
      <p:ext uri="{BB962C8B-B14F-4D97-AF65-F5344CB8AC3E}">
        <p14:creationId xmlns:p14="http://schemas.microsoft.com/office/powerpoint/2010/main" val="22206037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2.5.3 for</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52880" y="1285240"/>
            <a:ext cx="10210799" cy="726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接下来对自然数</a:t>
            </a:r>
            <a:r>
              <a:rPr lang="en-US" altLang="zh-CN" sz="2400" dirty="0">
                <a:solidFill>
                  <a:schemeClr val="bg1">
                    <a:lumMod val="50000"/>
                  </a:schemeClr>
                </a:solidFill>
                <a:latin typeface="Lucida Sans Unicode"/>
                <a:ea typeface="微软雅黑" pitchFamily="34" charset="-122"/>
                <a:cs typeface="Lucida Sans Unicode"/>
              </a:rPr>
              <a:t>1~4</a:t>
            </a:r>
            <a:r>
              <a:rPr lang="zh-CN" altLang="zh-CN" sz="2400" dirty="0">
                <a:solidFill>
                  <a:schemeClr val="bg1">
                    <a:lumMod val="50000"/>
                  </a:schemeClr>
                </a:solidFill>
                <a:latin typeface="Lucida Sans Unicode"/>
                <a:ea typeface="微软雅黑" pitchFamily="34" charset="-122"/>
                <a:cs typeface="Lucida Sans Unicode"/>
              </a:rPr>
              <a:t>求和演示</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循环的使用</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grpSp>
        <p:nvGrpSpPr>
          <p:cNvPr id="8" name="组合 7"/>
          <p:cNvGrpSpPr/>
          <p:nvPr/>
        </p:nvGrpSpPr>
        <p:grpSpPr>
          <a:xfrm>
            <a:off x="1310640" y="2011680"/>
            <a:ext cx="9966960" cy="3855720"/>
            <a:chOff x="1310640" y="2011680"/>
            <a:chExt cx="9966960" cy="3855720"/>
          </a:xfrm>
        </p:grpSpPr>
        <p:pic>
          <p:nvPicPr>
            <p:cNvPr id="357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640" y="2011680"/>
              <a:ext cx="9966960" cy="385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a:xfrm>
              <a:off x="1676398" y="2092960"/>
              <a:ext cx="9448801" cy="3774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 public class Example14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2	public static void main(String[] </a:t>
              </a:r>
              <a:r>
                <a:rPr lang="en-US" altLang="zh-CN" sz="1800" dirty="0" err="1">
                  <a:solidFill>
                    <a:schemeClr val="bg1">
                      <a:lumMod val="50000"/>
                    </a:schemeClr>
                  </a:solidFill>
                  <a:latin typeface="Lucida Sans Unicode"/>
                  <a:ea typeface="微软雅黑" pitchFamily="34" charset="-122"/>
                  <a:cs typeface="Lucida Sans Unicode"/>
                </a:rPr>
                <a:t>args</a:t>
              </a:r>
              <a:r>
                <a:rPr lang="en-US" altLang="zh-CN" sz="1800" dirty="0">
                  <a:solidFill>
                    <a:schemeClr val="bg1">
                      <a:lumMod val="50000"/>
                    </a:schemeClr>
                  </a:solidFill>
                  <a:latin typeface="Lucida Sans Unicode"/>
                  <a:ea typeface="微软雅黑" pitchFamily="34" charset="-122"/>
                  <a:cs typeface="Lucida Sans Unicode"/>
                </a:rPr>
                <a:t>)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3		</a:t>
              </a:r>
              <a:r>
                <a:rPr lang="en-US" altLang="zh-CN" sz="1800" dirty="0" err="1">
                  <a:solidFill>
                    <a:schemeClr val="bg1">
                      <a:lumMod val="50000"/>
                    </a:schemeClr>
                  </a:solidFill>
                  <a:latin typeface="Lucida Sans Unicode"/>
                  <a:ea typeface="微软雅黑" pitchFamily="34" charset="-122"/>
                  <a:cs typeface="Lucida Sans Unicode"/>
                </a:rPr>
                <a:t>int</a:t>
              </a:r>
              <a:r>
                <a:rPr lang="en-US" altLang="zh-CN" sz="1800" dirty="0">
                  <a:solidFill>
                    <a:schemeClr val="bg1">
                      <a:lumMod val="50000"/>
                    </a:schemeClr>
                  </a:solidFill>
                  <a:latin typeface="Lucida Sans Unicode"/>
                  <a:ea typeface="微软雅黑" pitchFamily="34" charset="-122"/>
                  <a:cs typeface="Lucida Sans Unicode"/>
                </a:rPr>
                <a:t> sum = 0;   			// </a:t>
              </a:r>
              <a:r>
                <a:rPr lang="zh-CN" altLang="zh-CN" sz="1800" dirty="0">
                  <a:solidFill>
                    <a:schemeClr val="bg1">
                      <a:lumMod val="50000"/>
                    </a:schemeClr>
                  </a:solidFill>
                  <a:latin typeface="Lucida Sans Unicode"/>
                  <a:ea typeface="微软雅黑" pitchFamily="34" charset="-122"/>
                  <a:cs typeface="Lucida Sans Unicode"/>
                </a:rPr>
                <a:t>定义变量</a:t>
              </a:r>
              <a:r>
                <a:rPr lang="en-US" altLang="zh-CN" sz="1800" dirty="0">
                  <a:solidFill>
                    <a:schemeClr val="bg1">
                      <a:lumMod val="50000"/>
                    </a:schemeClr>
                  </a:solidFill>
                  <a:latin typeface="Lucida Sans Unicode"/>
                  <a:ea typeface="微软雅黑" pitchFamily="34" charset="-122"/>
                  <a:cs typeface="Lucida Sans Unicode"/>
                </a:rPr>
                <a:t>sum</a:t>
              </a:r>
              <a:r>
                <a:rPr lang="zh-CN" altLang="zh-CN" sz="1800" dirty="0">
                  <a:solidFill>
                    <a:schemeClr val="bg1">
                      <a:lumMod val="50000"/>
                    </a:schemeClr>
                  </a:solidFill>
                  <a:latin typeface="Lucida Sans Unicode"/>
                  <a:ea typeface="微软雅黑" pitchFamily="34" charset="-122"/>
                  <a:cs typeface="Lucida Sans Unicode"/>
                </a:rPr>
                <a:t>，用于记住累加的和</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4		for (</a:t>
              </a:r>
              <a:r>
                <a:rPr lang="en-US" altLang="zh-CN" sz="1800" dirty="0" err="1">
                  <a:solidFill>
                    <a:schemeClr val="bg1">
                      <a:lumMod val="50000"/>
                    </a:schemeClr>
                  </a:solidFill>
                  <a:latin typeface="Lucida Sans Unicode"/>
                  <a:ea typeface="微软雅黑" pitchFamily="34" charset="-122"/>
                  <a:cs typeface="Lucida Sans Unicode"/>
                </a:rPr>
                <a:t>int</a:t>
              </a:r>
              <a:r>
                <a:rPr lang="en-US" altLang="zh-CN" sz="1800" dirty="0">
                  <a:solidFill>
                    <a:schemeClr val="bg1">
                      <a:lumMod val="50000"/>
                    </a:schemeClr>
                  </a:solidFill>
                  <a:latin typeface="Lucida Sans Unicode"/>
                  <a:ea typeface="微软雅黑" pitchFamily="34" charset="-122"/>
                  <a:cs typeface="Lucida Sans Unicode"/>
                </a:rPr>
                <a:t> </a:t>
              </a:r>
              <a:r>
                <a:rPr lang="en-US" altLang="zh-CN" sz="1800" dirty="0" err="1">
                  <a:solidFill>
                    <a:schemeClr val="bg1">
                      <a:lumMod val="50000"/>
                    </a:schemeClr>
                  </a:solidFill>
                  <a:latin typeface="Lucida Sans Unicode"/>
                  <a:ea typeface="微软雅黑" pitchFamily="34" charset="-122"/>
                  <a:cs typeface="Lucida Sans Unicode"/>
                </a:rPr>
                <a:t>i</a:t>
              </a:r>
              <a:r>
                <a:rPr lang="en-US" altLang="zh-CN" sz="1800" dirty="0">
                  <a:solidFill>
                    <a:schemeClr val="bg1">
                      <a:lumMod val="50000"/>
                    </a:schemeClr>
                  </a:solidFill>
                  <a:latin typeface="Lucida Sans Unicode"/>
                  <a:ea typeface="微软雅黑" pitchFamily="34" charset="-122"/>
                  <a:cs typeface="Lucida Sans Unicode"/>
                </a:rPr>
                <a:t> = 1; </a:t>
              </a:r>
              <a:r>
                <a:rPr lang="en-US" altLang="zh-CN" sz="1800" dirty="0" err="1">
                  <a:solidFill>
                    <a:schemeClr val="bg1">
                      <a:lumMod val="50000"/>
                    </a:schemeClr>
                  </a:solidFill>
                  <a:latin typeface="Lucida Sans Unicode"/>
                  <a:ea typeface="微软雅黑" pitchFamily="34" charset="-122"/>
                  <a:cs typeface="Lucida Sans Unicode"/>
                </a:rPr>
                <a:t>i</a:t>
              </a:r>
              <a:r>
                <a:rPr lang="en-US" altLang="zh-CN" sz="1800" dirty="0">
                  <a:solidFill>
                    <a:schemeClr val="bg1">
                      <a:lumMod val="50000"/>
                    </a:schemeClr>
                  </a:solidFill>
                  <a:latin typeface="Lucida Sans Unicode"/>
                  <a:ea typeface="微软雅黑" pitchFamily="34" charset="-122"/>
                  <a:cs typeface="Lucida Sans Unicode"/>
                </a:rPr>
                <a:t> &lt;= 4; </a:t>
              </a:r>
              <a:r>
                <a:rPr lang="en-US" altLang="zh-CN" sz="1800" dirty="0" err="1">
                  <a:solidFill>
                    <a:schemeClr val="bg1">
                      <a:lumMod val="50000"/>
                    </a:schemeClr>
                  </a:solidFill>
                  <a:latin typeface="Lucida Sans Unicode"/>
                  <a:ea typeface="微软雅黑" pitchFamily="34" charset="-122"/>
                  <a:cs typeface="Lucida Sans Unicode"/>
                </a:rPr>
                <a:t>i</a:t>
              </a:r>
              <a:r>
                <a:rPr lang="en-US" altLang="zh-CN" sz="1800" dirty="0">
                  <a:solidFill>
                    <a:schemeClr val="bg1">
                      <a:lumMod val="50000"/>
                    </a:schemeClr>
                  </a:solidFill>
                  <a:latin typeface="Lucida Sans Unicode"/>
                  <a:ea typeface="微软雅黑" pitchFamily="34" charset="-122"/>
                  <a:cs typeface="Lucida Sans Unicode"/>
                </a:rPr>
                <a:t>++) {       	// </a:t>
              </a:r>
              <a:r>
                <a:rPr lang="en-US" altLang="zh-CN" sz="1800" dirty="0" err="1">
                  <a:solidFill>
                    <a:schemeClr val="bg1">
                      <a:lumMod val="50000"/>
                    </a:schemeClr>
                  </a:solidFill>
                  <a:latin typeface="Lucida Sans Unicode"/>
                  <a:ea typeface="微软雅黑" pitchFamily="34" charset="-122"/>
                  <a:cs typeface="Lucida Sans Unicode"/>
                </a:rPr>
                <a:t>i</a:t>
              </a:r>
              <a:r>
                <a:rPr lang="zh-CN" altLang="zh-CN" sz="1800" dirty="0">
                  <a:solidFill>
                    <a:schemeClr val="bg1">
                      <a:lumMod val="50000"/>
                    </a:schemeClr>
                  </a:solidFill>
                  <a:latin typeface="Lucida Sans Unicode"/>
                  <a:ea typeface="微软雅黑" pitchFamily="34" charset="-122"/>
                  <a:cs typeface="Lucida Sans Unicode"/>
                </a:rPr>
                <a:t>的值会在</a:t>
              </a:r>
              <a:r>
                <a:rPr lang="en-US" altLang="zh-CN" sz="1800" dirty="0">
                  <a:solidFill>
                    <a:schemeClr val="bg1">
                      <a:lumMod val="50000"/>
                    </a:schemeClr>
                  </a:solidFill>
                  <a:latin typeface="Lucida Sans Unicode"/>
                  <a:ea typeface="微软雅黑" pitchFamily="34" charset="-122"/>
                  <a:cs typeface="Lucida Sans Unicode"/>
                </a:rPr>
                <a:t>1~4</a:t>
              </a:r>
              <a:r>
                <a:rPr lang="zh-CN" altLang="zh-CN" sz="1800" dirty="0">
                  <a:solidFill>
                    <a:schemeClr val="bg1">
                      <a:lumMod val="50000"/>
                    </a:schemeClr>
                  </a:solidFill>
                  <a:latin typeface="Lucida Sans Unicode"/>
                  <a:ea typeface="微软雅黑" pitchFamily="34" charset="-122"/>
                  <a:cs typeface="Lucida Sans Unicode"/>
                </a:rPr>
                <a:t>之间变化</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5			sum += </a:t>
              </a:r>
              <a:r>
                <a:rPr lang="en-US" altLang="zh-CN" sz="1800" dirty="0" err="1">
                  <a:solidFill>
                    <a:schemeClr val="bg1">
                      <a:lumMod val="50000"/>
                    </a:schemeClr>
                  </a:solidFill>
                  <a:latin typeface="Lucida Sans Unicode"/>
                  <a:ea typeface="微软雅黑" pitchFamily="34" charset="-122"/>
                  <a:cs typeface="Lucida Sans Unicode"/>
                </a:rPr>
                <a:t>i</a:t>
              </a:r>
              <a:r>
                <a:rPr lang="en-US" altLang="zh-CN" sz="1800" dirty="0">
                  <a:solidFill>
                    <a:schemeClr val="bg1">
                      <a:lumMod val="50000"/>
                    </a:schemeClr>
                  </a:solidFill>
                  <a:latin typeface="Lucida Sans Unicode"/>
                  <a:ea typeface="微软雅黑" pitchFamily="34" charset="-122"/>
                  <a:cs typeface="Lucida Sans Unicode"/>
                </a:rPr>
                <a:t>; 		// </a:t>
              </a:r>
              <a:r>
                <a:rPr lang="zh-CN" altLang="zh-CN" sz="1800" dirty="0">
                  <a:solidFill>
                    <a:schemeClr val="bg1">
                      <a:lumMod val="50000"/>
                    </a:schemeClr>
                  </a:solidFill>
                  <a:latin typeface="Lucida Sans Unicode"/>
                  <a:ea typeface="微软雅黑" pitchFamily="34" charset="-122"/>
                  <a:cs typeface="Lucida Sans Unicode"/>
                </a:rPr>
                <a:t>实现</a:t>
              </a:r>
              <a:r>
                <a:rPr lang="en-US" altLang="zh-CN" sz="1800" dirty="0">
                  <a:solidFill>
                    <a:schemeClr val="bg1">
                      <a:lumMod val="50000"/>
                    </a:schemeClr>
                  </a:solidFill>
                  <a:latin typeface="Lucida Sans Unicode"/>
                  <a:ea typeface="微软雅黑" pitchFamily="34" charset="-122"/>
                  <a:cs typeface="Lucida Sans Unicode"/>
                </a:rPr>
                <a:t>sum</a:t>
              </a:r>
              <a:r>
                <a:rPr lang="zh-CN" altLang="zh-CN" sz="1800" dirty="0">
                  <a:solidFill>
                    <a:schemeClr val="bg1">
                      <a:lumMod val="50000"/>
                    </a:schemeClr>
                  </a:solidFill>
                  <a:latin typeface="Lucida Sans Unicode"/>
                  <a:ea typeface="微软雅黑" pitchFamily="34" charset="-122"/>
                  <a:cs typeface="Lucida Sans Unicode"/>
                </a:rPr>
                <a:t>与</a:t>
              </a:r>
              <a:r>
                <a:rPr lang="en-US" altLang="zh-CN" sz="1800" dirty="0" err="1">
                  <a:solidFill>
                    <a:schemeClr val="bg1">
                      <a:lumMod val="50000"/>
                    </a:schemeClr>
                  </a:solidFill>
                  <a:latin typeface="Lucida Sans Unicode"/>
                  <a:ea typeface="微软雅黑" pitchFamily="34" charset="-122"/>
                  <a:cs typeface="Lucida Sans Unicode"/>
                </a:rPr>
                <a:t>i</a:t>
              </a:r>
              <a:r>
                <a:rPr lang="zh-CN" altLang="zh-CN" sz="1800" dirty="0">
                  <a:solidFill>
                    <a:schemeClr val="bg1">
                      <a:lumMod val="50000"/>
                    </a:schemeClr>
                  </a:solidFill>
                  <a:latin typeface="Lucida Sans Unicode"/>
                  <a:ea typeface="微软雅黑" pitchFamily="34" charset="-122"/>
                  <a:cs typeface="Lucida Sans Unicode"/>
                </a:rPr>
                <a:t>的累加</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6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7		</a:t>
              </a:r>
              <a:r>
                <a:rPr lang="en-US" altLang="zh-CN" sz="1800" dirty="0" err="1">
                  <a:solidFill>
                    <a:schemeClr val="bg1">
                      <a:lumMod val="50000"/>
                    </a:schemeClr>
                  </a:solidFill>
                  <a:latin typeface="Lucida Sans Unicode"/>
                  <a:ea typeface="微软雅黑" pitchFamily="34" charset="-122"/>
                  <a:cs typeface="Lucida Sans Unicode"/>
                </a:rPr>
                <a:t>System.out.println</a:t>
              </a:r>
              <a:r>
                <a:rPr lang="en-US" altLang="zh-CN" sz="1800" dirty="0">
                  <a:solidFill>
                    <a:schemeClr val="bg1">
                      <a:lumMod val="50000"/>
                    </a:schemeClr>
                  </a:solidFill>
                  <a:latin typeface="Lucida Sans Unicode"/>
                  <a:ea typeface="微软雅黑" pitchFamily="34" charset="-122"/>
                  <a:cs typeface="Lucida Sans Unicode"/>
                </a:rPr>
                <a:t>("sum = " + sum); // </a:t>
              </a:r>
              <a:r>
                <a:rPr lang="zh-CN" altLang="zh-CN" sz="1800" dirty="0">
                  <a:solidFill>
                    <a:schemeClr val="bg1">
                      <a:lumMod val="50000"/>
                    </a:schemeClr>
                  </a:solidFill>
                  <a:latin typeface="Lucida Sans Unicode"/>
                  <a:ea typeface="微软雅黑" pitchFamily="34" charset="-122"/>
                  <a:cs typeface="Lucida Sans Unicode"/>
                </a:rPr>
                <a:t>打印累加的和</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8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9 }</a:t>
              </a:r>
              <a:endParaRPr lang="zh-CN" altLang="zh-CN" sz="18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33044467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2.5.3 for</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52880" y="1397000"/>
            <a:ext cx="10210799" cy="726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en-US" altLang="zh-CN" sz="2400" dirty="0">
              <a:solidFill>
                <a:schemeClr val="bg1">
                  <a:lumMod val="50000"/>
                </a:schemeClr>
              </a:solidFill>
              <a:latin typeface="Lucida Sans Unicode"/>
              <a:ea typeface="微软雅黑" pitchFamily="34" charset="-122"/>
              <a:cs typeface="Lucida Sans Unicode"/>
            </a:endParaRPr>
          </a:p>
        </p:txBody>
      </p:sp>
      <p:pic>
        <p:nvPicPr>
          <p:cNvPr id="358402"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328" y="2715578"/>
            <a:ext cx="7161192" cy="173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1846848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58402"/>
                                        </p:tgtEl>
                                        <p:attrNameLst>
                                          <p:attrName>style.visibility</p:attrName>
                                        </p:attrNameLst>
                                      </p:cBhvr>
                                      <p:to>
                                        <p:strVal val="visible"/>
                                      </p:to>
                                    </p:set>
                                    <p:animEffect transition="in" filter="fade">
                                      <p:cBhvr>
                                        <p:cTn id="11" dur="1000"/>
                                        <p:tgtEl>
                                          <p:spTgt spid="358402"/>
                                        </p:tgtEl>
                                      </p:cBhvr>
                                    </p:animEffect>
                                    <p:anim calcmode="lin" valueType="num">
                                      <p:cBhvr>
                                        <p:cTn id="12" dur="1000" fill="hold"/>
                                        <p:tgtEl>
                                          <p:spTgt spid="358402"/>
                                        </p:tgtEl>
                                        <p:attrNameLst>
                                          <p:attrName>ppt_x</p:attrName>
                                        </p:attrNameLst>
                                      </p:cBhvr>
                                      <p:tavLst>
                                        <p:tav tm="0">
                                          <p:val>
                                            <p:strVal val="#ppt_x"/>
                                          </p:val>
                                        </p:tav>
                                        <p:tav tm="100000">
                                          <p:val>
                                            <p:strVal val="#ppt_x"/>
                                          </p:val>
                                        </p:tav>
                                      </p:tavLst>
                                    </p:anim>
                                    <p:anim calcmode="lin" valueType="num">
                                      <p:cBhvr>
                                        <p:cTn id="13" dur="1000" fill="hold"/>
                                        <p:tgtEl>
                                          <p:spTgt spid="3584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2.5.3 for</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76401" y="1894840"/>
            <a:ext cx="9733280" cy="2981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在上述程序中，</a:t>
            </a:r>
            <a:r>
              <a:rPr lang="zh-CN" altLang="zh-CN" sz="2400" dirty="0">
                <a:solidFill>
                  <a:schemeClr val="bg1">
                    <a:lumMod val="50000"/>
                  </a:schemeClr>
                </a:solidFill>
                <a:latin typeface="Lucida Sans Unicode"/>
                <a:ea typeface="微软雅黑" pitchFamily="34" charset="-122"/>
                <a:cs typeface="Lucida Sans Unicode"/>
              </a:rPr>
              <a:t>变量</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的初始值为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，在判断条件</a:t>
            </a:r>
            <a:r>
              <a:rPr lang="en-US" altLang="zh-CN" sz="2400" dirty="0" err="1">
                <a:solidFill>
                  <a:schemeClr val="bg1">
                    <a:lumMod val="50000"/>
                  </a:schemeClr>
                </a:solidFill>
                <a:latin typeface="Lucida Sans Unicode"/>
                <a:ea typeface="微软雅黑" pitchFamily="34" charset="-122"/>
                <a:cs typeface="Lucida Sans Unicode"/>
              </a:rPr>
              <a:t>i</a:t>
            </a:r>
            <a:r>
              <a:rPr lang="en-US" altLang="zh-CN" sz="2400" dirty="0">
                <a:solidFill>
                  <a:schemeClr val="bg1">
                    <a:lumMod val="50000"/>
                  </a:schemeClr>
                </a:solidFill>
                <a:latin typeface="Lucida Sans Unicode"/>
                <a:ea typeface="微软雅黑" pitchFamily="34" charset="-122"/>
                <a:cs typeface="Lucida Sans Unicode"/>
              </a:rPr>
              <a:t>&lt;=4</a:t>
            </a:r>
            <a:r>
              <a:rPr lang="zh-CN" altLang="zh-CN" sz="2400" dirty="0">
                <a:solidFill>
                  <a:schemeClr val="bg1">
                    <a:lumMod val="50000"/>
                  </a:schemeClr>
                </a:solidFill>
                <a:latin typeface="Lucida Sans Unicode"/>
                <a:ea typeface="微软雅黑" pitchFamily="34" charset="-122"/>
                <a:cs typeface="Lucida Sans Unicode"/>
              </a:rPr>
              <a:t>结果为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的情况下，执行循环体</a:t>
            </a:r>
            <a:r>
              <a:rPr lang="en-US" altLang="zh-CN" sz="2400" dirty="0">
                <a:solidFill>
                  <a:schemeClr val="bg1">
                    <a:lumMod val="50000"/>
                  </a:schemeClr>
                </a:solidFill>
                <a:latin typeface="Lucida Sans Unicode"/>
                <a:ea typeface="微软雅黑" pitchFamily="34" charset="-122"/>
                <a:cs typeface="Lucida Sans Unicode"/>
              </a:rPr>
              <a:t>sum+=</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；执行完毕后，执行操作表达式</a:t>
            </a:r>
            <a:r>
              <a:rPr lang="en-US" altLang="zh-CN" sz="2400" dirty="0" err="1">
                <a:solidFill>
                  <a:schemeClr val="bg1">
                    <a:lumMod val="50000"/>
                  </a:schemeClr>
                </a:solidFill>
                <a:latin typeface="Lucida Sans Unicode"/>
                <a:ea typeface="微软雅黑" pitchFamily="34" charset="-122"/>
                <a:cs typeface="Lucida Sans Unicode"/>
              </a:rPr>
              <a:t>i</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的值变为</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，然后继续进行条件判断，开始下一次循环，直到</a:t>
            </a:r>
            <a:r>
              <a:rPr lang="en-US" altLang="zh-CN" sz="2400" dirty="0" err="1">
                <a:solidFill>
                  <a:schemeClr val="bg1">
                    <a:lumMod val="50000"/>
                  </a:schemeClr>
                </a:solidFill>
                <a:latin typeface="Lucida Sans Unicode"/>
                <a:ea typeface="微软雅黑" pitchFamily="34" charset="-122"/>
                <a:cs typeface="Lucida Sans Unicode"/>
              </a:rPr>
              <a:t>i</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时，判断条件</a:t>
            </a:r>
            <a:r>
              <a:rPr lang="en-US" altLang="zh-CN" sz="2400" dirty="0" err="1">
                <a:solidFill>
                  <a:schemeClr val="bg1">
                    <a:lumMod val="50000"/>
                  </a:schemeClr>
                </a:solidFill>
                <a:latin typeface="Lucida Sans Unicode"/>
                <a:ea typeface="微软雅黑" pitchFamily="34" charset="-122"/>
                <a:cs typeface="Lucida Sans Unicode"/>
              </a:rPr>
              <a:t>i</a:t>
            </a:r>
            <a:r>
              <a:rPr lang="en-US" altLang="zh-CN" sz="2400" dirty="0">
                <a:solidFill>
                  <a:schemeClr val="bg1">
                    <a:lumMod val="50000"/>
                  </a:schemeClr>
                </a:solidFill>
                <a:latin typeface="Lucida Sans Unicode"/>
                <a:ea typeface="微软雅黑" pitchFamily="34" charset="-122"/>
                <a:cs typeface="Lucida Sans Unicode"/>
              </a:rPr>
              <a:t>&lt;=4</a:t>
            </a:r>
            <a:r>
              <a:rPr lang="zh-CN" altLang="zh-CN" sz="2400" dirty="0">
                <a:solidFill>
                  <a:schemeClr val="bg1">
                    <a:lumMod val="50000"/>
                  </a:schemeClr>
                </a:solidFill>
                <a:latin typeface="Lucida Sans Unicode"/>
                <a:ea typeface="微软雅黑" pitchFamily="34" charset="-122"/>
                <a:cs typeface="Lucida Sans Unicode"/>
              </a:rPr>
              <a:t>结果为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，循环结束，执行</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循环后面的代码，打印“</a:t>
            </a:r>
            <a:r>
              <a:rPr lang="en-US" altLang="zh-CN" sz="2400" dirty="0">
                <a:solidFill>
                  <a:schemeClr val="bg1">
                    <a:lumMod val="50000"/>
                  </a:schemeClr>
                </a:solidFill>
                <a:latin typeface="Lucida Sans Unicode"/>
                <a:ea typeface="微软雅黑" pitchFamily="34" charset="-122"/>
                <a:cs typeface="Lucida Sans Unicode"/>
              </a:rPr>
              <a:t>sum=10</a:t>
            </a:r>
            <a:r>
              <a:rPr lang="zh-CN" altLang="zh-CN"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17374797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2.5.3 for</a:t>
            </a:r>
            <a:r>
              <a:rPr lang="zh-CN" altLang="en-US" sz="3200" b="1" dirty="0">
                <a:solidFill>
                  <a:srgbClr val="1353A2"/>
                </a:solidFill>
                <a:latin typeface="微软雅黑" pitchFamily="34" charset="-122"/>
                <a:ea typeface="微软雅黑" pitchFamily="34" charset="-122"/>
              </a:rPr>
              <a:t>循环语句</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76401" y="1498600"/>
            <a:ext cx="9733280" cy="746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每次循环中变量</a:t>
            </a:r>
            <a:r>
              <a:rPr lang="en-US" altLang="zh-CN" sz="2400" dirty="0">
                <a:solidFill>
                  <a:schemeClr val="bg1">
                    <a:lumMod val="50000"/>
                  </a:schemeClr>
                </a:solidFill>
                <a:latin typeface="Lucida Sans Unicode"/>
                <a:ea typeface="微软雅黑" pitchFamily="34" charset="-122"/>
                <a:cs typeface="Lucida Sans Unicode"/>
              </a:rPr>
              <a:t>sum</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的值</a:t>
            </a:r>
            <a:r>
              <a:rPr lang="zh-CN" altLang="en-US" sz="2400" dirty="0">
                <a:solidFill>
                  <a:schemeClr val="bg1">
                    <a:lumMod val="50000"/>
                  </a:schemeClr>
                </a:solidFill>
                <a:latin typeface="Lucida Sans Unicode"/>
                <a:ea typeface="微软雅黑" pitchFamily="34" charset="-122"/>
                <a:cs typeface="Lucida Sans Unicode"/>
              </a:rPr>
              <a:t>的变化如下表。</a:t>
            </a:r>
            <a:endParaRPr lang="en-US" altLang="zh-CN" sz="2400" dirty="0">
              <a:solidFill>
                <a:schemeClr val="bg1">
                  <a:lumMod val="50000"/>
                </a:schemeClr>
              </a:solidFill>
              <a:latin typeface="Lucida Sans Unicode"/>
              <a:ea typeface="微软雅黑" pitchFamily="34" charset="-122"/>
              <a:cs typeface="Lucida Sans Unicode"/>
            </a:endParaRPr>
          </a:p>
        </p:txBody>
      </p:sp>
      <p:graphicFrame>
        <p:nvGraphicFramePr>
          <p:cNvPr id="8" name="表格 7"/>
          <p:cNvGraphicFramePr>
            <a:graphicFrameLocks noGrp="1"/>
          </p:cNvGraphicFramePr>
          <p:nvPr>
            <p:extLst>
              <p:ext uri="{D42A27DB-BD31-4B8C-83A1-F6EECF244321}">
                <p14:modId xmlns:p14="http://schemas.microsoft.com/office/powerpoint/2010/main" val="833628450"/>
              </p:ext>
            </p:extLst>
          </p:nvPr>
        </p:nvGraphicFramePr>
        <p:xfrm>
          <a:off x="2529841" y="2611119"/>
          <a:ext cx="7782560" cy="2245360"/>
        </p:xfrm>
        <a:graphic>
          <a:graphicData uri="http://schemas.openxmlformats.org/drawingml/2006/table">
            <a:tbl>
              <a:tblPr>
                <a:tableStyleId>{5C22544A-7EE6-4342-B048-85BDC9FD1C3A}</a:tableStyleId>
              </a:tblPr>
              <a:tblGrid>
                <a:gridCol w="3480774">
                  <a:extLst>
                    <a:ext uri="{9D8B030D-6E8A-4147-A177-3AD203B41FA5}">
                      <a16:colId xmlns:a16="http://schemas.microsoft.com/office/drawing/2014/main" val="20000"/>
                    </a:ext>
                  </a:extLst>
                </a:gridCol>
                <a:gridCol w="1657297">
                  <a:extLst>
                    <a:ext uri="{9D8B030D-6E8A-4147-A177-3AD203B41FA5}">
                      <a16:colId xmlns:a16="http://schemas.microsoft.com/office/drawing/2014/main" val="20001"/>
                    </a:ext>
                  </a:extLst>
                </a:gridCol>
                <a:gridCol w="2644489">
                  <a:extLst>
                    <a:ext uri="{9D8B030D-6E8A-4147-A177-3AD203B41FA5}">
                      <a16:colId xmlns:a16="http://schemas.microsoft.com/office/drawing/2014/main" val="20002"/>
                    </a:ext>
                  </a:extLst>
                </a:gridCol>
              </a:tblGrid>
              <a:tr h="449072">
                <a:tc>
                  <a:txBody>
                    <a:bodyPr/>
                    <a:lstStyle/>
                    <a:p>
                      <a:pPr algn="ctr">
                        <a:spcAft>
                          <a:spcPts val="0"/>
                        </a:spcAft>
                      </a:pPr>
                      <a:r>
                        <a:rPr lang="zh-CN" sz="1800" kern="0" dirty="0">
                          <a:effectLst/>
                        </a:rPr>
                        <a:t>循环次数</a:t>
                      </a:r>
                      <a:endParaRPr lang="zh-CN" sz="1800" kern="100" dirty="0">
                        <a:effectLst/>
                        <a:latin typeface="Times New Roman"/>
                        <a:ea typeface="宋体"/>
                      </a:endParaRPr>
                    </a:p>
                  </a:txBody>
                  <a:tcPr marL="68580" marR="68580" marT="0" marB="0" anchor="ctr"/>
                </a:tc>
                <a:tc>
                  <a:txBody>
                    <a:bodyPr/>
                    <a:lstStyle/>
                    <a:p>
                      <a:pPr algn="ctr">
                        <a:spcAft>
                          <a:spcPts val="0"/>
                        </a:spcAft>
                      </a:pPr>
                      <a:r>
                        <a:rPr lang="en-US" sz="1800" kern="0">
                          <a:effectLst/>
                        </a:rPr>
                        <a:t>i</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sum</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449072">
                <a:tc>
                  <a:txBody>
                    <a:bodyPr/>
                    <a:lstStyle/>
                    <a:p>
                      <a:pPr algn="ctr">
                        <a:spcAft>
                          <a:spcPts val="0"/>
                        </a:spcAft>
                        <a:tabLst>
                          <a:tab pos="-180340" algn="l"/>
                        </a:tabLst>
                      </a:pPr>
                      <a:r>
                        <a:rPr lang="zh-CN" sz="1800" kern="0">
                          <a:effectLst/>
                        </a:rPr>
                        <a:t>第一次</a:t>
                      </a:r>
                      <a:endParaRPr lang="zh-CN" sz="1800" kern="100">
                        <a:effectLst/>
                        <a:latin typeface="Times New Roman"/>
                        <a:ea typeface="宋体"/>
                      </a:endParaRPr>
                    </a:p>
                  </a:txBody>
                  <a:tcPr marL="68580" marR="68580" marT="0" marB="0" anchor="ctr"/>
                </a:tc>
                <a:tc>
                  <a:txBody>
                    <a:bodyPr/>
                    <a:lstStyle/>
                    <a:p>
                      <a:pPr algn="ctr">
                        <a:spcAft>
                          <a:spcPts val="0"/>
                        </a:spcAft>
                        <a:tabLst>
                          <a:tab pos="-180340" algn="l"/>
                        </a:tabLst>
                      </a:pPr>
                      <a:r>
                        <a:rPr lang="en-US" sz="1800" kern="0">
                          <a:effectLst/>
                        </a:rPr>
                        <a:t>1</a:t>
                      </a:r>
                      <a:endParaRPr lang="zh-CN" sz="1800" kern="100">
                        <a:effectLst/>
                        <a:latin typeface="Times New Roman"/>
                        <a:ea typeface="宋体"/>
                      </a:endParaRPr>
                    </a:p>
                  </a:txBody>
                  <a:tcPr marL="68580" marR="68580" marT="0" marB="0" anchor="ctr"/>
                </a:tc>
                <a:tc>
                  <a:txBody>
                    <a:bodyPr/>
                    <a:lstStyle/>
                    <a:p>
                      <a:pPr algn="ctr">
                        <a:spcAft>
                          <a:spcPts val="0"/>
                        </a:spcAft>
                        <a:tabLst>
                          <a:tab pos="-180340" algn="l"/>
                        </a:tabLst>
                      </a:pPr>
                      <a:r>
                        <a:rPr lang="en-US" sz="1800" kern="0">
                          <a:effectLst/>
                        </a:rPr>
                        <a:t>1</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449072">
                <a:tc>
                  <a:txBody>
                    <a:bodyPr/>
                    <a:lstStyle/>
                    <a:p>
                      <a:pPr algn="ctr">
                        <a:spcAft>
                          <a:spcPts val="0"/>
                        </a:spcAft>
                        <a:tabLst>
                          <a:tab pos="-180340" algn="l"/>
                        </a:tabLst>
                      </a:pPr>
                      <a:r>
                        <a:rPr lang="zh-CN" sz="1800" kern="0" dirty="0">
                          <a:effectLst/>
                        </a:rPr>
                        <a:t>第二次</a:t>
                      </a:r>
                      <a:endParaRPr lang="zh-CN" sz="1800" kern="100" dirty="0">
                        <a:effectLst/>
                        <a:latin typeface="Times New Roman"/>
                        <a:ea typeface="宋体"/>
                      </a:endParaRPr>
                    </a:p>
                  </a:txBody>
                  <a:tcPr marL="68580" marR="68580" marT="0" marB="0" anchor="ctr"/>
                </a:tc>
                <a:tc>
                  <a:txBody>
                    <a:bodyPr/>
                    <a:lstStyle/>
                    <a:p>
                      <a:pPr algn="ctr">
                        <a:spcAft>
                          <a:spcPts val="0"/>
                        </a:spcAft>
                        <a:tabLst>
                          <a:tab pos="-180340" algn="l"/>
                        </a:tabLst>
                      </a:pPr>
                      <a:r>
                        <a:rPr lang="en-US" sz="1800" kern="0">
                          <a:effectLst/>
                        </a:rPr>
                        <a:t>2</a:t>
                      </a:r>
                      <a:endParaRPr lang="zh-CN" sz="1800" kern="100">
                        <a:effectLst/>
                        <a:latin typeface="Times New Roman"/>
                        <a:ea typeface="宋体"/>
                      </a:endParaRPr>
                    </a:p>
                  </a:txBody>
                  <a:tcPr marL="68580" marR="68580" marT="0" marB="0" anchor="ctr"/>
                </a:tc>
                <a:tc>
                  <a:txBody>
                    <a:bodyPr/>
                    <a:lstStyle/>
                    <a:p>
                      <a:pPr algn="ctr">
                        <a:spcAft>
                          <a:spcPts val="0"/>
                        </a:spcAft>
                        <a:tabLst>
                          <a:tab pos="-180340" algn="l"/>
                        </a:tabLst>
                      </a:pPr>
                      <a:r>
                        <a:rPr lang="en-US" sz="1800" kern="0">
                          <a:effectLst/>
                        </a:rPr>
                        <a:t>3</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449072">
                <a:tc>
                  <a:txBody>
                    <a:bodyPr/>
                    <a:lstStyle/>
                    <a:p>
                      <a:pPr algn="ctr">
                        <a:spcAft>
                          <a:spcPts val="0"/>
                        </a:spcAft>
                        <a:tabLst>
                          <a:tab pos="-180340" algn="l"/>
                        </a:tabLst>
                      </a:pPr>
                      <a:r>
                        <a:rPr lang="zh-CN" sz="1800" kern="0">
                          <a:effectLst/>
                        </a:rPr>
                        <a:t>第三次</a:t>
                      </a:r>
                      <a:endParaRPr lang="zh-CN" sz="1800" kern="100">
                        <a:effectLst/>
                        <a:latin typeface="Times New Roman"/>
                        <a:ea typeface="宋体"/>
                      </a:endParaRPr>
                    </a:p>
                  </a:txBody>
                  <a:tcPr marL="68580" marR="68580" marT="0" marB="0" anchor="ctr"/>
                </a:tc>
                <a:tc>
                  <a:txBody>
                    <a:bodyPr/>
                    <a:lstStyle/>
                    <a:p>
                      <a:pPr algn="ctr">
                        <a:spcAft>
                          <a:spcPts val="0"/>
                        </a:spcAft>
                        <a:tabLst>
                          <a:tab pos="-180340" algn="l"/>
                        </a:tabLst>
                      </a:pPr>
                      <a:r>
                        <a:rPr lang="en-US" sz="1800" kern="0">
                          <a:effectLst/>
                        </a:rPr>
                        <a:t>3</a:t>
                      </a:r>
                      <a:endParaRPr lang="zh-CN" sz="1800" kern="100">
                        <a:effectLst/>
                        <a:latin typeface="Times New Roman"/>
                        <a:ea typeface="宋体"/>
                      </a:endParaRPr>
                    </a:p>
                  </a:txBody>
                  <a:tcPr marL="68580" marR="68580" marT="0" marB="0" anchor="ctr"/>
                </a:tc>
                <a:tc>
                  <a:txBody>
                    <a:bodyPr/>
                    <a:lstStyle/>
                    <a:p>
                      <a:pPr algn="ctr">
                        <a:spcAft>
                          <a:spcPts val="0"/>
                        </a:spcAft>
                        <a:tabLst>
                          <a:tab pos="-180340" algn="l"/>
                        </a:tabLst>
                      </a:pPr>
                      <a:r>
                        <a:rPr lang="en-US" sz="1800" kern="0">
                          <a:effectLst/>
                        </a:rPr>
                        <a:t>6</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449072">
                <a:tc>
                  <a:txBody>
                    <a:bodyPr/>
                    <a:lstStyle/>
                    <a:p>
                      <a:pPr algn="ctr">
                        <a:spcAft>
                          <a:spcPts val="0"/>
                        </a:spcAft>
                        <a:tabLst>
                          <a:tab pos="-180340" algn="l"/>
                        </a:tabLst>
                      </a:pPr>
                      <a:r>
                        <a:rPr lang="zh-CN" sz="1800" kern="0" dirty="0">
                          <a:effectLst/>
                        </a:rPr>
                        <a:t>第四次</a:t>
                      </a:r>
                      <a:endParaRPr lang="zh-CN" sz="1800" kern="100" dirty="0">
                        <a:effectLst/>
                        <a:latin typeface="Times New Roman"/>
                        <a:ea typeface="宋体"/>
                      </a:endParaRPr>
                    </a:p>
                  </a:txBody>
                  <a:tcPr marL="68580" marR="68580" marT="0" marB="0" anchor="ctr"/>
                </a:tc>
                <a:tc>
                  <a:txBody>
                    <a:bodyPr/>
                    <a:lstStyle/>
                    <a:p>
                      <a:pPr algn="ctr">
                        <a:spcAft>
                          <a:spcPts val="0"/>
                        </a:spcAft>
                        <a:tabLst>
                          <a:tab pos="-180340" algn="l"/>
                        </a:tabLst>
                      </a:pPr>
                      <a:r>
                        <a:rPr lang="en-US" sz="1800" kern="0">
                          <a:effectLst/>
                        </a:rPr>
                        <a:t>4</a:t>
                      </a:r>
                      <a:endParaRPr lang="zh-CN" sz="1800" kern="100">
                        <a:effectLst/>
                        <a:latin typeface="Times New Roman"/>
                        <a:ea typeface="宋体"/>
                      </a:endParaRPr>
                    </a:p>
                  </a:txBody>
                  <a:tcPr marL="68580" marR="68580" marT="0" marB="0" anchor="ctr"/>
                </a:tc>
                <a:tc>
                  <a:txBody>
                    <a:bodyPr/>
                    <a:lstStyle/>
                    <a:p>
                      <a:pPr algn="ctr">
                        <a:spcAft>
                          <a:spcPts val="0"/>
                        </a:spcAft>
                        <a:tabLst>
                          <a:tab pos="-180340" algn="l"/>
                        </a:tabLst>
                      </a:pPr>
                      <a:r>
                        <a:rPr lang="en-US" sz="1800" kern="0" dirty="0">
                          <a:effectLst/>
                        </a:rPr>
                        <a:t>10</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1680887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2.5.4 </a:t>
            </a:r>
            <a:r>
              <a:rPr lang="zh-CN" altLang="en-US" sz="3200" b="1" dirty="0">
                <a:solidFill>
                  <a:srgbClr val="1353A2"/>
                </a:solidFill>
                <a:latin typeface="微软雅黑" pitchFamily="34" charset="-122"/>
                <a:ea typeface="微软雅黑" pitchFamily="34" charset="-122"/>
              </a:rPr>
              <a:t>循环嵌套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76400" y="1264920"/>
            <a:ext cx="9814559" cy="5003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循环嵌套是指在一个循环语句的循环体中再定义一个循环语句的语法结构。</a:t>
            </a:r>
            <a:r>
              <a:rPr lang="en-US" altLang="zh-CN" sz="2400" dirty="0">
                <a:solidFill>
                  <a:schemeClr val="bg1">
                    <a:lumMod val="50000"/>
                  </a:schemeClr>
                </a:solidFill>
                <a:latin typeface="Lucida Sans Unicode"/>
                <a:ea typeface="微软雅黑" pitchFamily="34" charset="-122"/>
                <a:cs typeface="Lucida Sans Unicode"/>
              </a:rPr>
              <a:t>while</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do…while</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循环语句都可以进行嵌套，并且它们之间也可以互相嵌套，其中最常见的是在</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循环中嵌套</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循环，格式如下：</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rgbClr val="FF0000"/>
                </a:solidFill>
                <a:latin typeface="Lucida Sans Unicode"/>
                <a:ea typeface="微软雅黑" pitchFamily="34" charset="-122"/>
                <a:cs typeface="Lucida Sans Unicode"/>
              </a:rPr>
              <a:t>for(</a:t>
            </a:r>
            <a:r>
              <a:rPr lang="zh-CN" altLang="zh-CN" sz="1800" dirty="0">
                <a:solidFill>
                  <a:srgbClr val="FF0000"/>
                </a:solidFill>
                <a:latin typeface="Lucida Sans Unicode"/>
                <a:ea typeface="微软雅黑" pitchFamily="34" charset="-122"/>
                <a:cs typeface="Lucida Sans Unicode"/>
              </a:rPr>
              <a:t>初始化表达式</a:t>
            </a:r>
            <a:r>
              <a:rPr lang="en-US" altLang="zh-CN" sz="1800" dirty="0">
                <a:solidFill>
                  <a:srgbClr val="FF0000"/>
                </a:solidFill>
                <a:latin typeface="Lucida Sans Unicode"/>
                <a:ea typeface="微软雅黑" pitchFamily="34" charset="-122"/>
                <a:cs typeface="Lucida Sans Unicode"/>
              </a:rPr>
              <a:t>; </a:t>
            </a:r>
            <a:r>
              <a:rPr lang="zh-CN" altLang="zh-CN" sz="1800" dirty="0">
                <a:solidFill>
                  <a:srgbClr val="FF0000"/>
                </a:solidFill>
                <a:latin typeface="Lucida Sans Unicode"/>
                <a:ea typeface="微软雅黑" pitchFamily="34" charset="-122"/>
                <a:cs typeface="Lucida Sans Unicode"/>
              </a:rPr>
              <a:t>循环条件</a:t>
            </a:r>
            <a:r>
              <a:rPr lang="en-US" altLang="zh-CN" sz="1800" dirty="0">
                <a:solidFill>
                  <a:srgbClr val="FF0000"/>
                </a:solidFill>
                <a:latin typeface="Lucida Sans Unicode"/>
                <a:ea typeface="微软雅黑" pitchFamily="34" charset="-122"/>
                <a:cs typeface="Lucida Sans Unicode"/>
              </a:rPr>
              <a:t>; </a:t>
            </a:r>
            <a:r>
              <a:rPr lang="zh-CN" altLang="zh-CN" sz="1800" dirty="0">
                <a:solidFill>
                  <a:srgbClr val="FF0000"/>
                </a:solidFill>
                <a:latin typeface="Lucida Sans Unicode"/>
                <a:ea typeface="微软雅黑" pitchFamily="34" charset="-122"/>
                <a:cs typeface="Lucida Sans Unicode"/>
              </a:rPr>
              <a:t>操作表达式</a:t>
            </a:r>
            <a:r>
              <a:rPr lang="en-US" altLang="zh-CN" sz="1800" dirty="0">
                <a:solidFill>
                  <a:srgbClr val="FF0000"/>
                </a:solidFill>
                <a:latin typeface="Lucida Sans Unicode"/>
                <a:ea typeface="微软雅黑" pitchFamily="34" charset="-122"/>
                <a:cs typeface="Lucida Sans Unicode"/>
              </a:rPr>
              <a:t>) {</a:t>
            </a:r>
            <a:endParaRPr lang="zh-CN" altLang="zh-CN" sz="18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rgbClr val="FF0000"/>
                </a:solidFill>
                <a:latin typeface="Lucida Sans Unicode"/>
                <a:ea typeface="微软雅黑" pitchFamily="34" charset="-122"/>
                <a:cs typeface="Lucida Sans Unicode"/>
              </a:rPr>
              <a:t>	...</a:t>
            </a:r>
            <a:endParaRPr lang="zh-CN" altLang="zh-CN" sz="18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rgbClr val="FF0000"/>
                </a:solidFill>
                <a:latin typeface="Lucida Sans Unicode"/>
                <a:ea typeface="微软雅黑" pitchFamily="34" charset="-122"/>
                <a:cs typeface="Lucida Sans Unicode"/>
              </a:rPr>
              <a:t>	for(</a:t>
            </a:r>
            <a:r>
              <a:rPr lang="zh-CN" altLang="zh-CN" sz="1800" dirty="0">
                <a:solidFill>
                  <a:srgbClr val="FF0000"/>
                </a:solidFill>
                <a:latin typeface="Lucida Sans Unicode"/>
                <a:ea typeface="微软雅黑" pitchFamily="34" charset="-122"/>
                <a:cs typeface="Lucida Sans Unicode"/>
              </a:rPr>
              <a:t>初始化表达式</a:t>
            </a:r>
            <a:r>
              <a:rPr lang="en-US" altLang="zh-CN" sz="1800" dirty="0">
                <a:solidFill>
                  <a:srgbClr val="FF0000"/>
                </a:solidFill>
                <a:latin typeface="Lucida Sans Unicode"/>
                <a:ea typeface="微软雅黑" pitchFamily="34" charset="-122"/>
                <a:cs typeface="Lucida Sans Unicode"/>
              </a:rPr>
              <a:t>; </a:t>
            </a:r>
            <a:r>
              <a:rPr lang="zh-CN" altLang="zh-CN" sz="1800" dirty="0">
                <a:solidFill>
                  <a:srgbClr val="FF0000"/>
                </a:solidFill>
                <a:latin typeface="Lucida Sans Unicode"/>
                <a:ea typeface="微软雅黑" pitchFamily="34" charset="-122"/>
                <a:cs typeface="Lucida Sans Unicode"/>
              </a:rPr>
              <a:t>循环条件</a:t>
            </a:r>
            <a:r>
              <a:rPr lang="en-US" altLang="zh-CN" sz="1800" dirty="0">
                <a:solidFill>
                  <a:srgbClr val="FF0000"/>
                </a:solidFill>
                <a:latin typeface="Lucida Sans Unicode"/>
                <a:ea typeface="微软雅黑" pitchFamily="34" charset="-122"/>
                <a:cs typeface="Lucida Sans Unicode"/>
              </a:rPr>
              <a:t>; </a:t>
            </a:r>
            <a:r>
              <a:rPr lang="zh-CN" altLang="zh-CN" sz="1800" dirty="0">
                <a:solidFill>
                  <a:srgbClr val="FF0000"/>
                </a:solidFill>
                <a:latin typeface="Lucida Sans Unicode"/>
                <a:ea typeface="微软雅黑" pitchFamily="34" charset="-122"/>
                <a:cs typeface="Lucida Sans Unicode"/>
              </a:rPr>
              <a:t>操作表达式</a:t>
            </a:r>
            <a:r>
              <a:rPr lang="en-US" altLang="zh-CN" sz="1800" dirty="0">
                <a:solidFill>
                  <a:srgbClr val="FF0000"/>
                </a:solidFill>
                <a:latin typeface="Lucida Sans Unicode"/>
                <a:ea typeface="微软雅黑" pitchFamily="34" charset="-122"/>
                <a:cs typeface="Lucida Sans Unicode"/>
              </a:rPr>
              <a:t>) {</a:t>
            </a:r>
            <a:endParaRPr lang="zh-CN" altLang="zh-CN" sz="18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rgbClr val="FF0000"/>
                </a:solidFill>
                <a:latin typeface="Lucida Sans Unicode"/>
                <a:ea typeface="微软雅黑" pitchFamily="34" charset="-122"/>
                <a:cs typeface="Lucida Sans Unicode"/>
              </a:rPr>
              <a:t>		</a:t>
            </a:r>
            <a:r>
              <a:rPr lang="zh-CN" altLang="zh-CN" sz="1800" dirty="0">
                <a:solidFill>
                  <a:srgbClr val="FF0000"/>
                </a:solidFill>
                <a:latin typeface="Lucida Sans Unicode"/>
                <a:ea typeface="微软雅黑" pitchFamily="34" charset="-122"/>
                <a:cs typeface="Lucida Sans Unicode"/>
              </a:rPr>
              <a:t>执行语句</a:t>
            </a:r>
          </a:p>
          <a:p>
            <a:pPr marL="0" indent="0" eaLnBrk="1" hangingPunct="1">
              <a:lnSpc>
                <a:spcPct val="150000"/>
              </a:lnSpc>
              <a:spcBef>
                <a:spcPct val="0"/>
              </a:spcBef>
              <a:buNone/>
              <a:defRPr/>
            </a:pPr>
            <a:r>
              <a:rPr lang="en-US" altLang="zh-CN" sz="1800" dirty="0">
                <a:solidFill>
                  <a:srgbClr val="FF0000"/>
                </a:solidFill>
                <a:latin typeface="Lucida Sans Unicode"/>
                <a:ea typeface="微软雅黑" pitchFamily="34" charset="-122"/>
                <a:cs typeface="Lucida Sans Unicode"/>
              </a:rPr>
              <a:t>		...</a:t>
            </a:r>
            <a:endParaRPr lang="zh-CN" altLang="zh-CN" sz="18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rgbClr val="FF0000"/>
                </a:solidFill>
                <a:latin typeface="Lucida Sans Unicode"/>
                <a:ea typeface="微软雅黑" pitchFamily="34" charset="-122"/>
                <a:cs typeface="Lucida Sans Unicode"/>
              </a:rPr>
              <a:t>	}</a:t>
            </a:r>
            <a:endParaRPr lang="zh-CN" altLang="zh-CN" sz="18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rgbClr val="FF0000"/>
                </a:solidFill>
                <a:latin typeface="Lucida Sans Unicode"/>
                <a:ea typeface="微软雅黑" pitchFamily="34" charset="-122"/>
                <a:cs typeface="Lucida Sans Unicode"/>
              </a:rPr>
              <a:t>	...</a:t>
            </a:r>
            <a:endParaRPr lang="zh-CN" altLang="zh-CN" sz="18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rgbClr val="FF0000"/>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20030541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2.5.4 </a:t>
            </a:r>
            <a:r>
              <a:rPr lang="zh-CN" altLang="en-US" sz="3200" b="1" dirty="0">
                <a:solidFill>
                  <a:srgbClr val="1353A2"/>
                </a:solidFill>
                <a:latin typeface="微软雅黑" pitchFamily="34" charset="-122"/>
                <a:ea typeface="微软雅黑" pitchFamily="34" charset="-122"/>
              </a:rPr>
              <a:t>循环嵌套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76400" y="1264920"/>
            <a:ext cx="9814559" cy="828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接下来通过使用“</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”打印直角三角形演示</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循环嵌套的使用</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grpSp>
        <p:nvGrpSpPr>
          <p:cNvPr id="8" name="组合 7"/>
          <p:cNvGrpSpPr/>
          <p:nvPr/>
        </p:nvGrpSpPr>
        <p:grpSpPr>
          <a:xfrm>
            <a:off x="2052321" y="1960880"/>
            <a:ext cx="8331200" cy="4196080"/>
            <a:chOff x="1940561" y="2032000"/>
            <a:chExt cx="8331200" cy="4196080"/>
          </a:xfrm>
        </p:grpSpPr>
        <p:pic>
          <p:nvPicPr>
            <p:cNvPr id="366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561" y="2032000"/>
              <a:ext cx="8331200" cy="419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a:xfrm>
              <a:off x="2418081" y="2062480"/>
              <a:ext cx="7813040" cy="3987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Example15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j;                           		// </a:t>
              </a:r>
              <a:r>
                <a:rPr lang="zh-CN" altLang="zh-CN" sz="1600" dirty="0">
                  <a:solidFill>
                    <a:schemeClr val="bg1">
                      <a:lumMod val="50000"/>
                    </a:schemeClr>
                  </a:solidFill>
                  <a:latin typeface="Lucida Sans Unicode"/>
                  <a:ea typeface="微软雅黑" pitchFamily="34" charset="-122"/>
                  <a:cs typeface="Lucida Sans Unicode"/>
                </a:rPr>
                <a:t>定义两个循环变量</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for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1;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&lt;= 9;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 </a:t>
              </a:r>
              <a:r>
                <a:rPr lang="zh-CN" altLang="zh-CN" sz="1600" dirty="0">
                  <a:solidFill>
                    <a:schemeClr val="bg1">
                      <a:lumMod val="50000"/>
                    </a:schemeClr>
                  </a:solidFill>
                  <a:latin typeface="Lucida Sans Unicode"/>
                  <a:ea typeface="微软雅黑" pitchFamily="34" charset="-122"/>
                  <a:cs typeface="Lucida Sans Unicode"/>
                </a:rPr>
                <a:t>外层循环</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for (j = 1; j &lt;=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j++) { 	// </a:t>
              </a:r>
              <a:r>
                <a:rPr lang="zh-CN" altLang="zh-CN" sz="1600" dirty="0">
                  <a:solidFill>
                    <a:schemeClr val="bg1">
                      <a:lumMod val="50000"/>
                    </a:schemeClr>
                  </a:solidFill>
                  <a:latin typeface="Lucida Sans Unicode"/>
                  <a:ea typeface="微软雅黑" pitchFamily="34" charset="-122"/>
                  <a:cs typeface="Lucida Sans Unicode"/>
                </a:rPr>
                <a:t>内层循环</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打印</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("\n");     // </a:t>
              </a:r>
              <a:r>
                <a:rPr lang="zh-CN" altLang="zh-CN" sz="1600" dirty="0">
                  <a:solidFill>
                    <a:schemeClr val="bg1">
                      <a:lumMod val="50000"/>
                    </a:schemeClr>
                  </a:solidFill>
                  <a:latin typeface="Lucida Sans Unicode"/>
                  <a:ea typeface="微软雅黑" pitchFamily="34" charset="-122"/>
                  <a:cs typeface="Lucida Sans Unicode"/>
                </a:rPr>
                <a:t>换行</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24250685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out)">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2.5.4 </a:t>
            </a:r>
            <a:r>
              <a:rPr lang="zh-CN" altLang="en-US" sz="3200" b="1" dirty="0">
                <a:solidFill>
                  <a:srgbClr val="1353A2"/>
                </a:solidFill>
                <a:latin typeface="微软雅黑" pitchFamily="34" charset="-122"/>
                <a:ea typeface="微软雅黑" pitchFamily="34" charset="-122"/>
              </a:rPr>
              <a:t>循环嵌套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76400" y="1305560"/>
            <a:ext cx="9814559" cy="828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en-US" altLang="zh-CN" sz="2400" dirty="0">
              <a:solidFill>
                <a:schemeClr val="bg1">
                  <a:lumMod val="50000"/>
                </a:schemeClr>
              </a:solidFill>
              <a:latin typeface="Lucida Sans Unicode"/>
              <a:ea typeface="微软雅黑" pitchFamily="34" charset="-122"/>
              <a:cs typeface="Lucida Sans Unicode"/>
            </a:endParaRPr>
          </a:p>
        </p:txBody>
      </p:sp>
      <p:pic>
        <p:nvPicPr>
          <p:cNvPr id="36761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0689" y="2189163"/>
            <a:ext cx="6835132" cy="330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5043826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67618"/>
                                        </p:tgtEl>
                                        <p:attrNameLst>
                                          <p:attrName>style.visibility</p:attrName>
                                        </p:attrNameLst>
                                      </p:cBhvr>
                                      <p:to>
                                        <p:strVal val="visible"/>
                                      </p:to>
                                    </p:set>
                                    <p:animEffect transition="in" filter="fade">
                                      <p:cBhvr>
                                        <p:cTn id="11" dur="1000"/>
                                        <p:tgtEl>
                                          <p:spTgt spid="367618"/>
                                        </p:tgtEl>
                                      </p:cBhvr>
                                    </p:animEffect>
                                    <p:anim calcmode="lin" valueType="num">
                                      <p:cBhvr>
                                        <p:cTn id="12" dur="1000" fill="hold"/>
                                        <p:tgtEl>
                                          <p:spTgt spid="367618"/>
                                        </p:tgtEl>
                                        <p:attrNameLst>
                                          <p:attrName>ppt_x</p:attrName>
                                        </p:attrNameLst>
                                      </p:cBhvr>
                                      <p:tavLst>
                                        <p:tav tm="0">
                                          <p:val>
                                            <p:strVal val="#ppt_x"/>
                                          </p:val>
                                        </p:tav>
                                        <p:tav tm="100000">
                                          <p:val>
                                            <p:strVal val="#ppt_x"/>
                                          </p:val>
                                        </p:tav>
                                      </p:tavLst>
                                    </p:anim>
                                    <p:anim calcmode="lin" valueType="num">
                                      <p:cBhvr>
                                        <p:cTn id="13" dur="1000" fill="hold"/>
                                        <p:tgtEl>
                                          <p:spTgt spid="367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2.5.4 </a:t>
            </a:r>
            <a:r>
              <a:rPr lang="zh-CN" altLang="en-US" sz="3200" b="1" dirty="0">
                <a:solidFill>
                  <a:srgbClr val="1353A2"/>
                </a:solidFill>
                <a:latin typeface="微软雅黑" pitchFamily="34" charset="-122"/>
                <a:ea typeface="微软雅黑" pitchFamily="34" charset="-122"/>
              </a:rPr>
              <a:t>循环嵌套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76400" y="1305560"/>
            <a:ext cx="9814559" cy="4810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下面分步骤讲解循环过程，具体如下：</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第一步</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行代码定义了两个循环变量</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j</a:t>
            </a:r>
            <a:r>
              <a:rPr lang="zh-CN" altLang="zh-CN" sz="2400" dirty="0">
                <a:solidFill>
                  <a:schemeClr val="bg1">
                    <a:lumMod val="50000"/>
                  </a:schemeClr>
                </a:solidFill>
                <a:latin typeface="Lucida Sans Unicode"/>
                <a:ea typeface="微软雅黑" pitchFamily="34" charset="-122"/>
                <a:cs typeface="Lucida Sans Unicode"/>
              </a:rPr>
              <a:t>，其中</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为外层循环变量，</a:t>
            </a:r>
            <a:r>
              <a:rPr lang="en-US" altLang="zh-CN" sz="2400" dirty="0">
                <a:solidFill>
                  <a:schemeClr val="bg1">
                    <a:lumMod val="50000"/>
                  </a:schemeClr>
                </a:solidFill>
                <a:latin typeface="Lucida Sans Unicode"/>
                <a:ea typeface="微软雅黑" pitchFamily="34" charset="-122"/>
                <a:cs typeface="Lucida Sans Unicode"/>
              </a:rPr>
              <a:t>j</a:t>
            </a:r>
            <a:r>
              <a:rPr lang="zh-CN" altLang="zh-CN" sz="2400" dirty="0">
                <a:solidFill>
                  <a:schemeClr val="bg1">
                    <a:lumMod val="50000"/>
                  </a:schemeClr>
                </a:solidFill>
                <a:latin typeface="Lucida Sans Unicode"/>
                <a:ea typeface="微软雅黑" pitchFamily="34" charset="-122"/>
                <a:cs typeface="Lucida Sans Unicode"/>
              </a:rPr>
              <a:t>为内层循环变量。</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第二步</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行代码将</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初始化为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，判断条件为</a:t>
            </a:r>
            <a:r>
              <a:rPr lang="en-US" altLang="zh-CN" sz="2400" dirty="0" err="1">
                <a:solidFill>
                  <a:schemeClr val="bg1">
                    <a:lumMod val="50000"/>
                  </a:schemeClr>
                </a:solidFill>
                <a:latin typeface="Lucida Sans Unicode"/>
                <a:ea typeface="微软雅黑" pitchFamily="34" charset="-122"/>
                <a:cs typeface="Lucida Sans Unicode"/>
              </a:rPr>
              <a:t>i</a:t>
            </a:r>
            <a:r>
              <a:rPr lang="en-US" altLang="zh-CN" sz="2400" dirty="0">
                <a:solidFill>
                  <a:schemeClr val="bg1">
                    <a:lumMod val="50000"/>
                  </a:schemeClr>
                </a:solidFill>
                <a:latin typeface="Lucida Sans Unicode"/>
                <a:ea typeface="微软雅黑" pitchFamily="34" charset="-122"/>
                <a:cs typeface="Lucida Sans Unicode"/>
              </a:rPr>
              <a:t> &lt;= 9</a:t>
            </a:r>
            <a:r>
              <a:rPr lang="zh-CN" altLang="zh-CN" sz="2400" dirty="0">
                <a:solidFill>
                  <a:schemeClr val="bg1">
                    <a:lumMod val="50000"/>
                  </a:schemeClr>
                </a:solidFill>
                <a:latin typeface="Lucida Sans Unicode"/>
                <a:ea typeface="微软雅黑" pitchFamily="34" charset="-122"/>
                <a:cs typeface="Lucida Sans Unicode"/>
              </a:rPr>
              <a:t>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，首次进入外层循环的循环体。</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第三步</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行代码将</a:t>
            </a:r>
            <a:r>
              <a:rPr lang="en-US" altLang="zh-CN" sz="2400" dirty="0">
                <a:solidFill>
                  <a:schemeClr val="bg1">
                    <a:lumMod val="50000"/>
                  </a:schemeClr>
                </a:solidFill>
                <a:latin typeface="Lucida Sans Unicode"/>
                <a:ea typeface="微软雅黑" pitchFamily="34" charset="-122"/>
                <a:cs typeface="Lucida Sans Unicode"/>
              </a:rPr>
              <a:t>j</a:t>
            </a:r>
            <a:r>
              <a:rPr lang="zh-CN" altLang="zh-CN" sz="2400" dirty="0">
                <a:solidFill>
                  <a:schemeClr val="bg1">
                    <a:lumMod val="50000"/>
                  </a:schemeClr>
                </a:solidFill>
                <a:latin typeface="Lucida Sans Unicode"/>
                <a:ea typeface="微软雅黑" pitchFamily="34" charset="-122"/>
                <a:cs typeface="Lucida Sans Unicode"/>
              </a:rPr>
              <a:t>初始化为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，由于此时</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的值为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，条件</a:t>
            </a:r>
            <a:r>
              <a:rPr lang="en-US" altLang="zh-CN" sz="2400" dirty="0">
                <a:solidFill>
                  <a:schemeClr val="bg1">
                    <a:lumMod val="50000"/>
                  </a:schemeClr>
                </a:solidFill>
                <a:latin typeface="Lucida Sans Unicode"/>
                <a:ea typeface="微软雅黑" pitchFamily="34" charset="-122"/>
                <a:cs typeface="Lucida Sans Unicode"/>
              </a:rPr>
              <a:t>j &lt;= </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，首次进入内层循环的循环体，打印一个“</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373235285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2.1.4 Java</a:t>
            </a:r>
            <a:r>
              <a:rPr lang="zh-CN" altLang="en-US" sz="3200" b="1" dirty="0">
                <a:solidFill>
                  <a:srgbClr val="1353A2"/>
                </a:solidFill>
                <a:latin typeface="微软雅黑" pitchFamily="34" charset="-122"/>
                <a:ea typeface="微软雅黑" pitchFamily="34" charset="-122"/>
              </a:rPr>
              <a:t>中的关键字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300480" y="1249681"/>
            <a:ext cx="2641600" cy="65023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en-US" sz="2400" dirty="0">
                <a:solidFill>
                  <a:schemeClr val="bg1">
                    <a:lumMod val="50000"/>
                  </a:schemeClr>
                </a:solidFill>
                <a:latin typeface="微软雅黑" pitchFamily="34" charset="-122"/>
                <a:ea typeface="微软雅黑" pitchFamily="34" charset="-122"/>
                <a:cs typeface="Times New Roman" pitchFamily="18" charset="0"/>
              </a:rPr>
              <a:t>中的关键字</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010596901"/>
              </p:ext>
            </p:extLst>
          </p:nvPr>
        </p:nvGraphicFramePr>
        <p:xfrm>
          <a:off x="2265680" y="1981202"/>
          <a:ext cx="8832310" cy="4206242"/>
        </p:xfrm>
        <a:graphic>
          <a:graphicData uri="http://schemas.openxmlformats.org/drawingml/2006/table">
            <a:tbl>
              <a:tblPr>
                <a:tableStyleId>{5C22544A-7EE6-4342-B048-85BDC9FD1C3A}</a:tableStyleId>
              </a:tblPr>
              <a:tblGrid>
                <a:gridCol w="1766462">
                  <a:extLst>
                    <a:ext uri="{9D8B030D-6E8A-4147-A177-3AD203B41FA5}">
                      <a16:colId xmlns:a16="http://schemas.microsoft.com/office/drawing/2014/main" val="20000"/>
                    </a:ext>
                  </a:extLst>
                </a:gridCol>
                <a:gridCol w="1766462">
                  <a:extLst>
                    <a:ext uri="{9D8B030D-6E8A-4147-A177-3AD203B41FA5}">
                      <a16:colId xmlns:a16="http://schemas.microsoft.com/office/drawing/2014/main" val="20001"/>
                    </a:ext>
                  </a:extLst>
                </a:gridCol>
                <a:gridCol w="1766462">
                  <a:extLst>
                    <a:ext uri="{9D8B030D-6E8A-4147-A177-3AD203B41FA5}">
                      <a16:colId xmlns:a16="http://schemas.microsoft.com/office/drawing/2014/main" val="20002"/>
                    </a:ext>
                  </a:extLst>
                </a:gridCol>
                <a:gridCol w="1766462">
                  <a:extLst>
                    <a:ext uri="{9D8B030D-6E8A-4147-A177-3AD203B41FA5}">
                      <a16:colId xmlns:a16="http://schemas.microsoft.com/office/drawing/2014/main" val="20003"/>
                    </a:ext>
                  </a:extLst>
                </a:gridCol>
                <a:gridCol w="1766462">
                  <a:extLst>
                    <a:ext uri="{9D8B030D-6E8A-4147-A177-3AD203B41FA5}">
                      <a16:colId xmlns:a16="http://schemas.microsoft.com/office/drawing/2014/main" val="20004"/>
                    </a:ext>
                  </a:extLst>
                </a:gridCol>
              </a:tblGrid>
              <a:tr h="424125">
                <a:tc>
                  <a:txBody>
                    <a:bodyPr/>
                    <a:lstStyle/>
                    <a:p>
                      <a:pPr indent="266700" algn="just">
                        <a:spcAft>
                          <a:spcPts val="0"/>
                        </a:spcAft>
                      </a:pPr>
                      <a:r>
                        <a:rPr lang="en-US" sz="1800" kern="100" dirty="0">
                          <a:effectLst/>
                        </a:rPr>
                        <a:t>abstract</a:t>
                      </a:r>
                      <a:endParaRPr lang="zh-CN" sz="1800" kern="100" dirty="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continue</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for</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new</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switch</a:t>
                      </a:r>
                      <a:endParaRPr lang="zh-CN" sz="1800" kern="100">
                        <a:effectLst/>
                        <a:latin typeface="Courier New"/>
                        <a:ea typeface="宋体"/>
                        <a:cs typeface="Times New Roman"/>
                      </a:endParaRPr>
                    </a:p>
                  </a:txBody>
                  <a:tcPr marL="0" marR="0" marT="0" marB="0" anchor="ctr"/>
                </a:tc>
                <a:extLst>
                  <a:ext uri="{0D108BD9-81ED-4DB2-BD59-A6C34878D82A}">
                    <a16:rowId xmlns:a16="http://schemas.microsoft.com/office/drawing/2014/main" val="10000"/>
                  </a:ext>
                </a:extLst>
              </a:tr>
              <a:tr h="424125">
                <a:tc>
                  <a:txBody>
                    <a:bodyPr/>
                    <a:lstStyle/>
                    <a:p>
                      <a:pPr indent="266700" algn="just">
                        <a:spcAft>
                          <a:spcPts val="0"/>
                        </a:spcAft>
                      </a:pPr>
                      <a:r>
                        <a:rPr lang="en-US" sz="1800" kern="100">
                          <a:effectLst/>
                        </a:rPr>
                        <a:t>assert</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default</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goto</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dirty="0">
                          <a:effectLst/>
                        </a:rPr>
                        <a:t>package</a:t>
                      </a:r>
                      <a:endParaRPr lang="zh-CN" sz="1800" kern="100" dirty="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synchronized</a:t>
                      </a:r>
                      <a:endParaRPr lang="zh-CN" sz="1800" kern="100">
                        <a:effectLst/>
                        <a:latin typeface="Courier New"/>
                        <a:ea typeface="宋体"/>
                        <a:cs typeface="Times New Roman"/>
                      </a:endParaRPr>
                    </a:p>
                  </a:txBody>
                  <a:tcPr marL="0" marR="0" marT="0" marB="0" anchor="ctr"/>
                </a:tc>
                <a:extLst>
                  <a:ext uri="{0D108BD9-81ED-4DB2-BD59-A6C34878D82A}">
                    <a16:rowId xmlns:a16="http://schemas.microsoft.com/office/drawing/2014/main" val="10001"/>
                  </a:ext>
                </a:extLst>
              </a:tr>
              <a:tr h="424125">
                <a:tc>
                  <a:txBody>
                    <a:bodyPr/>
                    <a:lstStyle/>
                    <a:p>
                      <a:pPr indent="266700" algn="just">
                        <a:spcAft>
                          <a:spcPts val="0"/>
                        </a:spcAft>
                      </a:pPr>
                      <a:r>
                        <a:rPr lang="en-US" sz="1800" kern="100">
                          <a:effectLst/>
                        </a:rPr>
                        <a:t>boolean</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dirty="0">
                          <a:effectLst/>
                        </a:rPr>
                        <a:t>do</a:t>
                      </a:r>
                      <a:endParaRPr lang="zh-CN" sz="1800" kern="100" dirty="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if</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private</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this</a:t>
                      </a:r>
                      <a:endParaRPr lang="zh-CN" sz="1800" kern="100">
                        <a:effectLst/>
                        <a:latin typeface="Courier New"/>
                        <a:ea typeface="宋体"/>
                        <a:cs typeface="Times New Roman"/>
                      </a:endParaRPr>
                    </a:p>
                  </a:txBody>
                  <a:tcPr marL="0" marR="0" marT="0" marB="0" anchor="ctr"/>
                </a:tc>
                <a:extLst>
                  <a:ext uri="{0D108BD9-81ED-4DB2-BD59-A6C34878D82A}">
                    <a16:rowId xmlns:a16="http://schemas.microsoft.com/office/drawing/2014/main" val="10002"/>
                  </a:ext>
                </a:extLst>
              </a:tr>
              <a:tr h="424125">
                <a:tc>
                  <a:txBody>
                    <a:bodyPr/>
                    <a:lstStyle/>
                    <a:p>
                      <a:pPr indent="266700" algn="just">
                        <a:spcAft>
                          <a:spcPts val="0"/>
                        </a:spcAft>
                      </a:pPr>
                      <a:r>
                        <a:rPr lang="en-US" sz="1800" kern="100">
                          <a:effectLst/>
                        </a:rPr>
                        <a:t>break</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double</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implements</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protected</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throw</a:t>
                      </a:r>
                      <a:endParaRPr lang="zh-CN" sz="1800" kern="100">
                        <a:effectLst/>
                        <a:latin typeface="Courier New"/>
                        <a:ea typeface="宋体"/>
                        <a:cs typeface="Times New Roman"/>
                      </a:endParaRPr>
                    </a:p>
                  </a:txBody>
                  <a:tcPr marL="0" marR="0" marT="0" marB="0" anchor="ctr"/>
                </a:tc>
                <a:extLst>
                  <a:ext uri="{0D108BD9-81ED-4DB2-BD59-A6C34878D82A}">
                    <a16:rowId xmlns:a16="http://schemas.microsoft.com/office/drawing/2014/main" val="10003"/>
                  </a:ext>
                </a:extLst>
              </a:tr>
              <a:tr h="406621">
                <a:tc>
                  <a:txBody>
                    <a:bodyPr/>
                    <a:lstStyle/>
                    <a:p>
                      <a:pPr indent="266700" algn="just">
                        <a:spcAft>
                          <a:spcPts val="0"/>
                        </a:spcAft>
                      </a:pPr>
                      <a:r>
                        <a:rPr lang="en-US" sz="1800" kern="100">
                          <a:effectLst/>
                        </a:rPr>
                        <a:t>byte</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dirty="0">
                          <a:effectLst/>
                        </a:rPr>
                        <a:t>else</a:t>
                      </a:r>
                      <a:endParaRPr lang="zh-CN" sz="1800" kern="100" dirty="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import</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dirty="0">
                          <a:effectLst/>
                        </a:rPr>
                        <a:t>public</a:t>
                      </a:r>
                      <a:endParaRPr lang="zh-CN" sz="1800" kern="100" dirty="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throws</a:t>
                      </a:r>
                      <a:endParaRPr lang="zh-CN" sz="1800" kern="100">
                        <a:effectLst/>
                        <a:latin typeface="Courier New"/>
                        <a:ea typeface="宋体"/>
                        <a:cs typeface="Times New Roman"/>
                      </a:endParaRPr>
                    </a:p>
                  </a:txBody>
                  <a:tcPr marL="0" marR="0" marT="0" marB="0" anchor="ctr"/>
                </a:tc>
                <a:extLst>
                  <a:ext uri="{0D108BD9-81ED-4DB2-BD59-A6C34878D82A}">
                    <a16:rowId xmlns:a16="http://schemas.microsoft.com/office/drawing/2014/main" val="10004"/>
                  </a:ext>
                </a:extLst>
              </a:tr>
              <a:tr h="424125">
                <a:tc>
                  <a:txBody>
                    <a:bodyPr/>
                    <a:lstStyle/>
                    <a:p>
                      <a:pPr indent="266700" algn="just">
                        <a:spcAft>
                          <a:spcPts val="0"/>
                        </a:spcAft>
                      </a:pPr>
                      <a:r>
                        <a:rPr lang="en-US" sz="1800" kern="100">
                          <a:effectLst/>
                        </a:rPr>
                        <a:t>case</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enum</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instanceof</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return</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transient</a:t>
                      </a:r>
                      <a:endParaRPr lang="zh-CN" sz="1800" kern="100">
                        <a:effectLst/>
                        <a:latin typeface="Courier New"/>
                        <a:ea typeface="宋体"/>
                        <a:cs typeface="Times New Roman"/>
                      </a:endParaRPr>
                    </a:p>
                  </a:txBody>
                  <a:tcPr marL="0" marR="0" marT="0" marB="0" anchor="ctr"/>
                </a:tc>
                <a:extLst>
                  <a:ext uri="{0D108BD9-81ED-4DB2-BD59-A6C34878D82A}">
                    <a16:rowId xmlns:a16="http://schemas.microsoft.com/office/drawing/2014/main" val="10005"/>
                  </a:ext>
                </a:extLst>
              </a:tr>
              <a:tr h="424125">
                <a:tc>
                  <a:txBody>
                    <a:bodyPr/>
                    <a:lstStyle/>
                    <a:p>
                      <a:pPr indent="266700" algn="just">
                        <a:spcAft>
                          <a:spcPts val="0"/>
                        </a:spcAft>
                      </a:pPr>
                      <a:r>
                        <a:rPr lang="en-US" sz="1800" kern="100">
                          <a:effectLst/>
                        </a:rPr>
                        <a:t>catch</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extends</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int</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short</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try</a:t>
                      </a:r>
                      <a:endParaRPr lang="zh-CN" sz="1800" kern="100">
                        <a:effectLst/>
                        <a:latin typeface="Courier New"/>
                        <a:ea typeface="宋体"/>
                        <a:cs typeface="Times New Roman"/>
                      </a:endParaRPr>
                    </a:p>
                  </a:txBody>
                  <a:tcPr marL="0" marR="0" marT="0" marB="0" anchor="ctr"/>
                </a:tc>
                <a:extLst>
                  <a:ext uri="{0D108BD9-81ED-4DB2-BD59-A6C34878D82A}">
                    <a16:rowId xmlns:a16="http://schemas.microsoft.com/office/drawing/2014/main" val="10006"/>
                  </a:ext>
                </a:extLst>
              </a:tr>
              <a:tr h="424125">
                <a:tc>
                  <a:txBody>
                    <a:bodyPr/>
                    <a:lstStyle/>
                    <a:p>
                      <a:pPr indent="266700" algn="just">
                        <a:spcAft>
                          <a:spcPts val="0"/>
                        </a:spcAft>
                      </a:pPr>
                      <a:r>
                        <a:rPr lang="en-US" sz="1800" kern="100">
                          <a:effectLst/>
                        </a:rPr>
                        <a:t>char</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final</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interface</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dirty="0">
                          <a:effectLst/>
                        </a:rPr>
                        <a:t>static</a:t>
                      </a:r>
                      <a:endParaRPr lang="zh-CN" sz="1800" kern="100" dirty="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dirty="0">
                          <a:effectLst/>
                        </a:rPr>
                        <a:t>void</a:t>
                      </a:r>
                      <a:endParaRPr lang="zh-CN" sz="1800" kern="100" dirty="0">
                        <a:effectLst/>
                        <a:latin typeface="Courier New"/>
                        <a:ea typeface="宋体"/>
                        <a:cs typeface="Times New Roman"/>
                      </a:endParaRPr>
                    </a:p>
                  </a:txBody>
                  <a:tcPr marL="0" marR="0" marT="0" marB="0" anchor="ctr"/>
                </a:tc>
                <a:extLst>
                  <a:ext uri="{0D108BD9-81ED-4DB2-BD59-A6C34878D82A}">
                    <a16:rowId xmlns:a16="http://schemas.microsoft.com/office/drawing/2014/main" val="10007"/>
                  </a:ext>
                </a:extLst>
              </a:tr>
              <a:tr h="424125">
                <a:tc>
                  <a:txBody>
                    <a:bodyPr/>
                    <a:lstStyle/>
                    <a:p>
                      <a:pPr indent="266700" algn="just">
                        <a:spcAft>
                          <a:spcPts val="0"/>
                        </a:spcAft>
                      </a:pPr>
                      <a:r>
                        <a:rPr lang="en-US" sz="1800" kern="100" dirty="0">
                          <a:effectLst/>
                        </a:rPr>
                        <a:t>class</a:t>
                      </a:r>
                      <a:endParaRPr lang="zh-CN" sz="1800" kern="100" dirty="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finally</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long</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strictfp</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volatile</a:t>
                      </a:r>
                      <a:endParaRPr lang="zh-CN" sz="1800" kern="100">
                        <a:effectLst/>
                        <a:latin typeface="Courier New"/>
                        <a:ea typeface="宋体"/>
                        <a:cs typeface="Times New Roman"/>
                      </a:endParaRPr>
                    </a:p>
                  </a:txBody>
                  <a:tcPr marL="0" marR="0" marT="0" marB="0" anchor="ctr"/>
                </a:tc>
                <a:extLst>
                  <a:ext uri="{0D108BD9-81ED-4DB2-BD59-A6C34878D82A}">
                    <a16:rowId xmlns:a16="http://schemas.microsoft.com/office/drawing/2014/main" val="10008"/>
                  </a:ext>
                </a:extLst>
              </a:tr>
              <a:tr h="406621">
                <a:tc>
                  <a:txBody>
                    <a:bodyPr/>
                    <a:lstStyle/>
                    <a:p>
                      <a:pPr indent="266700" algn="just">
                        <a:spcAft>
                          <a:spcPts val="0"/>
                        </a:spcAft>
                      </a:pPr>
                      <a:r>
                        <a:rPr lang="en-US" sz="1800" kern="100">
                          <a:effectLst/>
                        </a:rPr>
                        <a:t>const</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float</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native</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a:effectLst/>
                        </a:rPr>
                        <a:t>super</a:t>
                      </a:r>
                      <a:endParaRPr lang="zh-CN" sz="1800" kern="100">
                        <a:effectLst/>
                        <a:latin typeface="Courier New"/>
                        <a:ea typeface="宋体"/>
                        <a:cs typeface="Times New Roman"/>
                      </a:endParaRPr>
                    </a:p>
                  </a:txBody>
                  <a:tcPr marL="0" marR="0" marT="0" marB="0" anchor="ctr"/>
                </a:tc>
                <a:tc>
                  <a:txBody>
                    <a:bodyPr/>
                    <a:lstStyle/>
                    <a:p>
                      <a:pPr indent="266700" algn="just">
                        <a:spcAft>
                          <a:spcPts val="0"/>
                        </a:spcAft>
                      </a:pPr>
                      <a:r>
                        <a:rPr lang="en-US" sz="1800" kern="100" dirty="0">
                          <a:effectLst/>
                        </a:rPr>
                        <a:t>while</a:t>
                      </a:r>
                      <a:endParaRPr lang="zh-CN" sz="1800" kern="100" dirty="0">
                        <a:effectLst/>
                        <a:latin typeface="Courier New"/>
                        <a:ea typeface="宋体"/>
                        <a:cs typeface="Times New Roman"/>
                      </a:endParaRPr>
                    </a:p>
                  </a:txBody>
                  <a:tcPr marL="0" marR="0" marT="0" marB="0" anchor="ctr"/>
                </a:tc>
                <a:extLst>
                  <a:ext uri="{0D108BD9-81ED-4DB2-BD59-A6C34878D82A}">
                    <a16:rowId xmlns:a16="http://schemas.microsoft.com/office/drawing/2014/main" val="10009"/>
                  </a:ext>
                </a:extLst>
              </a:tr>
            </a:tbl>
          </a:graphicData>
        </a:graphic>
      </p:graphicFrame>
    </p:spTree>
    <p:custDataLst>
      <p:tags r:id="rId1"/>
    </p:custDataLst>
    <p:extLst>
      <p:ext uri="{BB962C8B-B14F-4D97-AF65-F5344CB8AC3E}">
        <p14:creationId xmlns:p14="http://schemas.microsoft.com/office/powerpoint/2010/main" val="34409116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2.5.4 </a:t>
            </a:r>
            <a:r>
              <a:rPr lang="zh-CN" altLang="en-US" sz="3200" b="1" dirty="0">
                <a:solidFill>
                  <a:srgbClr val="1353A2"/>
                </a:solidFill>
                <a:latin typeface="微软雅黑" pitchFamily="34" charset="-122"/>
                <a:ea typeface="微软雅黑" pitchFamily="34" charset="-122"/>
              </a:rPr>
              <a:t>循环嵌套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76399" y="1661160"/>
            <a:ext cx="9814559" cy="3571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第四步</a:t>
            </a:r>
            <a:r>
              <a:rPr lang="zh-CN" altLang="zh-CN" sz="2400" dirty="0">
                <a:solidFill>
                  <a:schemeClr val="bg1">
                    <a:lumMod val="50000"/>
                  </a:schemeClr>
                </a:solidFill>
                <a:latin typeface="Lucida Sans Unicode"/>
                <a:ea typeface="微软雅黑" pitchFamily="34" charset="-122"/>
                <a:cs typeface="Lucida Sans Unicode"/>
              </a:rPr>
              <a:t>，执行第</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行代码中内层循环的操作表达式</a:t>
            </a:r>
            <a:r>
              <a:rPr lang="en-US" altLang="zh-CN" sz="2400" dirty="0">
                <a:solidFill>
                  <a:schemeClr val="bg1">
                    <a:lumMod val="50000"/>
                  </a:schemeClr>
                </a:solidFill>
                <a:latin typeface="Lucida Sans Unicode"/>
                <a:ea typeface="微软雅黑" pitchFamily="34" charset="-122"/>
                <a:cs typeface="Lucida Sans Unicode"/>
              </a:rPr>
              <a:t>j++</a:t>
            </a:r>
            <a:r>
              <a:rPr lang="zh-CN" altLang="zh-CN" sz="2400" dirty="0">
                <a:solidFill>
                  <a:schemeClr val="bg1">
                    <a:lumMod val="50000"/>
                  </a:schemeClr>
                </a:solidFill>
                <a:latin typeface="Lucida Sans Unicode"/>
                <a:ea typeface="微软雅黑" pitchFamily="34" charset="-122"/>
                <a:cs typeface="Lucida Sans Unicode"/>
              </a:rPr>
              <a:t>，将</a:t>
            </a:r>
            <a:r>
              <a:rPr lang="en-US" altLang="zh-CN" sz="2400" dirty="0">
                <a:solidFill>
                  <a:schemeClr val="bg1">
                    <a:lumMod val="50000"/>
                  </a:schemeClr>
                </a:solidFill>
                <a:latin typeface="Lucida Sans Unicode"/>
                <a:ea typeface="微软雅黑" pitchFamily="34" charset="-122"/>
                <a:cs typeface="Lucida Sans Unicode"/>
              </a:rPr>
              <a:t>j</a:t>
            </a:r>
            <a:r>
              <a:rPr lang="zh-CN" altLang="zh-CN" sz="2400" dirty="0">
                <a:solidFill>
                  <a:schemeClr val="bg1">
                    <a:lumMod val="50000"/>
                  </a:schemeClr>
                </a:solidFill>
                <a:latin typeface="Lucida Sans Unicode"/>
                <a:ea typeface="微软雅黑" pitchFamily="34" charset="-122"/>
                <a:cs typeface="Lucida Sans Unicode"/>
              </a:rPr>
              <a:t>的值自增为</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第五步</a:t>
            </a:r>
            <a:r>
              <a:rPr lang="zh-CN" altLang="zh-CN" sz="2400" dirty="0">
                <a:solidFill>
                  <a:schemeClr val="bg1">
                    <a:lumMod val="50000"/>
                  </a:schemeClr>
                </a:solidFill>
                <a:latin typeface="Lucida Sans Unicode"/>
                <a:ea typeface="微软雅黑" pitchFamily="34" charset="-122"/>
                <a:cs typeface="Lucida Sans Unicode"/>
              </a:rPr>
              <a:t>，执行第</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行代码中的判断条件</a:t>
            </a:r>
            <a:r>
              <a:rPr lang="en-US" altLang="zh-CN" sz="2400" dirty="0">
                <a:solidFill>
                  <a:schemeClr val="bg1">
                    <a:lumMod val="50000"/>
                  </a:schemeClr>
                </a:solidFill>
                <a:latin typeface="Lucida Sans Unicode"/>
                <a:ea typeface="微软雅黑" pitchFamily="34" charset="-122"/>
                <a:cs typeface="Lucida Sans Unicode"/>
              </a:rPr>
              <a:t>j&lt;=</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，判断结果为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，内层循环结束。执行第</a:t>
            </a:r>
            <a:r>
              <a:rPr lang="en-US" altLang="zh-CN" sz="2400" dirty="0">
                <a:solidFill>
                  <a:schemeClr val="bg1">
                    <a:lumMod val="50000"/>
                  </a:schemeClr>
                </a:solidFill>
                <a:latin typeface="Lucida Sans Unicode"/>
                <a:ea typeface="微软雅黑" pitchFamily="34" charset="-122"/>
                <a:cs typeface="Lucida Sans Unicode"/>
              </a:rPr>
              <a:t>8</a:t>
            </a:r>
            <a:r>
              <a:rPr lang="zh-CN" altLang="zh-CN" sz="2400" dirty="0">
                <a:solidFill>
                  <a:schemeClr val="bg1">
                    <a:lumMod val="50000"/>
                  </a:schemeClr>
                </a:solidFill>
                <a:latin typeface="Lucida Sans Unicode"/>
                <a:ea typeface="微软雅黑" pitchFamily="34" charset="-122"/>
                <a:cs typeface="Lucida Sans Unicode"/>
              </a:rPr>
              <a:t>行代码，打印换行符。</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第六步</a:t>
            </a:r>
            <a:r>
              <a:rPr lang="zh-CN" altLang="zh-CN" sz="2400" dirty="0">
                <a:solidFill>
                  <a:schemeClr val="bg1">
                    <a:lumMod val="50000"/>
                  </a:schemeClr>
                </a:solidFill>
                <a:latin typeface="Lucida Sans Unicode"/>
                <a:ea typeface="微软雅黑" pitchFamily="34" charset="-122"/>
                <a:cs typeface="Lucida Sans Unicode"/>
              </a:rPr>
              <a:t>，执行第</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行代码中外层循环的操作表达式</a:t>
            </a:r>
            <a:r>
              <a:rPr lang="en-US" altLang="zh-CN" sz="2400" dirty="0" err="1">
                <a:solidFill>
                  <a:schemeClr val="bg1">
                    <a:lumMod val="50000"/>
                  </a:schemeClr>
                </a:solidFill>
                <a:latin typeface="Lucida Sans Unicode"/>
                <a:ea typeface="微软雅黑" pitchFamily="34" charset="-122"/>
                <a:cs typeface="Lucida Sans Unicode"/>
              </a:rPr>
              <a:t>i</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，将</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的值自增为</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第七步</a:t>
            </a:r>
            <a:r>
              <a:rPr lang="zh-CN" altLang="zh-CN" sz="2400" dirty="0">
                <a:solidFill>
                  <a:schemeClr val="bg1">
                    <a:lumMod val="50000"/>
                  </a:schemeClr>
                </a:solidFill>
                <a:latin typeface="Lucida Sans Unicode"/>
                <a:ea typeface="微软雅黑" pitchFamily="34" charset="-122"/>
                <a:cs typeface="Lucida Sans Unicode"/>
              </a:rPr>
              <a:t>，执行第</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行代码中的判断条件</a:t>
            </a:r>
            <a:r>
              <a:rPr lang="en-US" altLang="zh-CN" sz="2400" dirty="0" err="1">
                <a:solidFill>
                  <a:schemeClr val="bg1">
                    <a:lumMod val="50000"/>
                  </a:schemeClr>
                </a:solidFill>
                <a:latin typeface="Lucida Sans Unicode"/>
                <a:ea typeface="微软雅黑" pitchFamily="34" charset="-122"/>
                <a:cs typeface="Lucida Sans Unicode"/>
              </a:rPr>
              <a:t>i</a:t>
            </a:r>
            <a:r>
              <a:rPr lang="en-US" altLang="zh-CN" sz="2400" dirty="0">
                <a:solidFill>
                  <a:schemeClr val="bg1">
                    <a:lumMod val="50000"/>
                  </a:schemeClr>
                </a:solidFill>
                <a:latin typeface="Lucida Sans Unicode"/>
                <a:ea typeface="微软雅黑" pitchFamily="34" charset="-122"/>
                <a:cs typeface="Lucida Sans Unicode"/>
              </a:rPr>
              <a:t>&lt;=9</a:t>
            </a:r>
            <a:r>
              <a:rPr lang="zh-CN" altLang="zh-CN" sz="2400" dirty="0">
                <a:solidFill>
                  <a:schemeClr val="bg1">
                    <a:lumMod val="50000"/>
                  </a:schemeClr>
                </a:solidFill>
                <a:latin typeface="Lucida Sans Unicode"/>
                <a:ea typeface="微软雅黑" pitchFamily="34" charset="-122"/>
                <a:cs typeface="Lucida Sans Unicode"/>
              </a:rPr>
              <a:t>，判断结果为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，进入外层循环的循环体，继续执行内层循环。</a:t>
            </a:r>
          </a:p>
        </p:txBody>
      </p:sp>
    </p:spTree>
    <p:custDataLst>
      <p:tags r:id="rId1"/>
    </p:custDataLst>
    <p:extLst>
      <p:ext uri="{BB962C8B-B14F-4D97-AF65-F5344CB8AC3E}">
        <p14:creationId xmlns:p14="http://schemas.microsoft.com/office/powerpoint/2010/main" val="18397526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9326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2.5.4 </a:t>
            </a:r>
            <a:r>
              <a:rPr lang="zh-CN" altLang="en-US" sz="3200" b="1" dirty="0">
                <a:solidFill>
                  <a:srgbClr val="1353A2"/>
                </a:solidFill>
                <a:latin typeface="微软雅黑" pitchFamily="34" charset="-122"/>
                <a:ea typeface="微软雅黑" pitchFamily="34" charset="-122"/>
              </a:rPr>
              <a:t>循环嵌套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76400" y="1813560"/>
            <a:ext cx="9814559" cy="3022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第八步</a:t>
            </a:r>
            <a:r>
              <a:rPr lang="zh-CN" altLang="zh-CN" sz="2400" dirty="0">
                <a:solidFill>
                  <a:schemeClr val="bg1">
                    <a:lumMod val="50000"/>
                  </a:schemeClr>
                </a:solidFill>
                <a:latin typeface="Lucida Sans Unicode"/>
                <a:ea typeface="微软雅黑" pitchFamily="34" charset="-122"/>
                <a:cs typeface="Lucida Sans Unicode"/>
              </a:rPr>
              <a:t>，由于</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的值为</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，内层循环会执行两次，即在第</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行打印两个“</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”。在内层循环结束时会打印换行符。</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第九步</a:t>
            </a:r>
            <a:r>
              <a:rPr lang="zh-CN" altLang="zh-CN" sz="2400" dirty="0">
                <a:solidFill>
                  <a:schemeClr val="bg1">
                    <a:lumMod val="50000"/>
                  </a:schemeClr>
                </a:solidFill>
                <a:latin typeface="Lucida Sans Unicode"/>
                <a:ea typeface="微软雅黑" pitchFamily="34" charset="-122"/>
                <a:cs typeface="Lucida Sans Unicode"/>
              </a:rPr>
              <a:t>，以此类推，在第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行会打印</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个“</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”，逐行递增，直到</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的值为</a:t>
            </a:r>
            <a:r>
              <a:rPr lang="en-US" altLang="zh-CN" sz="2400" dirty="0">
                <a:solidFill>
                  <a:schemeClr val="bg1">
                    <a:lumMod val="50000"/>
                  </a:schemeClr>
                </a:solidFill>
                <a:latin typeface="Lucida Sans Unicode"/>
                <a:ea typeface="微软雅黑" pitchFamily="34" charset="-122"/>
                <a:cs typeface="Lucida Sans Unicode"/>
              </a:rPr>
              <a:t>10</a:t>
            </a:r>
            <a:r>
              <a:rPr lang="zh-CN" altLang="zh-CN" sz="2400" dirty="0">
                <a:solidFill>
                  <a:schemeClr val="bg1">
                    <a:lumMod val="50000"/>
                  </a:schemeClr>
                </a:solidFill>
                <a:latin typeface="Lucida Sans Unicode"/>
                <a:ea typeface="微软雅黑" pitchFamily="34" charset="-122"/>
                <a:cs typeface="Lucida Sans Unicode"/>
              </a:rPr>
              <a:t>时，外层循环的判断条件</a:t>
            </a:r>
            <a:r>
              <a:rPr lang="en-US" altLang="zh-CN" sz="2400" dirty="0" err="1">
                <a:solidFill>
                  <a:schemeClr val="bg1">
                    <a:lumMod val="50000"/>
                  </a:schemeClr>
                </a:solidFill>
                <a:latin typeface="Lucida Sans Unicode"/>
                <a:ea typeface="微软雅黑" pitchFamily="34" charset="-122"/>
                <a:cs typeface="Lucida Sans Unicode"/>
              </a:rPr>
              <a:t>i</a:t>
            </a:r>
            <a:r>
              <a:rPr lang="en-US" altLang="zh-CN" sz="2400" dirty="0">
                <a:solidFill>
                  <a:schemeClr val="bg1">
                    <a:lumMod val="50000"/>
                  </a:schemeClr>
                </a:solidFill>
                <a:latin typeface="Lucida Sans Unicode"/>
                <a:ea typeface="微软雅黑" pitchFamily="34" charset="-122"/>
                <a:cs typeface="Lucida Sans Unicode"/>
              </a:rPr>
              <a:t> &lt;= 9</a:t>
            </a:r>
            <a:r>
              <a:rPr lang="zh-CN" altLang="zh-CN" sz="2400" dirty="0">
                <a:solidFill>
                  <a:schemeClr val="bg1">
                    <a:lumMod val="50000"/>
                  </a:schemeClr>
                </a:solidFill>
                <a:latin typeface="Lucida Sans Unicode"/>
                <a:ea typeface="微软雅黑" pitchFamily="34" charset="-122"/>
                <a:cs typeface="Lucida Sans Unicode"/>
              </a:rPr>
              <a:t>结果为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，外层循环结束，整个循环也就结束了。</a:t>
            </a:r>
          </a:p>
        </p:txBody>
      </p:sp>
    </p:spTree>
    <p:custDataLst>
      <p:tags r:id="rId1"/>
    </p:custDataLst>
    <p:extLst>
      <p:ext uri="{BB962C8B-B14F-4D97-AF65-F5344CB8AC3E}">
        <p14:creationId xmlns:p14="http://schemas.microsoft.com/office/powerpoint/2010/main" val="18397526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5425441" y="1772920"/>
            <a:ext cx="5913120" cy="3581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break</a:t>
            </a:r>
            <a:r>
              <a:rPr lang="zh-CN" altLang="zh-CN" sz="2400" dirty="0">
                <a:solidFill>
                  <a:srgbClr val="FF0000"/>
                </a:solidFill>
                <a:latin typeface="Lucida Sans Unicode"/>
                <a:ea typeface="微软雅黑" pitchFamily="34" charset="-122"/>
                <a:cs typeface="Lucida Sans Unicode"/>
              </a:rPr>
              <a:t>语句</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条件语句和循环语句中都可以使用</a:t>
            </a:r>
            <a:r>
              <a:rPr lang="en-US" altLang="zh-CN" sz="2400" dirty="0">
                <a:solidFill>
                  <a:schemeClr val="bg1">
                    <a:lumMod val="50000"/>
                  </a:schemeClr>
                </a:solidFill>
                <a:latin typeface="Lucida Sans Unicode"/>
                <a:ea typeface="微软雅黑" pitchFamily="34" charset="-122"/>
                <a:cs typeface="Lucida Sans Unicode"/>
              </a:rPr>
              <a:t>break</a:t>
            </a:r>
            <a:r>
              <a:rPr lang="zh-CN" altLang="zh-CN" sz="2400" dirty="0">
                <a:solidFill>
                  <a:schemeClr val="bg1">
                    <a:lumMod val="50000"/>
                  </a:schemeClr>
                </a:solidFill>
                <a:latin typeface="Lucida Sans Unicode"/>
                <a:ea typeface="微软雅黑" pitchFamily="34" charset="-122"/>
                <a:cs typeface="Lucida Sans Unicode"/>
              </a:rPr>
              <a:t>语句。当它出现在</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条件语句中时，作用是终止某个</a:t>
            </a:r>
            <a:r>
              <a:rPr lang="en-US" altLang="zh-CN" sz="2400" dirty="0">
                <a:solidFill>
                  <a:schemeClr val="bg1">
                    <a:lumMod val="50000"/>
                  </a:schemeClr>
                </a:solidFill>
                <a:latin typeface="Lucida Sans Unicode"/>
                <a:ea typeface="微软雅黑" pitchFamily="34" charset="-122"/>
                <a:cs typeface="Lucida Sans Unicode"/>
              </a:rPr>
              <a:t>case</a:t>
            </a:r>
            <a:r>
              <a:rPr lang="zh-CN" altLang="zh-CN" sz="2400" dirty="0">
                <a:solidFill>
                  <a:schemeClr val="bg1">
                    <a:lumMod val="50000"/>
                  </a:schemeClr>
                </a:solidFill>
                <a:latin typeface="Lucida Sans Unicode"/>
                <a:ea typeface="微软雅黑" pitchFamily="34" charset="-122"/>
                <a:cs typeface="Lucida Sans Unicode"/>
              </a:rPr>
              <a:t>并跳出</a:t>
            </a:r>
            <a:r>
              <a:rPr lang="en-US" altLang="zh-CN" sz="2400" dirty="0">
                <a:solidFill>
                  <a:schemeClr val="bg1">
                    <a:lumMod val="50000"/>
                  </a:schemeClr>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结构。当它出现在循环语句中，作用是跳出循环语句，执行循环后面的代码。</a:t>
            </a:r>
          </a:p>
        </p:txBody>
      </p:sp>
      <p:pic>
        <p:nvPicPr>
          <p:cNvPr id="3686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635" y="1663777"/>
            <a:ext cx="2930525" cy="388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3253132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368642"/>
                                        </p:tgtEl>
                                        <p:attrNameLst>
                                          <p:attrName>style.visibility</p:attrName>
                                        </p:attrNameLst>
                                      </p:cBhvr>
                                      <p:to>
                                        <p:strVal val="visible"/>
                                      </p:to>
                                    </p:set>
                                    <p:animEffect transition="in" filter="fade">
                                      <p:cBhvr>
                                        <p:cTn id="10" dur="1000"/>
                                        <p:tgtEl>
                                          <p:spTgt spid="368642"/>
                                        </p:tgtEl>
                                      </p:cBhvr>
                                    </p:animEffect>
                                    <p:anim calcmode="lin" valueType="num">
                                      <p:cBhvr>
                                        <p:cTn id="11" dur="1000" fill="hold"/>
                                        <p:tgtEl>
                                          <p:spTgt spid="368642"/>
                                        </p:tgtEl>
                                        <p:attrNameLst>
                                          <p:attrName>ppt_x</p:attrName>
                                        </p:attrNameLst>
                                      </p:cBhvr>
                                      <p:tavLst>
                                        <p:tav tm="0">
                                          <p:val>
                                            <p:strVal val="#ppt_x"/>
                                          </p:val>
                                        </p:tav>
                                        <p:tav tm="100000">
                                          <p:val>
                                            <p:strVal val="#ppt_x"/>
                                          </p:val>
                                        </p:tav>
                                      </p:tavLst>
                                    </p:anim>
                                    <p:anim calcmode="lin" valueType="num">
                                      <p:cBhvr>
                                        <p:cTn id="12" dur="1000" fill="hold"/>
                                        <p:tgtEl>
                                          <p:spTgt spid="3686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2032000" y="1432561"/>
            <a:ext cx="8859520" cy="4622799"/>
            <a:chOff x="1818640" y="1442720"/>
            <a:chExt cx="8859520" cy="4622799"/>
          </a:xfrm>
        </p:grpSpPr>
        <p:pic>
          <p:nvPicPr>
            <p:cNvPr id="3696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8640" y="1442720"/>
              <a:ext cx="8859520" cy="462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内容占位符 2"/>
            <p:cNvSpPr txBox="1">
              <a:spLocks/>
            </p:cNvSpPr>
            <p:nvPr/>
          </p:nvSpPr>
          <p:spPr>
            <a:xfrm>
              <a:off x="2275841" y="1524000"/>
              <a:ext cx="8331199" cy="4500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Example16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 1;                             // </a:t>
              </a:r>
              <a:r>
                <a:rPr lang="zh-CN" altLang="zh-CN" sz="1600" dirty="0">
                  <a:solidFill>
                    <a:schemeClr val="bg1">
                      <a:lumMod val="50000"/>
                    </a:schemeClr>
                  </a:solidFill>
                  <a:latin typeface="Lucida Sans Unicode"/>
                  <a:ea typeface="微软雅黑" pitchFamily="34" charset="-122"/>
                  <a:cs typeface="Lucida Sans Unicode"/>
                </a:rPr>
                <a:t>定义变量</a:t>
              </a:r>
              <a:r>
                <a:rPr lang="en-US" altLang="zh-CN" sz="1600" dirty="0">
                  <a:solidFill>
                    <a:schemeClr val="bg1">
                      <a:lumMod val="50000"/>
                    </a:schemeClr>
                  </a:solidFill>
                  <a:latin typeface="Lucida Sans Unicode"/>
                  <a:ea typeface="微软雅黑" pitchFamily="34" charset="-122"/>
                  <a:cs typeface="Lucida Sans Unicode"/>
                </a:rPr>
                <a:t>x</a:t>
              </a:r>
              <a:r>
                <a:rPr lang="zh-CN" altLang="zh-CN" sz="1600" dirty="0">
                  <a:solidFill>
                    <a:schemeClr val="bg1">
                      <a:lumMod val="50000"/>
                    </a:schemeClr>
                  </a:solidFill>
                  <a:latin typeface="Lucida Sans Unicode"/>
                  <a:ea typeface="微软雅黑" pitchFamily="34" charset="-122"/>
                  <a:cs typeface="Lucida Sans Unicode"/>
                </a:rPr>
                <a:t>，初始值为</a:t>
              </a:r>
              <a:r>
                <a:rPr lang="en-US" altLang="zh-CN" sz="1600" dirty="0">
                  <a:solidFill>
                    <a:schemeClr val="bg1">
                      <a:lumMod val="50000"/>
                    </a:schemeClr>
                  </a:solidFill>
                  <a:latin typeface="Lucida Sans Unicode"/>
                  <a:ea typeface="微软雅黑" pitchFamily="34" charset="-122"/>
                  <a:cs typeface="Lucida Sans Unicode"/>
                </a:rPr>
                <a:t>1</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while (x &lt;= 4) {                    // </a:t>
              </a:r>
              <a:r>
                <a:rPr lang="zh-CN" altLang="zh-CN" sz="1600" dirty="0">
                  <a:solidFill>
                    <a:schemeClr val="bg1">
                      <a:lumMod val="50000"/>
                    </a:schemeClr>
                  </a:solidFill>
                  <a:latin typeface="Lucida Sans Unicode"/>
                  <a:ea typeface="微软雅黑" pitchFamily="34" charset="-122"/>
                  <a:cs typeface="Lucida Sans Unicode"/>
                </a:rPr>
                <a:t>循环条件</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("x = " + x); // </a:t>
              </a:r>
              <a:r>
                <a:rPr lang="zh-CN" altLang="zh-CN" sz="1600" dirty="0">
                  <a:solidFill>
                    <a:schemeClr val="bg1">
                      <a:lumMod val="50000"/>
                    </a:schemeClr>
                  </a:solidFill>
                  <a:latin typeface="Lucida Sans Unicode"/>
                  <a:ea typeface="微软雅黑" pitchFamily="34" charset="-122"/>
                  <a:cs typeface="Lucida Sans Unicode"/>
                </a:rPr>
                <a:t>条件成立，打印</a:t>
              </a:r>
              <a:r>
                <a:rPr lang="en-US" altLang="zh-CN" sz="1600" dirty="0">
                  <a:solidFill>
                    <a:schemeClr val="bg1">
                      <a:lumMod val="50000"/>
                    </a:schemeClr>
                  </a:solidFill>
                  <a:latin typeface="Lucida Sans Unicode"/>
                  <a:ea typeface="微软雅黑" pitchFamily="34" charset="-122"/>
                  <a:cs typeface="Lucida Sans Unicode"/>
                </a:rPr>
                <a:t>x</a:t>
              </a:r>
              <a:r>
                <a:rPr lang="zh-CN" altLang="zh-CN" sz="1600" dirty="0">
                  <a:solidFill>
                    <a:schemeClr val="bg1">
                      <a:lumMod val="50000"/>
                    </a:schemeClr>
                  </a:solidFill>
                  <a:latin typeface="Lucida Sans Unicode"/>
                  <a:ea typeface="微软雅黑" pitchFamily="34" charset="-122"/>
                  <a:cs typeface="Lucida Sans Unicode"/>
                </a:rPr>
                <a:t>的值</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if (x == 3)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break;</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x++;                          // x</a:t>
              </a:r>
              <a:r>
                <a:rPr lang="zh-CN" altLang="zh-CN" sz="1600" dirty="0">
                  <a:solidFill>
                    <a:schemeClr val="bg1">
                      <a:lumMod val="50000"/>
                    </a:schemeClr>
                  </a:solidFill>
                  <a:latin typeface="Lucida Sans Unicode"/>
                  <a:ea typeface="微软雅黑" pitchFamily="34" charset="-122"/>
                  <a:cs typeface="Lucida Sans Unicode"/>
                </a:rPr>
                <a:t>进行自增</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7815118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554481" y="1366520"/>
            <a:ext cx="5913120" cy="695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7069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080" y="2489200"/>
            <a:ext cx="7687310" cy="209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418815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70690"/>
                                        </p:tgtEl>
                                        <p:attrNameLst>
                                          <p:attrName>style.visibility</p:attrName>
                                        </p:attrNameLst>
                                      </p:cBhvr>
                                      <p:to>
                                        <p:strVal val="visible"/>
                                      </p:to>
                                    </p:set>
                                    <p:animEffect transition="in" filter="fade">
                                      <p:cBhvr>
                                        <p:cTn id="11" dur="1000"/>
                                        <p:tgtEl>
                                          <p:spTgt spid="370690"/>
                                        </p:tgtEl>
                                      </p:cBhvr>
                                    </p:animEffect>
                                    <p:anim calcmode="lin" valueType="num">
                                      <p:cBhvr>
                                        <p:cTn id="12" dur="1000" fill="hold"/>
                                        <p:tgtEl>
                                          <p:spTgt spid="370690"/>
                                        </p:tgtEl>
                                        <p:attrNameLst>
                                          <p:attrName>ppt_x</p:attrName>
                                        </p:attrNameLst>
                                      </p:cBhvr>
                                      <p:tavLst>
                                        <p:tav tm="0">
                                          <p:val>
                                            <p:strVal val="#ppt_x"/>
                                          </p:val>
                                        </p:tav>
                                        <p:tav tm="100000">
                                          <p:val>
                                            <p:strVal val="#ppt_x"/>
                                          </p:val>
                                        </p:tav>
                                      </p:tavLst>
                                    </p:anim>
                                    <p:anim calcmode="lin" valueType="num">
                                      <p:cBhvr>
                                        <p:cTn id="13" dur="1000" fill="hold"/>
                                        <p:tgtEl>
                                          <p:spTgt spid="370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108" y="2138679"/>
            <a:ext cx="4335463" cy="250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652429" y="2120582"/>
            <a:ext cx="5313679" cy="2524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当</a:t>
            </a:r>
            <a:r>
              <a:rPr lang="en-US" altLang="zh-CN" sz="2400" dirty="0">
                <a:solidFill>
                  <a:schemeClr val="bg1">
                    <a:lumMod val="50000"/>
                  </a:schemeClr>
                </a:solidFill>
                <a:latin typeface="Lucida Sans Unicode"/>
                <a:ea typeface="微软雅黑" pitchFamily="34" charset="-122"/>
                <a:cs typeface="Lucida Sans Unicode"/>
              </a:rPr>
              <a:t>break</a:t>
            </a:r>
            <a:r>
              <a:rPr lang="zh-CN" altLang="zh-CN" sz="2400" dirty="0">
                <a:solidFill>
                  <a:schemeClr val="bg1">
                    <a:lumMod val="50000"/>
                  </a:schemeClr>
                </a:solidFill>
                <a:latin typeface="Lucida Sans Unicode"/>
                <a:ea typeface="微软雅黑" pitchFamily="34" charset="-122"/>
                <a:cs typeface="Lucida Sans Unicode"/>
              </a:rPr>
              <a:t>语句出现在嵌套循环中的内层循环时，它只能跳出内层循环，如果想使用</a:t>
            </a:r>
            <a:r>
              <a:rPr lang="en-US" altLang="zh-CN" sz="2400" dirty="0">
                <a:solidFill>
                  <a:schemeClr val="bg1">
                    <a:lumMod val="50000"/>
                  </a:schemeClr>
                </a:solidFill>
                <a:latin typeface="Lucida Sans Unicode"/>
                <a:ea typeface="微软雅黑" pitchFamily="34" charset="-122"/>
                <a:cs typeface="Lucida Sans Unicode"/>
              </a:rPr>
              <a:t>break</a:t>
            </a:r>
            <a:r>
              <a:rPr lang="zh-CN" altLang="zh-CN" sz="2400" dirty="0">
                <a:solidFill>
                  <a:schemeClr val="bg1">
                    <a:lumMod val="50000"/>
                  </a:schemeClr>
                </a:solidFill>
                <a:latin typeface="Lucida Sans Unicode"/>
                <a:ea typeface="微软雅黑" pitchFamily="34" charset="-122"/>
                <a:cs typeface="Lucida Sans Unicode"/>
              </a:rPr>
              <a:t>语句跳出外层循环，则需要在外层循环中使用</a:t>
            </a:r>
            <a:r>
              <a:rPr lang="en-US" altLang="zh-CN" sz="2400" dirty="0">
                <a:solidFill>
                  <a:schemeClr val="bg1">
                    <a:lumMod val="50000"/>
                  </a:schemeClr>
                </a:solidFill>
                <a:latin typeface="Lucida Sans Unicode"/>
                <a:ea typeface="微软雅黑" pitchFamily="34" charset="-122"/>
                <a:cs typeface="Lucida Sans Unicode"/>
              </a:rPr>
              <a:t>break</a:t>
            </a:r>
            <a:r>
              <a:rPr lang="zh-CN" altLang="zh-CN" sz="2400" dirty="0">
                <a:solidFill>
                  <a:schemeClr val="bg1">
                    <a:lumMod val="50000"/>
                  </a:schemeClr>
                </a:solidFill>
                <a:latin typeface="Lucida Sans Unicode"/>
                <a:ea typeface="微软雅黑" pitchFamily="34" charset="-122"/>
                <a:cs typeface="Lucida Sans Unicode"/>
              </a:rPr>
              <a:t>语句。</a:t>
            </a:r>
          </a:p>
        </p:txBody>
      </p:sp>
    </p:spTree>
    <p:custDataLst>
      <p:tags r:id="rId1"/>
    </p:custDataLst>
    <p:extLst>
      <p:ext uri="{BB962C8B-B14F-4D97-AF65-F5344CB8AC3E}">
        <p14:creationId xmlns:p14="http://schemas.microsoft.com/office/powerpoint/2010/main" val="26483829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1" presetClass="entr" presetSubtype="1" fill="hold" nodeType="withEffect">
                                  <p:stCondLst>
                                    <p:cond delay="0"/>
                                  </p:stCondLst>
                                  <p:childTnLst>
                                    <p:set>
                                      <p:cBhvr>
                                        <p:cTn id="9" dur="1" fill="hold">
                                          <p:stCondLst>
                                            <p:cond delay="0"/>
                                          </p:stCondLst>
                                        </p:cTn>
                                        <p:tgtEl>
                                          <p:spTgt spid="371714"/>
                                        </p:tgtEl>
                                        <p:attrNameLst>
                                          <p:attrName>style.visibility</p:attrName>
                                        </p:attrNameLst>
                                      </p:cBhvr>
                                      <p:to>
                                        <p:strVal val="visible"/>
                                      </p:to>
                                    </p:set>
                                    <p:animEffect transition="in" filter="wheel(1)">
                                      <p:cBhvr>
                                        <p:cTn id="10" dur="2000"/>
                                        <p:tgtEl>
                                          <p:spTgt spid="371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2214880" y="1219200"/>
            <a:ext cx="8595359" cy="5130800"/>
            <a:chOff x="2204720" y="1239520"/>
            <a:chExt cx="8595359" cy="5130800"/>
          </a:xfrm>
        </p:grpSpPr>
        <p:pic>
          <p:nvPicPr>
            <p:cNvPr id="3727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720" y="1310640"/>
              <a:ext cx="8595359" cy="505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2495709" y="1239520"/>
              <a:ext cx="8162131" cy="5130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Example17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j;                                       	     // </a:t>
              </a:r>
              <a:r>
                <a:rPr lang="zh-CN" altLang="zh-CN" sz="1600" dirty="0">
                  <a:solidFill>
                    <a:schemeClr val="bg1">
                      <a:lumMod val="50000"/>
                    </a:schemeClr>
                  </a:solidFill>
                  <a:latin typeface="Lucida Sans Unicode"/>
                  <a:ea typeface="微软雅黑" pitchFamily="34" charset="-122"/>
                  <a:cs typeface="Lucida Sans Unicode"/>
                </a:rPr>
                <a:t>定义两个循环变量</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for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1;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&lt;= 9;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 </a:t>
              </a:r>
              <a:r>
                <a:rPr lang="zh-CN" altLang="zh-CN" sz="1600" dirty="0">
                  <a:solidFill>
                    <a:schemeClr val="bg1">
                      <a:lumMod val="50000"/>
                    </a:schemeClr>
                  </a:solidFill>
                  <a:latin typeface="Lucida Sans Unicode"/>
                  <a:ea typeface="微软雅黑" pitchFamily="34" charset="-122"/>
                  <a:cs typeface="Lucida Sans Unicode"/>
                </a:rPr>
                <a:t>外层循环</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for (j = 1; j &lt;=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j++) {      	     // </a:t>
              </a:r>
              <a:r>
                <a:rPr lang="zh-CN" altLang="zh-CN" sz="1600" dirty="0">
                  <a:solidFill>
                    <a:schemeClr val="bg1">
                      <a:lumMod val="50000"/>
                    </a:schemeClr>
                  </a:solidFill>
                  <a:latin typeface="Lucida Sans Unicode"/>
                  <a:ea typeface="微软雅黑" pitchFamily="34" charset="-122"/>
                  <a:cs typeface="Lucida Sans Unicode"/>
                </a:rPr>
                <a:t>内层循环</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if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&gt; 4) {                  // </a:t>
              </a:r>
              <a:r>
                <a:rPr lang="zh-CN" altLang="zh-CN" sz="1600" dirty="0">
                  <a:solidFill>
                    <a:schemeClr val="bg1">
                      <a:lumMod val="50000"/>
                    </a:schemeClr>
                  </a:solidFill>
                  <a:latin typeface="Lucida Sans Unicode"/>
                  <a:ea typeface="微软雅黑" pitchFamily="34" charset="-122"/>
                  <a:cs typeface="Lucida Sans Unicode"/>
                </a:rPr>
                <a:t>判断</a:t>
              </a:r>
              <a:r>
                <a:rPr lang="en-US" altLang="zh-CN" sz="1600" dirty="0" err="1">
                  <a:solidFill>
                    <a:schemeClr val="bg1">
                      <a:lumMod val="50000"/>
                    </a:schemeClr>
                  </a:solidFill>
                  <a:latin typeface="Lucida Sans Unicode"/>
                  <a:ea typeface="微软雅黑" pitchFamily="34" charset="-122"/>
                  <a:cs typeface="Lucida Sans Unicode"/>
                </a:rPr>
                <a:t>i</a:t>
              </a:r>
              <a:r>
                <a:rPr lang="zh-CN" altLang="zh-CN" sz="1600" dirty="0">
                  <a:solidFill>
                    <a:schemeClr val="bg1">
                      <a:lumMod val="50000"/>
                    </a:schemeClr>
                  </a:solidFill>
                  <a:latin typeface="Lucida Sans Unicode"/>
                  <a:ea typeface="微软雅黑" pitchFamily="34" charset="-122"/>
                  <a:cs typeface="Lucida Sans Unicode"/>
                </a:rPr>
                <a:t>的值是否大于</a:t>
              </a:r>
              <a:r>
                <a:rPr lang="en-US" altLang="zh-CN" sz="1600" dirty="0">
                  <a:solidFill>
                    <a:schemeClr val="bg1">
                      <a:lumMod val="50000"/>
                    </a:schemeClr>
                  </a:solidFill>
                  <a:latin typeface="Lucida Sans Unicode"/>
                  <a:ea typeface="微软雅黑" pitchFamily="34" charset="-122"/>
                  <a:cs typeface="Lucida Sans Unicode"/>
                </a:rPr>
                <a:t>4</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break; 	     // </a:t>
              </a:r>
              <a:r>
                <a:rPr lang="zh-CN" altLang="zh-CN" sz="1600" dirty="0">
                  <a:solidFill>
                    <a:schemeClr val="bg1">
                      <a:lumMod val="50000"/>
                    </a:schemeClr>
                  </a:solidFill>
                  <a:latin typeface="Lucida Sans Unicode"/>
                  <a:ea typeface="微软雅黑" pitchFamily="34" charset="-122"/>
                  <a:cs typeface="Lucida Sans Unicode"/>
                </a:rPr>
                <a:t>跳出外层循环</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打印</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("\n");	     // </a:t>
              </a:r>
              <a:r>
                <a:rPr lang="zh-CN" altLang="zh-CN" sz="1600" dirty="0">
                  <a:solidFill>
                    <a:schemeClr val="bg1">
                      <a:lumMod val="50000"/>
                    </a:schemeClr>
                  </a:solidFill>
                  <a:latin typeface="Lucida Sans Unicode"/>
                  <a:ea typeface="微软雅黑" pitchFamily="34" charset="-122"/>
                  <a:cs typeface="Lucida Sans Unicode"/>
                </a:rPr>
                <a:t>换行</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38916056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52428" y="1389062"/>
            <a:ext cx="5313679" cy="68357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73762"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671" y="2493642"/>
            <a:ext cx="7328209" cy="222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573185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73762"/>
                                        </p:tgtEl>
                                        <p:attrNameLst>
                                          <p:attrName>style.visibility</p:attrName>
                                        </p:attrNameLst>
                                      </p:cBhvr>
                                      <p:to>
                                        <p:strVal val="visible"/>
                                      </p:to>
                                    </p:set>
                                    <p:animEffect transition="in" filter="fade">
                                      <p:cBhvr>
                                        <p:cTn id="11" dur="1000"/>
                                        <p:tgtEl>
                                          <p:spTgt spid="373762"/>
                                        </p:tgtEl>
                                      </p:cBhvr>
                                    </p:animEffect>
                                    <p:anim calcmode="lin" valueType="num">
                                      <p:cBhvr>
                                        <p:cTn id="12" dur="1000" fill="hold"/>
                                        <p:tgtEl>
                                          <p:spTgt spid="373762"/>
                                        </p:tgtEl>
                                        <p:attrNameLst>
                                          <p:attrName>ppt_x</p:attrName>
                                        </p:attrNameLst>
                                      </p:cBhvr>
                                      <p:tavLst>
                                        <p:tav tm="0">
                                          <p:val>
                                            <p:strVal val="#ppt_x"/>
                                          </p:val>
                                        </p:tav>
                                        <p:tav tm="100000">
                                          <p:val>
                                            <p:strVal val="#ppt_x"/>
                                          </p:val>
                                        </p:tav>
                                      </p:tavLst>
                                    </p:anim>
                                    <p:anim calcmode="lin" valueType="num">
                                      <p:cBhvr>
                                        <p:cTn id="13" dur="1000" fill="hold"/>
                                        <p:tgtEl>
                                          <p:spTgt spid="373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6441440" y="2191702"/>
            <a:ext cx="3820160" cy="264445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2</a:t>
            </a: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continue</a:t>
            </a:r>
            <a:r>
              <a:rPr lang="zh-CN" altLang="zh-CN" sz="2400" dirty="0">
                <a:solidFill>
                  <a:srgbClr val="FF0000"/>
                </a:solidFill>
                <a:latin typeface="Lucida Sans Unicode"/>
                <a:ea typeface="微软雅黑" pitchFamily="34" charset="-122"/>
                <a:cs typeface="Lucida Sans Unicode"/>
              </a:rPr>
              <a:t>语句</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continue</a:t>
            </a:r>
            <a:r>
              <a:rPr lang="zh-CN" altLang="zh-CN" sz="2400" dirty="0">
                <a:solidFill>
                  <a:schemeClr val="bg1">
                    <a:lumMod val="50000"/>
                  </a:schemeClr>
                </a:solidFill>
                <a:latin typeface="Lucida Sans Unicode"/>
                <a:ea typeface="微软雅黑" pitchFamily="34" charset="-122"/>
                <a:cs typeface="Lucida Sans Unicode"/>
              </a:rPr>
              <a:t>语句用在循环语句中，它的作用是终止本次循环，执行下一次循环。</a:t>
            </a:r>
          </a:p>
        </p:txBody>
      </p:sp>
      <p:pic>
        <p:nvPicPr>
          <p:cNvPr id="3747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023" y="1429924"/>
            <a:ext cx="3190875" cy="4025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8779310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4786"/>
                                        </p:tgtEl>
                                        <p:attrNameLst>
                                          <p:attrName>style.visibility</p:attrName>
                                        </p:attrNameLst>
                                      </p:cBhvr>
                                      <p:to>
                                        <p:strVal val="visible"/>
                                      </p:to>
                                    </p:set>
                                    <p:animEffect transition="in" filter="fade">
                                      <p:cBhvr>
                                        <p:cTn id="7" dur="1000"/>
                                        <p:tgtEl>
                                          <p:spTgt spid="374786"/>
                                        </p:tgtEl>
                                      </p:cBhvr>
                                    </p:animEffect>
                                    <p:anim calcmode="lin" valueType="num">
                                      <p:cBhvr>
                                        <p:cTn id="8" dur="1000" fill="hold"/>
                                        <p:tgtEl>
                                          <p:spTgt spid="374786"/>
                                        </p:tgtEl>
                                        <p:attrNameLst>
                                          <p:attrName>ppt_x</p:attrName>
                                        </p:attrNameLst>
                                      </p:cBhvr>
                                      <p:tavLst>
                                        <p:tav tm="0">
                                          <p:val>
                                            <p:strVal val="#ppt_x"/>
                                          </p:val>
                                        </p:tav>
                                        <p:tav tm="100000">
                                          <p:val>
                                            <p:strVal val="#ppt_x"/>
                                          </p:val>
                                        </p:tav>
                                      </p:tavLst>
                                    </p:anim>
                                    <p:anim calcmode="lin" valueType="num">
                                      <p:cBhvr>
                                        <p:cTn id="9" dur="1000" fill="hold"/>
                                        <p:tgtEl>
                                          <p:spTgt spid="374786"/>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330960" y="1203324"/>
            <a:ext cx="10231120" cy="76485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接下来通过对</a:t>
            </a:r>
            <a:r>
              <a:rPr lang="en-US" altLang="zh-CN" sz="2400" dirty="0">
                <a:solidFill>
                  <a:schemeClr val="bg1">
                    <a:lumMod val="50000"/>
                  </a:schemeClr>
                </a:solidFill>
                <a:latin typeface="Lucida Sans Unicode"/>
                <a:ea typeface="微软雅黑" pitchFamily="34" charset="-122"/>
                <a:cs typeface="Lucida Sans Unicode"/>
              </a:rPr>
              <a:t>1~100</a:t>
            </a:r>
            <a:r>
              <a:rPr lang="zh-CN" altLang="zh-CN" sz="2400" dirty="0">
                <a:solidFill>
                  <a:schemeClr val="bg1">
                    <a:lumMod val="50000"/>
                  </a:schemeClr>
                </a:solidFill>
                <a:latin typeface="Lucida Sans Unicode"/>
                <a:ea typeface="微软雅黑" pitchFamily="34" charset="-122"/>
                <a:cs typeface="Lucida Sans Unicode"/>
              </a:rPr>
              <a:t>之内的奇数求和演示</a:t>
            </a:r>
            <a:r>
              <a:rPr lang="en-US" altLang="zh-CN" sz="2400" dirty="0">
                <a:solidFill>
                  <a:schemeClr val="bg1">
                    <a:lumMod val="50000"/>
                  </a:schemeClr>
                </a:solidFill>
                <a:latin typeface="Lucida Sans Unicode"/>
                <a:ea typeface="微软雅黑" pitchFamily="34" charset="-122"/>
                <a:cs typeface="Lucida Sans Unicode"/>
              </a:rPr>
              <a:t>continue</a:t>
            </a:r>
            <a:r>
              <a:rPr lang="zh-CN" altLang="zh-CN" sz="2400" dirty="0">
                <a:solidFill>
                  <a:schemeClr val="bg1">
                    <a:lumMod val="50000"/>
                  </a:schemeClr>
                </a:solidFill>
                <a:latin typeface="Lucida Sans Unicode"/>
                <a:ea typeface="微软雅黑" pitchFamily="34" charset="-122"/>
                <a:cs typeface="Lucida Sans Unicode"/>
              </a:rPr>
              <a:t>的用法</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grpSp>
        <p:nvGrpSpPr>
          <p:cNvPr id="8" name="组合 7"/>
          <p:cNvGrpSpPr/>
          <p:nvPr/>
        </p:nvGrpSpPr>
        <p:grpSpPr>
          <a:xfrm>
            <a:off x="2143760" y="1833244"/>
            <a:ext cx="8859519" cy="4465956"/>
            <a:chOff x="2143760" y="1843404"/>
            <a:chExt cx="8859519" cy="4465956"/>
          </a:xfrm>
        </p:grpSpPr>
        <p:pic>
          <p:nvPicPr>
            <p:cNvPr id="375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760" y="1843404"/>
              <a:ext cx="8859519" cy="4465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2501899" y="1863724"/>
              <a:ext cx="8237221" cy="43948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Example18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sum = 0;                                  // </a:t>
              </a:r>
              <a:r>
                <a:rPr lang="zh-CN" altLang="zh-CN" sz="1600" dirty="0">
                  <a:solidFill>
                    <a:schemeClr val="bg1">
                      <a:lumMod val="50000"/>
                    </a:schemeClr>
                  </a:solidFill>
                  <a:latin typeface="Lucida Sans Unicode"/>
                  <a:ea typeface="微软雅黑" pitchFamily="34" charset="-122"/>
                  <a:cs typeface="Lucida Sans Unicode"/>
                </a:rPr>
                <a:t>定义变量</a:t>
              </a:r>
              <a:r>
                <a:rPr lang="en-US" altLang="zh-CN" sz="1600" dirty="0">
                  <a:solidFill>
                    <a:schemeClr val="bg1">
                      <a:lumMod val="50000"/>
                    </a:schemeClr>
                  </a:solidFill>
                  <a:latin typeface="Lucida Sans Unicode"/>
                  <a:ea typeface="微软雅黑" pitchFamily="34" charset="-122"/>
                  <a:cs typeface="Lucida Sans Unicode"/>
                </a:rPr>
                <a:t>sum</a:t>
              </a:r>
              <a:r>
                <a:rPr lang="zh-CN" altLang="zh-CN" sz="1600" dirty="0">
                  <a:solidFill>
                    <a:schemeClr val="bg1">
                      <a:lumMod val="50000"/>
                    </a:schemeClr>
                  </a:solidFill>
                  <a:latin typeface="Lucida Sans Unicode"/>
                  <a:ea typeface="微软雅黑" pitchFamily="34" charset="-122"/>
                  <a:cs typeface="Lucida Sans Unicode"/>
                </a:rPr>
                <a:t>，用于记住和</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for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1;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&lt;= 100;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if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2 == 0) {                // </a:t>
              </a:r>
              <a:r>
                <a:rPr lang="en-US" altLang="zh-CN" sz="1600" dirty="0" err="1">
                  <a:solidFill>
                    <a:schemeClr val="bg1">
                      <a:lumMod val="50000"/>
                    </a:schemeClr>
                  </a:solidFill>
                  <a:latin typeface="Lucida Sans Unicode"/>
                  <a:ea typeface="微软雅黑" pitchFamily="34" charset="-122"/>
                  <a:cs typeface="Lucida Sans Unicode"/>
                </a:rPr>
                <a:t>i</a:t>
              </a:r>
              <a:r>
                <a:rPr lang="zh-CN" altLang="zh-CN" sz="1600" dirty="0">
                  <a:solidFill>
                    <a:schemeClr val="bg1">
                      <a:lumMod val="50000"/>
                    </a:schemeClr>
                  </a:solidFill>
                  <a:latin typeface="Lucida Sans Unicode"/>
                  <a:ea typeface="微软雅黑" pitchFamily="34" charset="-122"/>
                  <a:cs typeface="Lucida Sans Unicode"/>
                </a:rPr>
                <a:t>是一个偶数，不累加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en-US" altLang="zh-CN" sz="1600" dirty="0">
                  <a:solidFill>
                    <a:srgbClr val="00B0F0"/>
                  </a:solidFill>
                  <a:latin typeface="Lucida Sans Unicode"/>
                  <a:ea typeface="微软雅黑" pitchFamily="34" charset="-122"/>
                  <a:cs typeface="Lucida Sans Unicode"/>
                </a:rPr>
                <a:t>continue;</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结束本次循环</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sum +=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实现</a:t>
              </a:r>
              <a:r>
                <a:rPr lang="en-US" altLang="zh-CN" sz="1600" dirty="0">
                  <a:solidFill>
                    <a:schemeClr val="bg1">
                      <a:lumMod val="50000"/>
                    </a:schemeClr>
                  </a:solidFill>
                  <a:latin typeface="Lucida Sans Unicode"/>
                  <a:ea typeface="微软雅黑" pitchFamily="34" charset="-122"/>
                  <a:cs typeface="Lucida Sans Unicode"/>
                </a:rPr>
                <a:t>sum</a:t>
              </a:r>
              <a:r>
                <a:rPr lang="zh-CN" altLang="zh-CN" sz="1600" dirty="0">
                  <a:solidFill>
                    <a:schemeClr val="bg1">
                      <a:lumMod val="50000"/>
                    </a:schemeClr>
                  </a:solidFill>
                  <a:latin typeface="Lucida Sans Unicode"/>
                  <a:ea typeface="微软雅黑" pitchFamily="34" charset="-122"/>
                  <a:cs typeface="Lucida Sans Unicode"/>
                </a:rPr>
                <a:t>和</a:t>
              </a:r>
              <a:r>
                <a:rPr lang="en-US" altLang="zh-CN" sz="1600" dirty="0" err="1">
                  <a:solidFill>
                    <a:schemeClr val="bg1">
                      <a:lumMod val="50000"/>
                    </a:schemeClr>
                  </a:solidFill>
                  <a:latin typeface="Lucida Sans Unicode"/>
                  <a:ea typeface="微软雅黑" pitchFamily="34" charset="-122"/>
                  <a:cs typeface="Lucida Sans Unicode"/>
                </a:rPr>
                <a:t>i</a:t>
              </a:r>
              <a:r>
                <a:rPr lang="zh-CN" altLang="zh-CN" sz="1600" dirty="0">
                  <a:solidFill>
                    <a:schemeClr val="bg1">
                      <a:lumMod val="50000"/>
                    </a:schemeClr>
                  </a:solidFill>
                  <a:latin typeface="Lucida Sans Unicode"/>
                  <a:ea typeface="微软雅黑" pitchFamily="34" charset="-122"/>
                  <a:cs typeface="Lucida Sans Unicode"/>
                </a:rPr>
                <a:t>的累加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("sum = " + sum);</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3660018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2.1.4 Java</a:t>
            </a:r>
            <a:r>
              <a:rPr lang="zh-CN" altLang="en-US" sz="3200" b="1" dirty="0">
                <a:solidFill>
                  <a:srgbClr val="1353A2"/>
                </a:solidFill>
                <a:latin typeface="微软雅黑" pitchFamily="34" charset="-122"/>
                <a:ea typeface="微软雅黑" pitchFamily="34" charset="-122"/>
              </a:rPr>
              <a:t>中的关键字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615440" y="1513840"/>
            <a:ext cx="9794240" cy="4175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编写</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程序时，需要注意以下几点：</a:t>
            </a:r>
          </a:p>
          <a:p>
            <a:pPr marL="0" lv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所有的关键字都是小写的。</a:t>
            </a:r>
          </a:p>
          <a:p>
            <a:pPr marL="0" lv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不能使用关键字命名标识符。</a:t>
            </a:r>
          </a:p>
          <a:p>
            <a:pPr marL="0" lv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3</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const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goto</a:t>
            </a:r>
            <a:r>
              <a:rPr lang="zh-CN" altLang="zh-CN" sz="2400" dirty="0">
                <a:solidFill>
                  <a:schemeClr val="bg1">
                    <a:lumMod val="50000"/>
                  </a:schemeClr>
                </a:solidFill>
                <a:latin typeface="微软雅黑" pitchFamily="34" charset="-122"/>
                <a:ea typeface="微软雅黑" pitchFamily="34" charset="-122"/>
                <a:cs typeface="Times New Roman" pitchFamily="18" charset="0"/>
              </a:rPr>
              <a:t>是保留字关键字，虽然在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中还没有任何意义，但在程序中不能用来作为自定义的标识符。</a:t>
            </a:r>
          </a:p>
          <a:p>
            <a:pPr marL="0" lv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4</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true</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false</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null</a:t>
            </a:r>
            <a:r>
              <a:rPr lang="zh-CN" altLang="zh-CN" sz="2400" dirty="0">
                <a:solidFill>
                  <a:schemeClr val="bg1">
                    <a:lumMod val="50000"/>
                  </a:schemeClr>
                </a:solidFill>
                <a:latin typeface="微软雅黑" pitchFamily="34" charset="-122"/>
                <a:ea typeface="微软雅黑" pitchFamily="34" charset="-122"/>
                <a:cs typeface="Times New Roman" pitchFamily="18" charset="0"/>
              </a:rPr>
              <a:t>虽然不属于关键字，但它们具有特殊的意义，也不能作为标识符使用。</a:t>
            </a:r>
          </a:p>
        </p:txBody>
      </p:sp>
    </p:spTree>
    <p:custDataLst>
      <p:tags r:id="rId1"/>
    </p:custDataLst>
    <p:extLst>
      <p:ext uri="{BB962C8B-B14F-4D97-AF65-F5344CB8AC3E}">
        <p14:creationId xmlns:p14="http://schemas.microsoft.com/office/powerpoint/2010/main" val="14999720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330960" y="1386204"/>
            <a:ext cx="10231120" cy="76485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76834"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60" y="2593658"/>
            <a:ext cx="7400319"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31526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76834"/>
                                        </p:tgtEl>
                                        <p:attrNameLst>
                                          <p:attrName>style.visibility</p:attrName>
                                        </p:attrNameLst>
                                      </p:cBhvr>
                                      <p:to>
                                        <p:strVal val="visible"/>
                                      </p:to>
                                    </p:set>
                                    <p:animEffect transition="in" filter="fade">
                                      <p:cBhvr>
                                        <p:cTn id="11" dur="1000"/>
                                        <p:tgtEl>
                                          <p:spTgt spid="376834"/>
                                        </p:tgtEl>
                                      </p:cBhvr>
                                    </p:animEffect>
                                    <p:anim calcmode="lin" valueType="num">
                                      <p:cBhvr>
                                        <p:cTn id="12" dur="1000" fill="hold"/>
                                        <p:tgtEl>
                                          <p:spTgt spid="376834"/>
                                        </p:tgtEl>
                                        <p:attrNameLst>
                                          <p:attrName>ppt_x</p:attrName>
                                        </p:attrNameLst>
                                      </p:cBhvr>
                                      <p:tavLst>
                                        <p:tav tm="0">
                                          <p:val>
                                            <p:strVal val="#ppt_x"/>
                                          </p:val>
                                        </p:tav>
                                        <p:tav tm="100000">
                                          <p:val>
                                            <p:strVal val="#ppt_x"/>
                                          </p:val>
                                        </p:tav>
                                      </p:tavLst>
                                    </p:anim>
                                    <p:anim calcmode="lin" valueType="num">
                                      <p:cBhvr>
                                        <p:cTn id="13" dur="1000" fill="hold"/>
                                        <p:tgtEl>
                                          <p:spTgt spid="3768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2.5.5 </a:t>
            </a:r>
            <a:r>
              <a:rPr lang="zh-CN" altLang="en-US" sz="3200" b="1" dirty="0">
                <a:solidFill>
                  <a:srgbClr val="1353A2"/>
                </a:solidFill>
                <a:latin typeface="微软雅黑" pitchFamily="34" charset="-122"/>
                <a:ea typeface="微软雅黑" pitchFamily="34" charset="-122"/>
              </a:rPr>
              <a:t>跳转语句（</a:t>
            </a:r>
            <a:r>
              <a:rPr lang="en-US" altLang="zh-CN" sz="3200" b="1" dirty="0">
                <a:solidFill>
                  <a:srgbClr val="1353A2"/>
                </a:solidFill>
                <a:latin typeface="微软雅黑" pitchFamily="34" charset="-122"/>
                <a:ea typeface="微软雅黑" pitchFamily="34" charset="-122"/>
              </a:rPr>
              <a:t>break</a:t>
            </a:r>
            <a:r>
              <a:rPr lang="zh-CN" altLang="en-US"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continue)</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330960" y="1812924"/>
            <a:ext cx="10231120" cy="27285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a:t>
            </a:r>
            <a:r>
              <a:rPr lang="zh-CN" altLang="zh-CN" sz="2400" dirty="0">
                <a:solidFill>
                  <a:schemeClr val="bg1">
                    <a:lumMod val="50000"/>
                  </a:schemeClr>
                </a:solidFill>
                <a:latin typeface="Lucida Sans Unicode"/>
                <a:ea typeface="微软雅黑" pitchFamily="34" charset="-122"/>
                <a:cs typeface="Lucida Sans Unicode"/>
              </a:rPr>
              <a:t>使用</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循环让变量</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的值在</a:t>
            </a:r>
            <a:r>
              <a:rPr lang="en-US" altLang="zh-CN" sz="2400" dirty="0">
                <a:solidFill>
                  <a:schemeClr val="bg1">
                    <a:lumMod val="50000"/>
                  </a:schemeClr>
                </a:solidFill>
                <a:latin typeface="Lucida Sans Unicode"/>
                <a:ea typeface="微软雅黑" pitchFamily="34" charset="-122"/>
                <a:cs typeface="Lucida Sans Unicode"/>
              </a:rPr>
              <a:t>1~100</a:t>
            </a:r>
            <a:r>
              <a:rPr lang="zh-CN" altLang="zh-CN" sz="2400" dirty="0">
                <a:solidFill>
                  <a:schemeClr val="bg1">
                    <a:lumMod val="50000"/>
                  </a:schemeClr>
                </a:solidFill>
                <a:latin typeface="Lucida Sans Unicode"/>
                <a:ea typeface="微软雅黑" pitchFamily="34" charset="-122"/>
                <a:cs typeface="Lucida Sans Unicode"/>
              </a:rPr>
              <a:t>之间循环，在循环过程中，当</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的值为偶数时，执行</a:t>
            </a:r>
            <a:r>
              <a:rPr lang="en-US" altLang="zh-CN" sz="2400" dirty="0">
                <a:solidFill>
                  <a:schemeClr val="bg1">
                    <a:lumMod val="50000"/>
                  </a:schemeClr>
                </a:solidFill>
                <a:latin typeface="Lucida Sans Unicode"/>
                <a:ea typeface="微软雅黑" pitchFamily="34" charset="-122"/>
                <a:cs typeface="Lucida Sans Unicode"/>
              </a:rPr>
              <a:t>continue</a:t>
            </a:r>
            <a:r>
              <a:rPr lang="zh-CN" altLang="zh-CN" sz="2400" dirty="0">
                <a:solidFill>
                  <a:schemeClr val="bg1">
                    <a:lumMod val="50000"/>
                  </a:schemeClr>
                </a:solidFill>
                <a:latin typeface="Lucida Sans Unicode"/>
                <a:ea typeface="微软雅黑" pitchFamily="34" charset="-122"/>
                <a:cs typeface="Lucida Sans Unicode"/>
              </a:rPr>
              <a:t>语句结束本次循环，进行下一次循环；当</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的值为奇数时，</a:t>
            </a:r>
            <a:r>
              <a:rPr lang="en-US" altLang="zh-CN" sz="2400" dirty="0">
                <a:solidFill>
                  <a:schemeClr val="bg1">
                    <a:lumMod val="50000"/>
                  </a:schemeClr>
                </a:solidFill>
                <a:latin typeface="Lucida Sans Unicode"/>
                <a:ea typeface="微软雅黑" pitchFamily="34" charset="-122"/>
                <a:cs typeface="Lucida Sans Unicode"/>
              </a:rPr>
              <a:t>sum</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进行累加，最终得到</a:t>
            </a:r>
            <a:r>
              <a:rPr lang="en-US" altLang="zh-CN" sz="2400" dirty="0">
                <a:solidFill>
                  <a:schemeClr val="bg1">
                    <a:lumMod val="50000"/>
                  </a:schemeClr>
                </a:solidFill>
                <a:latin typeface="Lucida Sans Unicode"/>
                <a:ea typeface="微软雅黑" pitchFamily="34" charset="-122"/>
                <a:cs typeface="Lucida Sans Unicode"/>
              </a:rPr>
              <a:t>1~100</a:t>
            </a:r>
            <a:r>
              <a:rPr lang="zh-CN" altLang="zh-CN" sz="2400" dirty="0">
                <a:solidFill>
                  <a:schemeClr val="bg1">
                    <a:lumMod val="50000"/>
                  </a:schemeClr>
                </a:solidFill>
                <a:latin typeface="Lucida Sans Unicode"/>
                <a:ea typeface="微软雅黑" pitchFamily="34" charset="-122"/>
                <a:cs typeface="Lucida Sans Unicode"/>
              </a:rPr>
              <a:t>之间所有奇数的和，打印“</a:t>
            </a:r>
            <a:r>
              <a:rPr lang="en-US" altLang="zh-CN" sz="2400" dirty="0">
                <a:solidFill>
                  <a:schemeClr val="bg1">
                    <a:lumMod val="50000"/>
                  </a:schemeClr>
                </a:solidFill>
                <a:latin typeface="Lucida Sans Unicode"/>
                <a:ea typeface="微软雅黑" pitchFamily="34" charset="-122"/>
                <a:cs typeface="Lucida Sans Unicode"/>
              </a:rPr>
              <a:t>sum = 2500</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25274038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x-none" altLang="zh-CN" sz="3200" b="1" dirty="0">
                <a:solidFill>
                  <a:srgbClr val="1353A2"/>
                </a:solidFill>
                <a:latin typeface="微软雅黑" pitchFamily="34" charset="-122"/>
                <a:ea typeface="微软雅黑" pitchFamily="34" charset="-122"/>
              </a:rPr>
              <a:t>【案例2-3】  超市购物</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22400" y="1426844"/>
            <a:ext cx="5171440" cy="44761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编写一个超市购物程序，在一家超市有牙刷、毛巾、水杯、苹果和香蕉五种商品，用户输入商品序列号进行商品购买，用户输入购买数量后计算出所需要花费的钱，一次购买结束后，需要用户输入“</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”或“</a:t>
            </a:r>
            <a:r>
              <a:rPr lang="en-US" altLang="zh-CN" sz="2400" dirty="0">
                <a:solidFill>
                  <a:schemeClr val="bg1">
                    <a:lumMod val="50000"/>
                  </a:schemeClr>
                </a:solidFill>
                <a:latin typeface="Lucida Sans Unicode"/>
                <a:ea typeface="微软雅黑" pitchFamily="34" charset="-122"/>
                <a:cs typeface="Lucida Sans Unicode"/>
              </a:rPr>
              <a:t>N</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”代表继续购买，“</a:t>
            </a:r>
            <a:r>
              <a:rPr lang="en-US" altLang="zh-CN" sz="2400" dirty="0">
                <a:solidFill>
                  <a:schemeClr val="bg1">
                    <a:lumMod val="50000"/>
                  </a:schemeClr>
                </a:solidFill>
                <a:latin typeface="Lucida Sans Unicode"/>
                <a:ea typeface="微软雅黑" pitchFamily="34" charset="-122"/>
                <a:cs typeface="Lucida Sans Unicode"/>
              </a:rPr>
              <a:t>N</a:t>
            </a:r>
            <a:r>
              <a:rPr lang="zh-CN" altLang="zh-CN" sz="2400" dirty="0">
                <a:solidFill>
                  <a:schemeClr val="bg1">
                    <a:lumMod val="50000"/>
                  </a:schemeClr>
                </a:solidFill>
                <a:latin typeface="Lucida Sans Unicode"/>
                <a:ea typeface="微软雅黑" pitchFamily="34" charset="-122"/>
                <a:cs typeface="Lucida Sans Unicode"/>
              </a:rPr>
              <a:t>”代表购物结束。商品价格如下表所示。</a:t>
            </a:r>
          </a:p>
        </p:txBody>
      </p:sp>
      <p:graphicFrame>
        <p:nvGraphicFramePr>
          <p:cNvPr id="8" name="表格 7"/>
          <p:cNvGraphicFramePr>
            <a:graphicFrameLocks noGrp="1"/>
          </p:cNvGraphicFramePr>
          <p:nvPr>
            <p:extLst>
              <p:ext uri="{D42A27DB-BD31-4B8C-83A1-F6EECF244321}">
                <p14:modId xmlns:p14="http://schemas.microsoft.com/office/powerpoint/2010/main" val="2144910488"/>
              </p:ext>
            </p:extLst>
          </p:nvPr>
        </p:nvGraphicFramePr>
        <p:xfrm>
          <a:off x="6981507" y="1752505"/>
          <a:ext cx="4609465" cy="3388454"/>
        </p:xfrm>
        <a:graphic>
          <a:graphicData uri="http://schemas.openxmlformats.org/drawingml/2006/table">
            <a:tbl>
              <a:tblPr firstRow="1" firstCol="1" bandRow="1">
                <a:tableStyleId>{5C22544A-7EE6-4342-B048-85BDC9FD1C3A}</a:tableStyleId>
              </a:tblPr>
              <a:tblGrid>
                <a:gridCol w="930408">
                  <a:extLst>
                    <a:ext uri="{9D8B030D-6E8A-4147-A177-3AD203B41FA5}">
                      <a16:colId xmlns:a16="http://schemas.microsoft.com/office/drawing/2014/main" val="20000"/>
                    </a:ext>
                  </a:extLst>
                </a:gridCol>
                <a:gridCol w="1696813">
                  <a:extLst>
                    <a:ext uri="{9D8B030D-6E8A-4147-A177-3AD203B41FA5}">
                      <a16:colId xmlns:a16="http://schemas.microsoft.com/office/drawing/2014/main" val="20001"/>
                    </a:ext>
                  </a:extLst>
                </a:gridCol>
                <a:gridCol w="1982244">
                  <a:extLst>
                    <a:ext uri="{9D8B030D-6E8A-4147-A177-3AD203B41FA5}">
                      <a16:colId xmlns:a16="http://schemas.microsoft.com/office/drawing/2014/main" val="20002"/>
                    </a:ext>
                  </a:extLst>
                </a:gridCol>
              </a:tblGrid>
              <a:tr h="570971">
                <a:tc>
                  <a:txBody>
                    <a:bodyPr/>
                    <a:lstStyle/>
                    <a:p>
                      <a:pPr algn="ctr">
                        <a:lnSpc>
                          <a:spcPct val="115000"/>
                        </a:lnSpc>
                        <a:spcAft>
                          <a:spcPts val="0"/>
                        </a:spcAft>
                      </a:pPr>
                      <a:r>
                        <a:rPr lang="zh-CN" sz="1600" kern="100" dirty="0">
                          <a:effectLst/>
                        </a:rPr>
                        <a:t>编号</a:t>
                      </a:r>
                      <a:endParaRPr lang="zh-CN" sz="1600" kern="100" dirty="0">
                        <a:effectLst/>
                        <a:latin typeface="Times New Roman"/>
                        <a:ea typeface="宋体"/>
                      </a:endParaRPr>
                    </a:p>
                  </a:txBody>
                  <a:tcPr marL="68580" marR="68580" marT="0" marB="0" anchor="ctr"/>
                </a:tc>
                <a:tc>
                  <a:txBody>
                    <a:bodyPr/>
                    <a:lstStyle/>
                    <a:p>
                      <a:pPr algn="ctr">
                        <a:lnSpc>
                          <a:spcPct val="115000"/>
                        </a:lnSpc>
                        <a:spcAft>
                          <a:spcPts val="0"/>
                        </a:spcAft>
                      </a:pPr>
                      <a:r>
                        <a:rPr lang="zh-CN" sz="1600" kern="100">
                          <a:effectLst/>
                        </a:rPr>
                        <a:t>商品名称</a:t>
                      </a:r>
                      <a:endParaRPr lang="zh-CN" sz="1600" kern="100">
                        <a:effectLst/>
                        <a:latin typeface="Times New Roman"/>
                        <a:ea typeface="宋体"/>
                      </a:endParaRPr>
                    </a:p>
                  </a:txBody>
                  <a:tcPr marL="68580" marR="68580" marT="0" marB="0" anchor="ctr"/>
                </a:tc>
                <a:tc>
                  <a:txBody>
                    <a:bodyPr/>
                    <a:lstStyle/>
                    <a:p>
                      <a:pPr algn="ctr">
                        <a:lnSpc>
                          <a:spcPct val="115000"/>
                        </a:lnSpc>
                        <a:spcAft>
                          <a:spcPts val="0"/>
                        </a:spcAft>
                      </a:pPr>
                      <a:r>
                        <a:rPr lang="zh-CN" sz="1600" kern="100">
                          <a:effectLst/>
                        </a:rPr>
                        <a:t>价格</a:t>
                      </a:r>
                      <a:endParaRPr lang="zh-CN" sz="16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552285">
                <a:tc>
                  <a:txBody>
                    <a:bodyPr/>
                    <a:lstStyle/>
                    <a:p>
                      <a:pPr algn="ctr">
                        <a:lnSpc>
                          <a:spcPct val="115000"/>
                        </a:lnSpc>
                        <a:spcAft>
                          <a:spcPts val="0"/>
                        </a:spcAft>
                      </a:pPr>
                      <a:r>
                        <a:rPr lang="en-US" sz="1600" kern="100" dirty="0">
                          <a:effectLst/>
                        </a:rPr>
                        <a:t>1</a:t>
                      </a:r>
                      <a:endParaRPr lang="zh-CN" sz="1600" kern="100" dirty="0">
                        <a:effectLst/>
                        <a:latin typeface="Times New Roman"/>
                        <a:ea typeface="宋体"/>
                      </a:endParaRPr>
                    </a:p>
                  </a:txBody>
                  <a:tcPr marL="68580" marR="68580" marT="0" marB="0" anchor="ctr"/>
                </a:tc>
                <a:tc>
                  <a:txBody>
                    <a:bodyPr/>
                    <a:lstStyle/>
                    <a:p>
                      <a:pPr algn="ctr">
                        <a:lnSpc>
                          <a:spcPct val="115000"/>
                        </a:lnSpc>
                        <a:spcAft>
                          <a:spcPts val="0"/>
                        </a:spcAft>
                      </a:pPr>
                      <a:r>
                        <a:rPr lang="zh-CN" sz="1600" kern="100">
                          <a:effectLst/>
                        </a:rPr>
                        <a:t>牙刷</a:t>
                      </a:r>
                      <a:endParaRPr lang="zh-CN" sz="1600" kern="100">
                        <a:effectLst/>
                        <a:latin typeface="Times New Roman"/>
                        <a:ea typeface="宋体"/>
                      </a:endParaRPr>
                    </a:p>
                  </a:txBody>
                  <a:tcPr marL="68580" marR="68580" marT="0" marB="0" anchor="ctr"/>
                </a:tc>
                <a:tc>
                  <a:txBody>
                    <a:bodyPr/>
                    <a:lstStyle/>
                    <a:p>
                      <a:pPr algn="ctr">
                        <a:lnSpc>
                          <a:spcPct val="115000"/>
                        </a:lnSpc>
                        <a:spcAft>
                          <a:spcPts val="0"/>
                        </a:spcAft>
                      </a:pPr>
                      <a:r>
                        <a:rPr lang="en-US" sz="1600" kern="100">
                          <a:effectLst/>
                        </a:rPr>
                        <a:t>8.8</a:t>
                      </a:r>
                      <a:r>
                        <a:rPr lang="zh-CN" sz="1600" kern="100">
                          <a:effectLst/>
                        </a:rPr>
                        <a:t>元</a:t>
                      </a:r>
                      <a:endParaRPr lang="zh-CN" sz="16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570971">
                <a:tc>
                  <a:txBody>
                    <a:bodyPr/>
                    <a:lstStyle/>
                    <a:p>
                      <a:pPr algn="ctr">
                        <a:lnSpc>
                          <a:spcPct val="115000"/>
                        </a:lnSpc>
                        <a:spcAft>
                          <a:spcPts val="0"/>
                        </a:spcAft>
                      </a:pPr>
                      <a:r>
                        <a:rPr lang="en-US" sz="1600" kern="100">
                          <a:effectLst/>
                        </a:rPr>
                        <a:t>2</a:t>
                      </a:r>
                      <a:endParaRPr lang="zh-CN" sz="1600" kern="100">
                        <a:effectLst/>
                        <a:latin typeface="Times New Roman"/>
                        <a:ea typeface="宋体"/>
                      </a:endParaRPr>
                    </a:p>
                  </a:txBody>
                  <a:tcPr marL="68580" marR="68580" marT="0" marB="0" anchor="ctr"/>
                </a:tc>
                <a:tc>
                  <a:txBody>
                    <a:bodyPr/>
                    <a:lstStyle/>
                    <a:p>
                      <a:pPr algn="ctr">
                        <a:lnSpc>
                          <a:spcPct val="115000"/>
                        </a:lnSpc>
                        <a:spcAft>
                          <a:spcPts val="0"/>
                        </a:spcAft>
                      </a:pPr>
                      <a:r>
                        <a:rPr lang="zh-CN" sz="1600" kern="100">
                          <a:effectLst/>
                        </a:rPr>
                        <a:t>毛巾</a:t>
                      </a:r>
                      <a:endParaRPr lang="zh-CN" sz="1600" kern="100">
                        <a:effectLst/>
                        <a:latin typeface="Times New Roman"/>
                        <a:ea typeface="宋体"/>
                      </a:endParaRPr>
                    </a:p>
                  </a:txBody>
                  <a:tcPr marL="68580" marR="68580" marT="0" marB="0" anchor="ctr"/>
                </a:tc>
                <a:tc>
                  <a:txBody>
                    <a:bodyPr/>
                    <a:lstStyle/>
                    <a:p>
                      <a:pPr algn="ctr">
                        <a:lnSpc>
                          <a:spcPct val="115000"/>
                        </a:lnSpc>
                        <a:spcAft>
                          <a:spcPts val="0"/>
                        </a:spcAft>
                      </a:pPr>
                      <a:r>
                        <a:rPr lang="en-US" sz="1600" kern="100">
                          <a:effectLst/>
                        </a:rPr>
                        <a:t>10.0</a:t>
                      </a:r>
                      <a:r>
                        <a:rPr lang="zh-CN" sz="1600" kern="100">
                          <a:effectLst/>
                        </a:rPr>
                        <a:t>元</a:t>
                      </a:r>
                      <a:endParaRPr lang="zh-CN" sz="16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552285">
                <a:tc>
                  <a:txBody>
                    <a:bodyPr/>
                    <a:lstStyle/>
                    <a:p>
                      <a:pPr algn="ctr">
                        <a:lnSpc>
                          <a:spcPct val="115000"/>
                        </a:lnSpc>
                        <a:spcAft>
                          <a:spcPts val="0"/>
                        </a:spcAft>
                      </a:pPr>
                      <a:r>
                        <a:rPr lang="en-US" sz="1600" kern="100">
                          <a:effectLst/>
                        </a:rPr>
                        <a:t>3</a:t>
                      </a:r>
                      <a:endParaRPr lang="zh-CN" sz="1600" kern="100">
                        <a:effectLst/>
                        <a:latin typeface="Times New Roman"/>
                        <a:ea typeface="宋体"/>
                      </a:endParaRPr>
                    </a:p>
                  </a:txBody>
                  <a:tcPr marL="68580" marR="68580" marT="0" marB="0" anchor="ctr"/>
                </a:tc>
                <a:tc>
                  <a:txBody>
                    <a:bodyPr/>
                    <a:lstStyle/>
                    <a:p>
                      <a:pPr algn="ctr">
                        <a:lnSpc>
                          <a:spcPct val="115000"/>
                        </a:lnSpc>
                        <a:spcAft>
                          <a:spcPts val="0"/>
                        </a:spcAft>
                      </a:pPr>
                      <a:r>
                        <a:rPr lang="zh-CN" sz="1600" kern="100">
                          <a:effectLst/>
                        </a:rPr>
                        <a:t>水杯</a:t>
                      </a:r>
                      <a:endParaRPr lang="zh-CN" sz="1600" kern="100">
                        <a:effectLst/>
                        <a:latin typeface="Times New Roman"/>
                        <a:ea typeface="宋体"/>
                      </a:endParaRPr>
                    </a:p>
                  </a:txBody>
                  <a:tcPr marL="68580" marR="68580" marT="0" marB="0" anchor="ctr"/>
                </a:tc>
                <a:tc>
                  <a:txBody>
                    <a:bodyPr/>
                    <a:lstStyle/>
                    <a:p>
                      <a:pPr algn="ctr">
                        <a:lnSpc>
                          <a:spcPct val="115000"/>
                        </a:lnSpc>
                        <a:spcAft>
                          <a:spcPts val="0"/>
                        </a:spcAft>
                      </a:pPr>
                      <a:r>
                        <a:rPr lang="en-US" sz="1600" kern="100">
                          <a:effectLst/>
                        </a:rPr>
                        <a:t>18.8</a:t>
                      </a:r>
                      <a:r>
                        <a:rPr lang="zh-CN" sz="1600" kern="100">
                          <a:effectLst/>
                        </a:rPr>
                        <a:t>元</a:t>
                      </a:r>
                      <a:endParaRPr lang="zh-CN" sz="16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570971">
                <a:tc>
                  <a:txBody>
                    <a:bodyPr/>
                    <a:lstStyle/>
                    <a:p>
                      <a:pPr algn="ctr">
                        <a:lnSpc>
                          <a:spcPct val="115000"/>
                        </a:lnSpc>
                        <a:spcAft>
                          <a:spcPts val="0"/>
                        </a:spcAft>
                      </a:pPr>
                      <a:r>
                        <a:rPr lang="en-US" sz="1600" kern="100" dirty="0">
                          <a:effectLst/>
                        </a:rPr>
                        <a:t>4</a:t>
                      </a:r>
                      <a:endParaRPr lang="zh-CN" sz="1600" kern="100" dirty="0">
                        <a:effectLst/>
                        <a:latin typeface="Times New Roman"/>
                        <a:ea typeface="宋体"/>
                      </a:endParaRPr>
                    </a:p>
                  </a:txBody>
                  <a:tcPr marL="68580" marR="68580" marT="0" marB="0" anchor="ctr"/>
                </a:tc>
                <a:tc>
                  <a:txBody>
                    <a:bodyPr/>
                    <a:lstStyle/>
                    <a:p>
                      <a:pPr algn="ctr">
                        <a:lnSpc>
                          <a:spcPct val="115000"/>
                        </a:lnSpc>
                        <a:spcAft>
                          <a:spcPts val="0"/>
                        </a:spcAft>
                      </a:pPr>
                      <a:r>
                        <a:rPr lang="zh-CN" sz="1600" kern="100">
                          <a:effectLst/>
                        </a:rPr>
                        <a:t>苹果</a:t>
                      </a:r>
                      <a:endParaRPr lang="zh-CN" sz="1600" kern="100">
                        <a:effectLst/>
                        <a:latin typeface="Times New Roman"/>
                        <a:ea typeface="宋体"/>
                      </a:endParaRPr>
                    </a:p>
                  </a:txBody>
                  <a:tcPr marL="68580" marR="68580" marT="0" marB="0" anchor="ctr"/>
                </a:tc>
                <a:tc>
                  <a:txBody>
                    <a:bodyPr/>
                    <a:lstStyle/>
                    <a:p>
                      <a:pPr algn="ctr">
                        <a:lnSpc>
                          <a:spcPct val="115000"/>
                        </a:lnSpc>
                        <a:spcAft>
                          <a:spcPts val="0"/>
                        </a:spcAft>
                      </a:pPr>
                      <a:r>
                        <a:rPr lang="en-US" sz="1600" kern="100">
                          <a:effectLst/>
                        </a:rPr>
                        <a:t>12.5</a:t>
                      </a:r>
                      <a:r>
                        <a:rPr lang="zh-CN" sz="1600" kern="100">
                          <a:effectLst/>
                        </a:rPr>
                        <a:t>元</a:t>
                      </a:r>
                      <a:endParaRPr lang="zh-CN" sz="1600" kern="100">
                        <a:effectLst/>
                        <a:latin typeface="Times New Roman"/>
                        <a:ea typeface="宋体"/>
                      </a:endParaRPr>
                    </a:p>
                  </a:txBody>
                  <a:tcPr marL="68580" marR="68580" marT="0" marB="0" anchor="ctr"/>
                </a:tc>
                <a:extLst>
                  <a:ext uri="{0D108BD9-81ED-4DB2-BD59-A6C34878D82A}">
                    <a16:rowId xmlns:a16="http://schemas.microsoft.com/office/drawing/2014/main" val="10004"/>
                  </a:ext>
                </a:extLst>
              </a:tr>
              <a:tr h="570971">
                <a:tc>
                  <a:txBody>
                    <a:bodyPr/>
                    <a:lstStyle/>
                    <a:p>
                      <a:pPr algn="ctr">
                        <a:lnSpc>
                          <a:spcPct val="115000"/>
                        </a:lnSpc>
                        <a:spcAft>
                          <a:spcPts val="0"/>
                        </a:spcAft>
                      </a:pPr>
                      <a:r>
                        <a:rPr lang="en-US" sz="1600" kern="100" dirty="0">
                          <a:effectLst/>
                        </a:rPr>
                        <a:t>5</a:t>
                      </a:r>
                      <a:endParaRPr lang="zh-CN" sz="1600" kern="100" dirty="0">
                        <a:effectLst/>
                        <a:latin typeface="Times New Roman"/>
                        <a:ea typeface="宋体"/>
                      </a:endParaRPr>
                    </a:p>
                  </a:txBody>
                  <a:tcPr marL="68580" marR="68580" marT="0" marB="0" anchor="ctr"/>
                </a:tc>
                <a:tc>
                  <a:txBody>
                    <a:bodyPr/>
                    <a:lstStyle/>
                    <a:p>
                      <a:pPr algn="ctr">
                        <a:lnSpc>
                          <a:spcPct val="115000"/>
                        </a:lnSpc>
                        <a:spcAft>
                          <a:spcPts val="0"/>
                        </a:spcAft>
                      </a:pPr>
                      <a:r>
                        <a:rPr lang="zh-CN" sz="1600" kern="100">
                          <a:effectLst/>
                        </a:rPr>
                        <a:t>香蕉</a:t>
                      </a:r>
                      <a:endParaRPr lang="zh-CN" sz="1600" kern="100">
                        <a:effectLst/>
                        <a:latin typeface="Times New Roman"/>
                        <a:ea typeface="宋体"/>
                      </a:endParaRPr>
                    </a:p>
                  </a:txBody>
                  <a:tcPr marL="68580" marR="68580" marT="0" marB="0" anchor="ctr"/>
                </a:tc>
                <a:tc>
                  <a:txBody>
                    <a:bodyPr/>
                    <a:lstStyle/>
                    <a:p>
                      <a:pPr algn="ctr">
                        <a:lnSpc>
                          <a:spcPct val="115000"/>
                        </a:lnSpc>
                        <a:spcAft>
                          <a:spcPts val="0"/>
                        </a:spcAft>
                      </a:pPr>
                      <a:r>
                        <a:rPr lang="en-US" sz="1600" kern="100" dirty="0">
                          <a:effectLst/>
                        </a:rPr>
                        <a:t>15.5</a:t>
                      </a:r>
                      <a:r>
                        <a:rPr lang="zh-CN" sz="1600" kern="100" dirty="0">
                          <a:effectLst/>
                        </a:rPr>
                        <a:t>元</a:t>
                      </a:r>
                      <a:endParaRPr lang="zh-CN" sz="1600" kern="100" dirty="0">
                        <a:effectLst/>
                        <a:latin typeface="Times New Roman"/>
                        <a:ea typeface="宋体"/>
                      </a:endParaRPr>
                    </a:p>
                  </a:txBody>
                  <a:tcPr marL="68580" marR="68580" marT="0" marB="0" anchor="ct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355832472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x-none" altLang="zh-CN" sz="3200" b="1" dirty="0">
                <a:solidFill>
                  <a:srgbClr val="1353A2"/>
                </a:solidFill>
                <a:latin typeface="微软雅黑" pitchFamily="34" charset="-122"/>
                <a:ea typeface="微软雅黑" pitchFamily="34" charset="-122"/>
              </a:rPr>
              <a:t>【案例2-</a:t>
            </a:r>
            <a:r>
              <a:rPr lang="en-US" altLang="zh-CN" sz="3200" b="1" dirty="0">
                <a:solidFill>
                  <a:srgbClr val="1353A2"/>
                </a:solidFill>
                <a:latin typeface="微软雅黑" pitchFamily="34" charset="-122"/>
                <a:ea typeface="微软雅黑" pitchFamily="34" charset="-122"/>
              </a:rPr>
              <a:t>4</a:t>
            </a:r>
            <a:r>
              <a:rPr lang="x-none" altLang="zh-CN" sz="3200" b="1" dirty="0">
                <a:solidFill>
                  <a:srgbClr val="1353A2"/>
                </a:solidFill>
                <a:latin typeface="微软雅黑" pitchFamily="34" charset="-122"/>
                <a:ea typeface="微软雅黑" pitchFamily="34" charset="-122"/>
              </a:rPr>
              <a:t>】  </a:t>
            </a:r>
            <a:r>
              <a:rPr lang="zh-CN" altLang="zh-CN" sz="3200" b="1" dirty="0">
                <a:solidFill>
                  <a:srgbClr val="1353A2"/>
                </a:solidFill>
                <a:latin typeface="微软雅黑" pitchFamily="34" charset="-122"/>
                <a:ea typeface="微软雅黑" pitchFamily="34" charset="-122"/>
              </a:rPr>
              <a:t>为新员工分配部门</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5763259" y="1650364"/>
            <a:ext cx="5770880" cy="40189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某公司现有</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程序开发部门、</a:t>
            </a:r>
            <a:r>
              <a:rPr lang="en-US" altLang="zh-CN" sz="2400" dirty="0">
                <a:solidFill>
                  <a:schemeClr val="bg1">
                    <a:lumMod val="50000"/>
                  </a:schemeClr>
                </a:solidFill>
                <a:latin typeface="Lucida Sans Unicode"/>
                <a:ea typeface="微软雅黑" pitchFamily="34" charset="-122"/>
                <a:cs typeface="Lucida Sans Unicode"/>
              </a:rPr>
              <a:t>C#</a:t>
            </a:r>
            <a:r>
              <a:rPr lang="zh-CN" altLang="zh-CN" sz="2400" dirty="0">
                <a:solidFill>
                  <a:schemeClr val="bg1">
                    <a:lumMod val="50000"/>
                  </a:schemeClr>
                </a:solidFill>
                <a:latin typeface="Lucida Sans Unicode"/>
                <a:ea typeface="微软雅黑" pitchFamily="34" charset="-122"/>
                <a:cs typeface="Lucida Sans Unicode"/>
              </a:rPr>
              <a:t>程序开发部门、</a:t>
            </a:r>
            <a:r>
              <a:rPr lang="en-US" altLang="zh-CN" sz="2400" dirty="0">
                <a:solidFill>
                  <a:schemeClr val="bg1">
                    <a:lumMod val="50000"/>
                  </a:schemeClr>
                </a:solidFill>
                <a:latin typeface="Lucida Sans Unicode"/>
                <a:ea typeface="微软雅黑" pitchFamily="34" charset="-122"/>
                <a:cs typeface="Lucida Sans Unicode"/>
              </a:rPr>
              <a:t>asp.net</a:t>
            </a:r>
            <a:r>
              <a:rPr lang="zh-CN" altLang="zh-CN" sz="2400" dirty="0">
                <a:solidFill>
                  <a:schemeClr val="bg1">
                    <a:lumMod val="50000"/>
                  </a:schemeClr>
                </a:solidFill>
                <a:latin typeface="Lucida Sans Unicode"/>
                <a:ea typeface="微软雅黑" pitchFamily="34" charset="-122"/>
                <a:cs typeface="Lucida Sans Unicode"/>
              </a:rPr>
              <a:t>程序测试部门、前端程序开发部门四个部门。编写一个程序实现新入职的员工的部门分配，要求根据用户输入的员工姓名和应聘语言确定员工应该分配到哪个部门。若公司没有与输入的语言匹配的部门，则进行相关提示。</a:t>
            </a:r>
          </a:p>
        </p:txBody>
      </p:sp>
      <p:pic>
        <p:nvPicPr>
          <p:cNvPr id="3840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407" y="2283143"/>
            <a:ext cx="4788212" cy="194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5253757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x-none" altLang="zh-CN" sz="3200" b="1" dirty="0">
                <a:solidFill>
                  <a:srgbClr val="1353A2"/>
                </a:solidFill>
                <a:latin typeface="微软雅黑" pitchFamily="34" charset="-122"/>
                <a:ea typeface="微软雅黑" pitchFamily="34" charset="-122"/>
              </a:rPr>
              <a:t>【案例2-</a:t>
            </a:r>
            <a:r>
              <a:rPr lang="en-US" altLang="zh-CN" sz="3200" b="1" dirty="0">
                <a:solidFill>
                  <a:srgbClr val="1353A2"/>
                </a:solidFill>
                <a:latin typeface="微软雅黑" pitchFamily="34" charset="-122"/>
                <a:ea typeface="微软雅黑" pitchFamily="34" charset="-122"/>
              </a:rPr>
              <a:t>5</a:t>
            </a:r>
            <a:r>
              <a:rPr lang="x-none" altLang="zh-CN" sz="3200" b="1" dirty="0">
                <a:solidFill>
                  <a:srgbClr val="1353A2"/>
                </a:solidFill>
                <a:latin typeface="微软雅黑" pitchFamily="34" charset="-122"/>
                <a:ea typeface="微软雅黑" pitchFamily="34" charset="-122"/>
              </a:rPr>
              <a:t>】</a:t>
            </a:r>
            <a:r>
              <a:rPr lang="zh-CN" altLang="zh-CN" sz="3200" b="1" dirty="0">
                <a:solidFill>
                  <a:srgbClr val="1353A2"/>
                </a:solidFill>
                <a:latin typeface="微软雅黑" pitchFamily="34" charset="-122"/>
                <a:ea typeface="微软雅黑" pitchFamily="34" charset="-122"/>
              </a:rPr>
              <a:t>剪刀石头布</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770379" y="1497964"/>
            <a:ext cx="5770880" cy="41103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“剪刀石头布”的游戏相信大家都不陌生，本案例要求编写一个剪刀石头布游戏的程序。程序启动后会随机生成</a:t>
            </a:r>
            <a:r>
              <a:rPr lang="en-US" altLang="zh-CN" sz="2400" dirty="0">
                <a:solidFill>
                  <a:schemeClr val="bg1">
                    <a:lumMod val="50000"/>
                  </a:schemeClr>
                </a:solidFill>
                <a:latin typeface="Lucida Sans Unicode"/>
                <a:ea typeface="微软雅黑" pitchFamily="34" charset="-122"/>
                <a:cs typeface="Lucida Sans Unicode"/>
              </a:rPr>
              <a:t>1~3</a:t>
            </a:r>
            <a:r>
              <a:rPr lang="zh-CN" altLang="zh-CN" sz="2400" dirty="0">
                <a:solidFill>
                  <a:schemeClr val="bg1">
                    <a:lumMod val="50000"/>
                  </a:schemeClr>
                </a:solidFill>
                <a:latin typeface="Lucida Sans Unicode"/>
                <a:ea typeface="微软雅黑" pitchFamily="34" charset="-122"/>
                <a:cs typeface="Lucida Sans Unicode"/>
              </a:rPr>
              <a:t>的随机数，分别代表剪刀、石头和布，玩家通过键盘输入剪刀、石头和布与电脑进行</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轮的游戏，赢的次数多的一方为赢家。若五局皆为平局，则最终结果判为平局。</a:t>
            </a:r>
          </a:p>
        </p:txBody>
      </p:sp>
      <p:pic>
        <p:nvPicPr>
          <p:cNvPr id="385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6688" y="2007552"/>
            <a:ext cx="3591565" cy="30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8284914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85026"/>
                                        </p:tgtEl>
                                        <p:attrNameLst>
                                          <p:attrName>style.visibility</p:attrName>
                                        </p:attrNameLst>
                                      </p:cBhvr>
                                      <p:to>
                                        <p:strVal val="visible"/>
                                      </p:to>
                                    </p:set>
                                    <p:animEffect transition="in" filter="wipe(down)">
                                      <p:cBhvr>
                                        <p:cTn id="11" dur="500"/>
                                        <p:tgtEl>
                                          <p:spTgt spid="385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38298" y="1345564"/>
            <a:ext cx="9740901" cy="47402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方法就是一段可以重复调用的代码。</a:t>
            </a:r>
            <a:r>
              <a:rPr lang="zh-CN" altLang="zh-CN" sz="2400" dirty="0">
                <a:solidFill>
                  <a:schemeClr val="bg1">
                    <a:lumMod val="50000"/>
                  </a:schemeClr>
                </a:solidFill>
                <a:latin typeface="Lucida Sans Unicode"/>
                <a:ea typeface="微软雅黑" pitchFamily="34" charset="-122"/>
                <a:cs typeface="Lucida Sans Unicode"/>
              </a:rPr>
              <a:t>假设有一个游戏程序，程序在运行过程中，要不断地发射炮弹。发射炮弹的动作需要编写</a:t>
            </a:r>
            <a:r>
              <a:rPr lang="en-US" altLang="zh-CN" sz="2400" dirty="0">
                <a:solidFill>
                  <a:schemeClr val="bg1">
                    <a:lumMod val="50000"/>
                  </a:schemeClr>
                </a:solidFill>
                <a:latin typeface="Lucida Sans Unicode"/>
                <a:ea typeface="微软雅黑" pitchFamily="34" charset="-122"/>
                <a:cs typeface="Lucida Sans Unicode"/>
              </a:rPr>
              <a:t>100</a:t>
            </a:r>
            <a:r>
              <a:rPr lang="zh-CN" altLang="zh-CN" sz="2400" dirty="0">
                <a:solidFill>
                  <a:schemeClr val="bg1">
                    <a:lumMod val="50000"/>
                  </a:schemeClr>
                </a:solidFill>
                <a:latin typeface="Lucida Sans Unicode"/>
                <a:ea typeface="微软雅黑" pitchFamily="34" charset="-122"/>
                <a:cs typeface="Lucida Sans Unicode"/>
              </a:rPr>
              <a:t>行代码，在每次实现发射炮弹的地方都需要重复地编写这</a:t>
            </a:r>
            <a:r>
              <a:rPr lang="en-US" altLang="zh-CN" sz="2400" dirty="0">
                <a:solidFill>
                  <a:schemeClr val="bg1">
                    <a:lumMod val="50000"/>
                  </a:schemeClr>
                </a:solidFill>
                <a:latin typeface="Lucida Sans Unicode"/>
                <a:ea typeface="微软雅黑" pitchFamily="34" charset="-122"/>
                <a:cs typeface="Lucida Sans Unicode"/>
              </a:rPr>
              <a:t>100</a:t>
            </a:r>
            <a:r>
              <a:rPr lang="zh-CN" altLang="zh-CN" sz="2400" dirty="0">
                <a:solidFill>
                  <a:schemeClr val="bg1">
                    <a:lumMod val="50000"/>
                  </a:schemeClr>
                </a:solidFill>
                <a:latin typeface="Lucida Sans Unicode"/>
                <a:ea typeface="微软雅黑" pitchFamily="34" charset="-122"/>
                <a:cs typeface="Lucida Sans Unicode"/>
              </a:rPr>
              <a:t>行代码，这样程序会变得很臃肿，可读性也非常差。为了解决上述问题，通常会将发射炮弹的代码提取出来，放在一个</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并为这段代码起个名字，提取出来的代码可以被看作是程序中定义的一个方法。这样在每次发射炮弹的地方，只需通过代码的名称调用方法，就能完成发射炮弹的动作。需要注意的是，有些书中也会把方法称为函数。 </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endParaRPr lang="en-US"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35626608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61158" y="1548764"/>
            <a:ext cx="8633462" cy="38969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中，定义一个方法的语法格式如下：</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修饰符 返回值类型 方法名</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参数类型 参数名</a:t>
            </a: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参数类型 参数名</a:t>
            </a:r>
            <a:r>
              <a:rPr lang="en-US" altLang="zh-CN" sz="2400" dirty="0">
                <a:solidFill>
                  <a:srgbClr val="FF0000"/>
                </a:solidFill>
                <a:latin typeface="Lucida Sans Unicode"/>
                <a:ea typeface="微软雅黑" pitchFamily="34" charset="-122"/>
                <a:cs typeface="Lucida Sans Unicode"/>
              </a:rPr>
              <a:t>2,</a:t>
            </a: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 </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执行语句</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return </a:t>
            </a:r>
            <a:r>
              <a:rPr lang="zh-CN" altLang="zh-CN" sz="2400" dirty="0">
                <a:solidFill>
                  <a:srgbClr val="FF0000"/>
                </a:solidFill>
                <a:latin typeface="Lucida Sans Unicode"/>
                <a:ea typeface="微软雅黑" pitchFamily="34" charset="-122"/>
                <a:cs typeface="Lucida Sans Unicode"/>
              </a:rPr>
              <a:t>返回值</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p:txBody>
      </p:sp>
      <p:pic>
        <p:nvPicPr>
          <p:cNvPr id="386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451" y="2893376"/>
            <a:ext cx="3153169" cy="316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9793977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86051"/>
                                        </p:tgtEl>
                                        <p:attrNameLst>
                                          <p:attrName>style.visibility</p:attrName>
                                        </p:attrNameLst>
                                      </p:cBhvr>
                                      <p:to>
                                        <p:strVal val="visible"/>
                                      </p:to>
                                    </p:set>
                                    <p:animEffect transition="in" filter="barn(inVertical)">
                                      <p:cBhvr>
                                        <p:cTn id="11" dur="500"/>
                                        <p:tgtEl>
                                          <p:spTgt spid="386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793238" y="1955164"/>
            <a:ext cx="9311642" cy="277939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对于方法的语法格式，具体说明如下：</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修饰符</a:t>
            </a:r>
            <a:r>
              <a:rPr lang="zh-CN" altLang="zh-CN" sz="2400" dirty="0">
                <a:solidFill>
                  <a:schemeClr val="bg1">
                    <a:lumMod val="50000"/>
                  </a:schemeClr>
                </a:solidFill>
                <a:latin typeface="Lucida Sans Unicode"/>
                <a:ea typeface="微软雅黑" pitchFamily="34" charset="-122"/>
                <a:cs typeface="Lucida Sans Unicode"/>
              </a:rPr>
              <a:t>：方法的修饰符比较多，例如，对访问权限进行限定的修饰符，</a:t>
            </a:r>
            <a:r>
              <a:rPr lang="en-US" altLang="zh-CN" sz="2400" dirty="0">
                <a:solidFill>
                  <a:schemeClr val="bg1">
                    <a:lumMod val="50000"/>
                  </a:schemeClr>
                </a:solidFill>
                <a:latin typeface="Lucida Sans Unicode"/>
                <a:ea typeface="微软雅黑" pitchFamily="34" charset="-122"/>
                <a:cs typeface="Lucida Sans Unicode"/>
              </a:rPr>
              <a:t>static</a:t>
            </a:r>
            <a:r>
              <a:rPr lang="zh-CN" altLang="zh-CN" sz="2400" dirty="0">
                <a:solidFill>
                  <a:schemeClr val="bg1">
                    <a:lumMod val="50000"/>
                  </a:schemeClr>
                </a:solidFill>
                <a:latin typeface="Lucida Sans Unicode"/>
                <a:ea typeface="微软雅黑" pitchFamily="34" charset="-122"/>
                <a:cs typeface="Lucida Sans Unicode"/>
              </a:rPr>
              <a:t>修饰符，</a:t>
            </a:r>
            <a:r>
              <a:rPr lang="en-US" altLang="zh-CN" sz="2400" dirty="0">
                <a:solidFill>
                  <a:schemeClr val="bg1">
                    <a:lumMod val="50000"/>
                  </a:schemeClr>
                </a:solidFill>
                <a:latin typeface="Lucida Sans Unicode"/>
                <a:ea typeface="微软雅黑" pitchFamily="34" charset="-122"/>
                <a:cs typeface="Lucida Sans Unicode"/>
              </a:rPr>
              <a:t>final</a:t>
            </a:r>
            <a:r>
              <a:rPr lang="zh-CN" altLang="zh-CN" sz="2400" dirty="0">
                <a:solidFill>
                  <a:schemeClr val="bg1">
                    <a:lumMod val="50000"/>
                  </a:schemeClr>
                </a:solidFill>
                <a:latin typeface="Lucida Sans Unicode"/>
                <a:ea typeface="微软雅黑" pitchFamily="34" charset="-122"/>
                <a:cs typeface="Lucida Sans Unicode"/>
              </a:rPr>
              <a:t>修饰符等，这些修饰符在后面的学习过程中会逐步介绍。</a:t>
            </a:r>
          </a:p>
        </p:txBody>
      </p:sp>
    </p:spTree>
    <p:custDataLst>
      <p:tags r:id="rId1"/>
    </p:custDataLst>
    <p:extLst>
      <p:ext uri="{BB962C8B-B14F-4D97-AF65-F5344CB8AC3E}">
        <p14:creationId xmlns:p14="http://schemas.microsoft.com/office/powerpoint/2010/main" val="2704612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2067558" y="1833244"/>
            <a:ext cx="8633462" cy="31756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返回值类型</a:t>
            </a:r>
            <a:r>
              <a:rPr lang="zh-CN" altLang="zh-CN" sz="2400" dirty="0">
                <a:solidFill>
                  <a:schemeClr val="bg1">
                    <a:lumMod val="50000"/>
                  </a:schemeClr>
                </a:solidFill>
                <a:latin typeface="Lucida Sans Unicode"/>
                <a:ea typeface="微软雅黑" pitchFamily="34" charset="-122"/>
                <a:cs typeface="Lucida Sans Unicode"/>
              </a:rPr>
              <a:t>：用于限定方法返回值的数据类型。</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参数类型</a:t>
            </a:r>
            <a:r>
              <a:rPr lang="zh-CN" altLang="zh-CN" sz="2400" dirty="0">
                <a:solidFill>
                  <a:schemeClr val="bg1">
                    <a:lumMod val="50000"/>
                  </a:schemeClr>
                </a:solidFill>
                <a:latin typeface="Lucida Sans Unicode"/>
                <a:ea typeface="微软雅黑" pitchFamily="34" charset="-122"/>
                <a:cs typeface="Lucida Sans Unicode"/>
              </a:rPr>
              <a:t>：用于限定调用方法时传入参数的数据类型。</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参数名</a:t>
            </a:r>
            <a:r>
              <a:rPr lang="zh-CN" altLang="zh-CN" sz="2400" dirty="0">
                <a:solidFill>
                  <a:schemeClr val="bg1">
                    <a:lumMod val="50000"/>
                  </a:schemeClr>
                </a:solidFill>
                <a:latin typeface="Lucida Sans Unicode"/>
                <a:ea typeface="微软雅黑" pitchFamily="34" charset="-122"/>
                <a:cs typeface="Lucida Sans Unicode"/>
              </a:rPr>
              <a:t>：是一个变量，用于接收调用方法时传入的数据。</a:t>
            </a:r>
          </a:p>
          <a:p>
            <a:pPr marL="0" lvl="0" indent="0" eaLnBrk="1" hangingPunct="1">
              <a:lnSpc>
                <a:spcPct val="150000"/>
              </a:lnSpc>
              <a:spcBef>
                <a:spcPct val="0"/>
              </a:spcBef>
              <a:buNone/>
              <a:defRPr/>
            </a:pPr>
            <a:r>
              <a:rPr lang="zh-CN" altLang="en-US" sz="2400" dirty="0">
                <a:solidFill>
                  <a:srgbClr val="FF0000"/>
                </a:solidFill>
                <a:latin typeface="Lucida Sans Unicode"/>
                <a:ea typeface="微软雅黑" pitchFamily="34" charset="-122"/>
                <a:cs typeface="Lucida Sans Unicode"/>
              </a:rPr>
              <a:t>●  </a:t>
            </a:r>
            <a:r>
              <a:rPr lang="en-US" altLang="zh-CN" sz="2400" dirty="0">
                <a:solidFill>
                  <a:srgbClr val="FF0000"/>
                </a:solidFill>
                <a:latin typeface="Lucida Sans Unicode"/>
                <a:ea typeface="微软雅黑" pitchFamily="34" charset="-122"/>
                <a:cs typeface="Lucida Sans Unicode"/>
              </a:rPr>
              <a:t>return</a:t>
            </a:r>
            <a:r>
              <a:rPr lang="zh-CN" altLang="zh-CN" sz="2400" dirty="0">
                <a:solidFill>
                  <a:srgbClr val="FF0000"/>
                </a:solidFill>
                <a:latin typeface="Lucida Sans Unicode"/>
                <a:ea typeface="微软雅黑" pitchFamily="34" charset="-122"/>
                <a:cs typeface="Lucida Sans Unicode"/>
              </a:rPr>
              <a:t>关键字</a:t>
            </a:r>
            <a:r>
              <a:rPr lang="zh-CN" altLang="zh-CN" sz="2400" dirty="0">
                <a:solidFill>
                  <a:schemeClr val="bg1">
                    <a:lumMod val="50000"/>
                  </a:schemeClr>
                </a:solidFill>
                <a:latin typeface="Lucida Sans Unicode"/>
                <a:ea typeface="微软雅黑" pitchFamily="34" charset="-122"/>
                <a:cs typeface="Lucida Sans Unicode"/>
              </a:rPr>
              <a:t>：用于返回方法指定类型的值并结束方法。</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返回值</a:t>
            </a:r>
            <a:r>
              <a:rPr lang="zh-CN" altLang="zh-CN" sz="2400" dirty="0">
                <a:solidFill>
                  <a:schemeClr val="bg1">
                    <a:lumMod val="50000"/>
                  </a:schemeClr>
                </a:solidFill>
                <a:latin typeface="Lucida Sans Unicode"/>
                <a:ea typeface="微软雅黑" pitchFamily="34" charset="-122"/>
                <a:cs typeface="Lucida Sans Unicode"/>
              </a:rPr>
              <a:t>：被</a:t>
            </a:r>
            <a:r>
              <a:rPr lang="en-US" altLang="zh-CN" sz="2400" dirty="0">
                <a:solidFill>
                  <a:schemeClr val="bg1">
                    <a:lumMod val="50000"/>
                  </a:schemeClr>
                </a:solidFill>
                <a:latin typeface="Lucida Sans Unicode"/>
                <a:ea typeface="微软雅黑" pitchFamily="34" charset="-122"/>
                <a:cs typeface="Lucida Sans Unicode"/>
              </a:rPr>
              <a:t>return</a:t>
            </a:r>
            <a:r>
              <a:rPr lang="zh-CN" altLang="zh-CN" sz="2400" dirty="0">
                <a:solidFill>
                  <a:schemeClr val="bg1">
                    <a:lumMod val="50000"/>
                  </a:schemeClr>
                </a:solidFill>
                <a:latin typeface="Lucida Sans Unicode"/>
                <a:ea typeface="微软雅黑" pitchFamily="34" charset="-122"/>
                <a:cs typeface="Lucida Sans Unicode"/>
              </a:rPr>
              <a:t>语句返回的值，该值会返回给调用者。</a:t>
            </a:r>
          </a:p>
        </p:txBody>
      </p:sp>
    </p:spTree>
    <p:custDataLst>
      <p:tags r:id="rId1"/>
    </p:custDataLst>
    <p:extLst>
      <p:ext uri="{BB962C8B-B14F-4D97-AF65-F5344CB8AC3E}">
        <p14:creationId xmlns:p14="http://schemas.microsoft.com/office/powerpoint/2010/main" val="30562619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5161280" y="1376044"/>
            <a:ext cx="6095999" cy="44761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方法中的“参数类型 参数名</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，参数类型 参数名</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”被称作参数列表，参数列表用于描述方法在被调用时需要接收的参数，如果方法不需要接收任何参数，则参数列表为空，即</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内不写任何内容。方法的返回值类型必须是方法声明的返回值类型，如果方法没有返回值，返回值类型要声明为</a:t>
            </a:r>
            <a:r>
              <a:rPr lang="en-US" altLang="zh-CN" sz="2400" dirty="0">
                <a:solidFill>
                  <a:schemeClr val="bg1">
                    <a:lumMod val="50000"/>
                  </a:schemeClr>
                </a:solidFill>
                <a:latin typeface="Lucida Sans Unicode"/>
                <a:ea typeface="微软雅黑" pitchFamily="34" charset="-122"/>
                <a:cs typeface="Lucida Sans Unicode"/>
              </a:rPr>
              <a:t>void</a:t>
            </a:r>
            <a:r>
              <a:rPr lang="zh-CN" altLang="zh-CN" sz="2400" dirty="0">
                <a:solidFill>
                  <a:schemeClr val="bg1">
                    <a:lumMod val="50000"/>
                  </a:schemeClr>
                </a:solidFill>
                <a:latin typeface="Lucida Sans Unicode"/>
                <a:ea typeface="微软雅黑" pitchFamily="34" charset="-122"/>
                <a:cs typeface="Lucida Sans Unicode"/>
              </a:rPr>
              <a:t>，此时，方法中</a:t>
            </a:r>
            <a:r>
              <a:rPr lang="en-US" altLang="zh-CN" sz="2400" dirty="0">
                <a:solidFill>
                  <a:schemeClr val="bg1">
                    <a:lumMod val="50000"/>
                  </a:schemeClr>
                </a:solidFill>
                <a:latin typeface="Lucida Sans Unicode"/>
                <a:ea typeface="微软雅黑" pitchFamily="34" charset="-122"/>
                <a:cs typeface="Lucida Sans Unicode"/>
              </a:rPr>
              <a:t>return</a:t>
            </a:r>
            <a:r>
              <a:rPr lang="zh-CN" altLang="zh-CN" sz="2400" dirty="0">
                <a:solidFill>
                  <a:schemeClr val="bg1">
                    <a:lumMod val="50000"/>
                  </a:schemeClr>
                </a:solidFill>
                <a:latin typeface="Lucida Sans Unicode"/>
                <a:ea typeface="微软雅黑" pitchFamily="34" charset="-122"/>
                <a:cs typeface="Lucida Sans Unicode"/>
              </a:rPr>
              <a:t>语句可以省略。</a:t>
            </a:r>
          </a:p>
        </p:txBody>
      </p:sp>
      <p:grpSp>
        <p:nvGrpSpPr>
          <p:cNvPr id="10" name="组合 9"/>
          <p:cNvGrpSpPr/>
          <p:nvPr/>
        </p:nvGrpSpPr>
        <p:grpSpPr>
          <a:xfrm>
            <a:off x="1800859" y="1717039"/>
            <a:ext cx="2834640" cy="3676730"/>
            <a:chOff x="2311398" y="1706824"/>
            <a:chExt cx="2834640" cy="3676730"/>
          </a:xfrm>
        </p:grpSpPr>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70682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936803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2.1.5 Java</a:t>
            </a:r>
            <a:r>
              <a:rPr lang="zh-CN" altLang="en-US" sz="3200" b="1" dirty="0">
                <a:solidFill>
                  <a:srgbClr val="1353A2"/>
                </a:solidFill>
                <a:latin typeface="微软雅黑" pitchFamily="34" charset="-122"/>
                <a:ea typeface="微软雅黑" pitchFamily="34" charset="-122"/>
              </a:rPr>
              <a:t>中的常量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5608320" y="2032000"/>
            <a:ext cx="5080000" cy="3017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常量就是在程序中固定不变的值，是不能改变的数据。例如，数字</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、字符</a:t>
            </a:r>
            <a:r>
              <a:rPr lang="en-US" altLang="zh-CN" sz="2400" dirty="0">
                <a:solidFill>
                  <a:schemeClr val="bg1">
                    <a:lumMod val="50000"/>
                  </a:schemeClr>
                </a:solidFill>
                <a:latin typeface="微软雅黑" pitchFamily="34" charset="-122"/>
                <a:ea typeface="微软雅黑" pitchFamily="34" charset="-122"/>
                <a:cs typeface="Times New Roman" pitchFamily="18" charset="0"/>
              </a:rPr>
              <a:t>'a'</a:t>
            </a:r>
            <a:r>
              <a:rPr lang="zh-CN" altLang="zh-CN" sz="2400" dirty="0">
                <a:solidFill>
                  <a:schemeClr val="bg1">
                    <a:lumMod val="50000"/>
                  </a:schemeClr>
                </a:solidFill>
                <a:latin typeface="微软雅黑" pitchFamily="34" charset="-122"/>
                <a:ea typeface="微软雅黑" pitchFamily="34" charset="-122"/>
                <a:cs typeface="Times New Roman" pitchFamily="18" charset="0"/>
              </a:rPr>
              <a:t>、浮点数</a:t>
            </a:r>
            <a:r>
              <a:rPr lang="en-US" altLang="zh-CN" sz="2400" dirty="0">
                <a:solidFill>
                  <a:schemeClr val="bg1">
                    <a:lumMod val="50000"/>
                  </a:schemeClr>
                </a:solidFill>
                <a:latin typeface="微软雅黑" pitchFamily="34" charset="-122"/>
                <a:ea typeface="微软雅黑" pitchFamily="34" charset="-122"/>
                <a:cs typeface="Times New Roman" pitchFamily="18" charset="0"/>
              </a:rPr>
              <a:t>3.2</a:t>
            </a:r>
            <a:r>
              <a:rPr lang="zh-CN" altLang="zh-CN" sz="2400" dirty="0">
                <a:solidFill>
                  <a:schemeClr val="bg1">
                    <a:lumMod val="50000"/>
                  </a:schemeClr>
                </a:solidFill>
                <a:latin typeface="微软雅黑" pitchFamily="34" charset="-122"/>
                <a:ea typeface="微软雅黑" pitchFamily="34" charset="-122"/>
                <a:cs typeface="Times New Roman" pitchFamily="18" charset="0"/>
              </a:rPr>
              <a:t>等都是常量。在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中，常量包括整型常量、浮点数常量、布尔常量、字符常量等。</a:t>
            </a:r>
          </a:p>
        </p:txBody>
      </p:sp>
      <p:pic>
        <p:nvPicPr>
          <p:cNvPr id="270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240" y="1940560"/>
            <a:ext cx="3134043" cy="2888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71919240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70338"/>
                                        </p:tgtEl>
                                        <p:attrNameLst>
                                          <p:attrName>style.visibility</p:attrName>
                                        </p:attrNameLst>
                                      </p:cBhvr>
                                      <p:to>
                                        <p:strVal val="visible"/>
                                      </p:to>
                                    </p:set>
                                    <p:animEffect transition="in" filter="wheel(1)">
                                      <p:cBhvr>
                                        <p:cTn id="7" dur="2000"/>
                                        <p:tgtEl>
                                          <p:spTgt spid="27033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93520" y="1341120"/>
            <a:ext cx="9946639" cy="13671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接下来通过一个案例演示方法的定义与调用，在该案例中，定义一个方法，使用“</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”符号打印矩形</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grpSp>
        <p:nvGrpSpPr>
          <p:cNvPr id="8" name="组合 7"/>
          <p:cNvGrpSpPr/>
          <p:nvPr/>
        </p:nvGrpSpPr>
        <p:grpSpPr>
          <a:xfrm>
            <a:off x="1645920" y="2705100"/>
            <a:ext cx="9560560" cy="2893060"/>
            <a:chOff x="1645920" y="2705100"/>
            <a:chExt cx="9560560" cy="2893060"/>
          </a:xfrm>
        </p:grpSpPr>
        <p:pic>
          <p:nvPicPr>
            <p:cNvPr id="387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5920" y="2705100"/>
              <a:ext cx="9560560" cy="289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2133599" y="2997200"/>
              <a:ext cx="8829040" cy="2326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Example19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printRectangle</a:t>
              </a:r>
              <a:r>
                <a:rPr lang="en-US" altLang="zh-CN" sz="1600" dirty="0">
                  <a:solidFill>
                    <a:schemeClr val="bg1">
                      <a:lumMod val="50000"/>
                    </a:schemeClr>
                  </a:solidFill>
                  <a:latin typeface="Lucida Sans Unicode"/>
                  <a:ea typeface="微软雅黑" pitchFamily="34" charset="-122"/>
                  <a:cs typeface="Lucida Sans Unicode"/>
                </a:rPr>
                <a:t>(3, 5); 	// </a:t>
              </a:r>
              <a:r>
                <a:rPr lang="zh-CN" altLang="zh-CN" sz="1600" dirty="0">
                  <a:solidFill>
                    <a:schemeClr val="bg1">
                      <a:lumMod val="50000"/>
                    </a:schemeClr>
                  </a:solidFill>
                  <a:latin typeface="Lucida Sans Unicode"/>
                  <a:ea typeface="微软雅黑" pitchFamily="34" charset="-122"/>
                  <a:cs typeface="Lucida Sans Unicode"/>
                </a:rPr>
                <a:t>调用</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printRectangle</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方法实现打印矩形</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a:t>
              </a:r>
              <a:r>
                <a:rPr lang="en-US" altLang="zh-CN" sz="1600" dirty="0" err="1">
                  <a:solidFill>
                    <a:schemeClr val="bg1">
                      <a:lumMod val="50000"/>
                    </a:schemeClr>
                  </a:solidFill>
                  <a:latin typeface="Lucida Sans Unicode"/>
                  <a:ea typeface="微软雅黑" pitchFamily="34" charset="-122"/>
                  <a:cs typeface="Lucida Sans Unicode"/>
                </a:rPr>
                <a:t>printRectangle</a:t>
              </a:r>
              <a:r>
                <a:rPr lang="en-US" altLang="zh-CN" sz="1600" dirty="0">
                  <a:solidFill>
                    <a:schemeClr val="bg1">
                      <a:lumMod val="50000"/>
                    </a:schemeClr>
                  </a:solidFill>
                  <a:latin typeface="Lucida Sans Unicode"/>
                  <a:ea typeface="微软雅黑" pitchFamily="34" charset="-122"/>
                  <a:cs typeface="Lucida Sans Unicode"/>
                </a:rPr>
                <a:t>(2, 4);</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r>
                <a:rPr lang="en-US" altLang="zh-CN" sz="1600" dirty="0" err="1">
                  <a:solidFill>
                    <a:schemeClr val="bg1">
                      <a:lumMod val="50000"/>
                    </a:schemeClr>
                  </a:solidFill>
                  <a:latin typeface="Lucida Sans Unicode"/>
                  <a:ea typeface="微软雅黑" pitchFamily="34" charset="-122"/>
                  <a:cs typeface="Lucida Sans Unicode"/>
                </a:rPr>
                <a:t>printRectangle</a:t>
              </a:r>
              <a:r>
                <a:rPr lang="en-US" altLang="zh-CN" sz="1600" dirty="0">
                  <a:solidFill>
                    <a:schemeClr val="bg1">
                      <a:lumMod val="50000"/>
                    </a:schemeClr>
                  </a:solidFill>
                  <a:latin typeface="Lucida Sans Unicode"/>
                  <a:ea typeface="微软雅黑" pitchFamily="34" charset="-122"/>
                  <a:cs typeface="Lucida Sans Unicode"/>
                </a:rPr>
                <a:t>(6, 10);</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1026050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1838960" y="1432560"/>
            <a:ext cx="9245600" cy="4673053"/>
            <a:chOff x="1838960" y="1443518"/>
            <a:chExt cx="9245600" cy="4550882"/>
          </a:xfrm>
        </p:grpSpPr>
        <p:pic>
          <p:nvPicPr>
            <p:cNvPr id="388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960" y="1443518"/>
              <a:ext cx="9245600" cy="454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2204720" y="1524000"/>
              <a:ext cx="8524239" cy="4470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 </a:t>
              </a:r>
              <a:r>
                <a:rPr lang="zh-CN" altLang="zh-CN" sz="1600" dirty="0">
                  <a:solidFill>
                    <a:schemeClr val="bg1">
                      <a:lumMod val="50000"/>
                    </a:schemeClr>
                  </a:solidFill>
                  <a:latin typeface="Lucida Sans Unicode"/>
                  <a:ea typeface="微软雅黑" pitchFamily="34" charset="-122"/>
                  <a:cs typeface="Lucida Sans Unicode"/>
                </a:rPr>
                <a:t>下面定义了一个打印矩形的方法，接收两个参数，其中</a:t>
              </a:r>
              <a:r>
                <a:rPr lang="en-US" altLang="zh-CN" sz="1600" dirty="0">
                  <a:solidFill>
                    <a:schemeClr val="bg1">
                      <a:lumMod val="50000"/>
                    </a:schemeClr>
                  </a:solidFill>
                  <a:latin typeface="Lucida Sans Unicode"/>
                  <a:ea typeface="微软雅黑" pitchFamily="34" charset="-122"/>
                  <a:cs typeface="Lucida Sans Unicode"/>
                </a:rPr>
                <a:t>height</a:t>
              </a:r>
              <a:r>
                <a:rPr lang="zh-CN" altLang="zh-CN" sz="1600" dirty="0">
                  <a:solidFill>
                    <a:schemeClr val="bg1">
                      <a:lumMod val="50000"/>
                    </a:schemeClr>
                  </a:solidFill>
                  <a:latin typeface="Lucida Sans Unicode"/>
                  <a:ea typeface="微软雅黑" pitchFamily="34" charset="-122"/>
                  <a:cs typeface="Lucida Sans Unicode"/>
                </a:rPr>
                <a:t>为高，</a:t>
              </a:r>
              <a:r>
                <a:rPr lang="en-US" altLang="zh-CN" sz="1600" dirty="0">
                  <a:solidFill>
                    <a:schemeClr val="bg1">
                      <a:lumMod val="50000"/>
                    </a:schemeClr>
                  </a:solidFill>
                  <a:latin typeface="Lucida Sans Unicode"/>
                  <a:ea typeface="微软雅黑" pitchFamily="34" charset="-122"/>
                  <a:cs typeface="Lucida Sans Unicode"/>
                </a:rPr>
                <a:t>width</a:t>
              </a:r>
              <a:r>
                <a:rPr lang="zh-CN" altLang="zh-CN" sz="1600" dirty="0">
                  <a:solidFill>
                    <a:schemeClr val="bg1">
                      <a:lumMod val="50000"/>
                    </a:schemeClr>
                  </a:solidFill>
                  <a:latin typeface="Lucida Sans Unicode"/>
                  <a:ea typeface="微软雅黑" pitchFamily="34" charset="-122"/>
                  <a:cs typeface="Lucida Sans Unicode"/>
                </a:rPr>
                <a:t>为宽</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public static void </a:t>
              </a:r>
              <a:r>
                <a:rPr lang="en-US" altLang="zh-CN" sz="1600" dirty="0" err="1">
                  <a:solidFill>
                    <a:schemeClr val="bg1">
                      <a:lumMod val="50000"/>
                    </a:schemeClr>
                  </a:solidFill>
                  <a:latin typeface="Lucida Sans Unicode"/>
                  <a:ea typeface="微软雅黑" pitchFamily="34" charset="-122"/>
                  <a:cs typeface="Lucida Sans Unicode"/>
                </a:rPr>
                <a:t>printRectangle</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height,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width)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 </a:t>
              </a:r>
              <a:r>
                <a:rPr lang="zh-CN" altLang="zh-CN" sz="1600" dirty="0">
                  <a:solidFill>
                    <a:schemeClr val="bg1">
                      <a:lumMod val="50000"/>
                    </a:schemeClr>
                  </a:solidFill>
                  <a:latin typeface="Lucida Sans Unicode"/>
                  <a:ea typeface="微软雅黑" pitchFamily="34" charset="-122"/>
                  <a:cs typeface="Lucida Sans Unicode"/>
                </a:rPr>
                <a:t>下面是使用嵌套</a:t>
              </a:r>
              <a:r>
                <a:rPr lang="en-US" altLang="zh-CN" sz="1600" dirty="0">
                  <a:solidFill>
                    <a:schemeClr val="bg1">
                      <a:lumMod val="50000"/>
                    </a:schemeClr>
                  </a:solidFill>
                  <a:latin typeface="Lucida Sans Unicode"/>
                  <a:ea typeface="微软雅黑" pitchFamily="34" charset="-122"/>
                  <a:cs typeface="Lucida Sans Unicode"/>
                </a:rPr>
                <a:t>for</a:t>
              </a:r>
              <a:r>
                <a:rPr lang="zh-CN" altLang="zh-CN" sz="1600" dirty="0">
                  <a:solidFill>
                    <a:schemeClr val="bg1">
                      <a:lumMod val="50000"/>
                    </a:schemeClr>
                  </a:solidFill>
                  <a:latin typeface="Lucida Sans Unicode"/>
                  <a:ea typeface="微软雅黑" pitchFamily="34" charset="-122"/>
                  <a:cs typeface="Lucida Sans Unicode"/>
                </a:rPr>
                <a:t>循环实现</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打印矩形</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for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0;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&lt; height;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for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j = 0; j &lt; width; j++)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("\n");</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15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16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("\n");</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17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18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9347318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93520" y="1412240"/>
            <a:ext cx="9946639" cy="792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89122"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441" y="2184400"/>
            <a:ext cx="5943918" cy="386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289911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89122"/>
                                        </p:tgtEl>
                                        <p:attrNameLst>
                                          <p:attrName>style.visibility</p:attrName>
                                        </p:attrNameLst>
                                      </p:cBhvr>
                                      <p:to>
                                        <p:strVal val="visible"/>
                                      </p:to>
                                    </p:set>
                                    <p:animEffect transition="in" filter="barn(outVertical)">
                                      <p:cBhvr>
                                        <p:cTn id="11" dur="500"/>
                                        <p:tgtEl>
                                          <p:spTgt spid="389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37638" y="1656080"/>
            <a:ext cx="9946639" cy="3627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8~17</a:t>
            </a:r>
            <a:r>
              <a:rPr lang="zh-CN" altLang="zh-CN" sz="2400" dirty="0">
                <a:solidFill>
                  <a:schemeClr val="bg1">
                    <a:lumMod val="50000"/>
                  </a:schemeClr>
                </a:solidFill>
                <a:latin typeface="Lucida Sans Unicode"/>
                <a:ea typeface="微软雅黑" pitchFamily="34" charset="-122"/>
                <a:cs typeface="Lucida Sans Unicode"/>
              </a:rPr>
              <a:t>行代码定义了一个方法</a:t>
            </a:r>
            <a:r>
              <a:rPr lang="en-US" altLang="zh-CN" sz="2400" dirty="0" err="1">
                <a:solidFill>
                  <a:schemeClr val="bg1">
                    <a:lumMod val="50000"/>
                  </a:schemeClr>
                </a:solidFill>
                <a:latin typeface="Lucida Sans Unicode"/>
                <a:ea typeface="微软雅黑" pitchFamily="34" charset="-122"/>
                <a:cs typeface="Lucida Sans Unicode"/>
              </a:rPr>
              <a:t>printRectangle</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内实现打印矩形的代码是方法体，</a:t>
            </a:r>
            <a:r>
              <a:rPr lang="en-US" altLang="zh-CN" sz="2400" dirty="0" err="1">
                <a:solidFill>
                  <a:schemeClr val="bg1">
                    <a:lumMod val="50000"/>
                  </a:schemeClr>
                </a:solidFill>
                <a:latin typeface="Lucida Sans Unicode"/>
                <a:ea typeface="微软雅黑" pitchFamily="34" charset="-122"/>
                <a:cs typeface="Lucida Sans Unicode"/>
              </a:rPr>
              <a:t>printRectangle</a:t>
            </a:r>
            <a:r>
              <a:rPr lang="zh-CN" altLang="zh-CN" sz="2400" dirty="0">
                <a:solidFill>
                  <a:schemeClr val="bg1">
                    <a:lumMod val="50000"/>
                  </a:schemeClr>
                </a:solidFill>
                <a:latin typeface="Lucida Sans Unicode"/>
                <a:ea typeface="微软雅黑" pitchFamily="34" charset="-122"/>
                <a:cs typeface="Lucida Sans Unicode"/>
              </a:rPr>
              <a:t>是方法名，方法名后面</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中的</a:t>
            </a:r>
            <a:r>
              <a:rPr lang="en-US" altLang="zh-CN" sz="2400" dirty="0">
                <a:solidFill>
                  <a:schemeClr val="bg1">
                    <a:lumMod val="50000"/>
                  </a:schemeClr>
                </a:solidFill>
                <a:latin typeface="Lucida Sans Unicode"/>
                <a:ea typeface="微软雅黑" pitchFamily="34" charset="-122"/>
                <a:cs typeface="Lucida Sans Unicode"/>
              </a:rPr>
              <a:t>height</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width</a:t>
            </a:r>
            <a:r>
              <a:rPr lang="zh-CN" altLang="zh-CN" sz="2400" dirty="0">
                <a:solidFill>
                  <a:schemeClr val="bg1">
                    <a:lumMod val="50000"/>
                  </a:schemeClr>
                </a:solidFill>
                <a:latin typeface="Lucida Sans Unicode"/>
                <a:ea typeface="微软雅黑" pitchFamily="34" charset="-122"/>
                <a:cs typeface="Lucida Sans Unicode"/>
              </a:rPr>
              <a:t>是方法的参数，方法名前面的</a:t>
            </a:r>
            <a:r>
              <a:rPr lang="en-US" altLang="zh-CN" sz="2400" dirty="0">
                <a:solidFill>
                  <a:schemeClr val="bg1">
                    <a:lumMod val="50000"/>
                  </a:schemeClr>
                </a:solidFill>
                <a:latin typeface="Lucida Sans Unicode"/>
                <a:ea typeface="微软雅黑" pitchFamily="34" charset="-122"/>
                <a:cs typeface="Lucida Sans Unicode"/>
              </a:rPr>
              <a:t>void</a:t>
            </a:r>
            <a:r>
              <a:rPr lang="zh-CN" altLang="zh-CN" sz="2400" dirty="0">
                <a:solidFill>
                  <a:schemeClr val="bg1">
                    <a:lumMod val="50000"/>
                  </a:schemeClr>
                </a:solidFill>
                <a:latin typeface="Lucida Sans Unicode"/>
                <a:ea typeface="微软雅黑" pitchFamily="34" charset="-122"/>
                <a:cs typeface="Lucida Sans Unicode"/>
              </a:rPr>
              <a:t>表示方法没有返回值。第</a:t>
            </a:r>
            <a:r>
              <a:rPr lang="en-US" altLang="zh-CN" sz="2400" dirty="0">
                <a:solidFill>
                  <a:schemeClr val="bg1">
                    <a:lumMod val="50000"/>
                  </a:schemeClr>
                </a:solidFill>
                <a:latin typeface="Lucida Sans Unicode"/>
                <a:ea typeface="微软雅黑" pitchFamily="34" charset="-122"/>
                <a:cs typeface="Lucida Sans Unicode"/>
              </a:rPr>
              <a:t>3~5</a:t>
            </a:r>
            <a:r>
              <a:rPr lang="zh-CN" altLang="zh-CN" sz="2400" dirty="0">
                <a:solidFill>
                  <a:schemeClr val="bg1">
                    <a:lumMod val="50000"/>
                  </a:schemeClr>
                </a:solidFill>
                <a:latin typeface="Lucida Sans Unicode"/>
                <a:ea typeface="微软雅黑" pitchFamily="34" charset="-122"/>
                <a:cs typeface="Lucida Sans Unicode"/>
              </a:rPr>
              <a:t>行代码调用</a:t>
            </a:r>
            <a:r>
              <a:rPr lang="en-US" altLang="zh-CN" sz="2400" dirty="0" err="1">
                <a:solidFill>
                  <a:schemeClr val="bg1">
                    <a:lumMod val="50000"/>
                  </a:schemeClr>
                </a:solidFill>
                <a:latin typeface="Lucida Sans Unicode"/>
                <a:ea typeface="微软雅黑" pitchFamily="34" charset="-122"/>
                <a:cs typeface="Lucida Sans Unicode"/>
              </a:rPr>
              <a:t>printRectangle</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方法传入不同的参数，分别打印出</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列、</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行</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列和</a:t>
            </a:r>
            <a:r>
              <a:rPr lang="en-US" altLang="zh-CN" sz="2400" dirty="0">
                <a:solidFill>
                  <a:schemeClr val="bg1">
                    <a:lumMod val="50000"/>
                  </a:schemeClr>
                </a:solidFill>
                <a:latin typeface="Lucida Sans Unicode"/>
                <a:ea typeface="微软雅黑" pitchFamily="34" charset="-122"/>
                <a:cs typeface="Lucida Sans Unicode"/>
              </a:rPr>
              <a:t>6</a:t>
            </a:r>
            <a:r>
              <a:rPr lang="zh-CN" altLang="zh-CN" sz="2400" dirty="0">
                <a:solidFill>
                  <a:schemeClr val="bg1">
                    <a:lumMod val="50000"/>
                  </a:schemeClr>
                </a:solidFill>
                <a:latin typeface="Lucida Sans Unicode"/>
                <a:ea typeface="微软雅黑" pitchFamily="34" charset="-122"/>
                <a:cs typeface="Lucida Sans Unicode"/>
              </a:rPr>
              <a:t>行</a:t>
            </a:r>
            <a:r>
              <a:rPr lang="en-US" altLang="zh-CN" sz="2400" dirty="0">
                <a:solidFill>
                  <a:schemeClr val="bg1">
                    <a:lumMod val="50000"/>
                  </a:schemeClr>
                </a:solidFill>
                <a:latin typeface="Lucida Sans Unicode"/>
                <a:ea typeface="微软雅黑" pitchFamily="34" charset="-122"/>
                <a:cs typeface="Lucida Sans Unicode"/>
              </a:rPr>
              <a:t>10</a:t>
            </a:r>
            <a:r>
              <a:rPr lang="zh-CN" altLang="zh-CN" sz="2400" dirty="0">
                <a:solidFill>
                  <a:schemeClr val="bg1">
                    <a:lumMod val="50000"/>
                  </a:schemeClr>
                </a:solidFill>
                <a:latin typeface="Lucida Sans Unicode"/>
                <a:ea typeface="微软雅黑" pitchFamily="34" charset="-122"/>
                <a:cs typeface="Lucida Sans Unicode"/>
              </a:rPr>
              <a:t>列的矩形。由</a:t>
            </a:r>
            <a:r>
              <a:rPr lang="zh-CN" altLang="en-US" sz="2400" dirty="0">
                <a:solidFill>
                  <a:schemeClr val="bg1">
                    <a:lumMod val="50000"/>
                  </a:schemeClr>
                </a:solidFill>
                <a:latin typeface="Lucida Sans Unicode"/>
                <a:ea typeface="微软雅黑" pitchFamily="34" charset="-122"/>
                <a:cs typeface="Lucida Sans Unicode"/>
              </a:rPr>
              <a:t>运行结果</a:t>
            </a:r>
            <a:r>
              <a:rPr lang="zh-CN" altLang="zh-CN" sz="2400" dirty="0">
                <a:solidFill>
                  <a:schemeClr val="bg1">
                    <a:lumMod val="50000"/>
                  </a:schemeClr>
                </a:solidFill>
                <a:latin typeface="Lucida Sans Unicode"/>
                <a:ea typeface="微软雅黑" pitchFamily="34" charset="-122"/>
                <a:cs typeface="Lucida Sans Unicode"/>
              </a:rPr>
              <a:t>可知，程序成功打印出了三个矩形。</a:t>
            </a: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3908859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37638" y="1270000"/>
            <a:ext cx="9946639" cy="772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接下来通过一个案例演示有返回值方法的定义与调用</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grpSp>
        <p:nvGrpSpPr>
          <p:cNvPr id="8" name="组合 7"/>
          <p:cNvGrpSpPr/>
          <p:nvPr/>
        </p:nvGrpSpPr>
        <p:grpSpPr>
          <a:xfrm>
            <a:off x="1727201" y="1950720"/>
            <a:ext cx="8859520" cy="4267200"/>
            <a:chOff x="1706881" y="1950720"/>
            <a:chExt cx="8859520" cy="4267200"/>
          </a:xfrm>
        </p:grpSpPr>
        <p:pic>
          <p:nvPicPr>
            <p:cNvPr id="390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881" y="1950720"/>
              <a:ext cx="885952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a:xfrm>
              <a:off x="1986279" y="2032000"/>
              <a:ext cx="8580122" cy="4084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public class Example20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area = </a:t>
              </a:r>
              <a:r>
                <a:rPr lang="en-US" altLang="zh-CN" sz="1600" dirty="0" err="1">
                  <a:solidFill>
                    <a:schemeClr val="bg1">
                      <a:lumMod val="50000"/>
                    </a:schemeClr>
                  </a:solidFill>
                  <a:latin typeface="Lucida Sans Unicode"/>
                  <a:ea typeface="微软雅黑" pitchFamily="34" charset="-122"/>
                  <a:cs typeface="Lucida Sans Unicode"/>
                </a:rPr>
                <a:t>getArea</a:t>
              </a:r>
              <a:r>
                <a:rPr lang="en-US" altLang="zh-CN" sz="1600" dirty="0">
                  <a:solidFill>
                    <a:schemeClr val="bg1">
                      <a:lumMod val="50000"/>
                    </a:schemeClr>
                  </a:solidFill>
                  <a:latin typeface="Lucida Sans Unicode"/>
                  <a:ea typeface="微软雅黑" pitchFamily="34" charset="-122"/>
                  <a:cs typeface="Lucida Sans Unicode"/>
                </a:rPr>
                <a:t>(3, 5); 		// </a:t>
              </a:r>
              <a:r>
                <a:rPr lang="zh-CN" altLang="zh-CN" sz="1600" dirty="0">
                  <a:solidFill>
                    <a:schemeClr val="bg1">
                      <a:lumMod val="50000"/>
                    </a:schemeClr>
                  </a:solidFill>
                  <a:latin typeface="Lucida Sans Unicode"/>
                  <a:ea typeface="微软雅黑" pitchFamily="34" charset="-122"/>
                  <a:cs typeface="Lucida Sans Unicode"/>
                </a:rPr>
                <a:t>调用</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getArea</a:t>
              </a:r>
              <a:r>
                <a:rPr lang="zh-CN" altLang="zh-CN" sz="1600" dirty="0">
                  <a:solidFill>
                    <a:schemeClr val="bg1">
                      <a:lumMod val="50000"/>
                    </a:schemeClr>
                  </a:solidFill>
                  <a:latin typeface="Lucida Sans Unicode"/>
                  <a:ea typeface="微软雅黑" pitchFamily="34" charset="-122"/>
                  <a:cs typeface="Lucida Sans Unicode"/>
                </a:rPr>
                <a:t>方法</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 The area is " + area);</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下面定义了一个求矩形面积的方法，接收两个参数，其中</a:t>
              </a:r>
              <a:r>
                <a:rPr lang="en-US" altLang="zh-CN" sz="1600" dirty="0">
                  <a:solidFill>
                    <a:schemeClr val="bg1">
                      <a:lumMod val="50000"/>
                    </a:schemeClr>
                  </a:solidFill>
                  <a:latin typeface="Lucida Sans Unicode"/>
                  <a:ea typeface="微软雅黑" pitchFamily="34" charset="-122"/>
                  <a:cs typeface="Lucida Sans Unicode"/>
                </a:rPr>
                <a:t>x</a:t>
              </a:r>
              <a:r>
                <a:rPr lang="zh-CN" altLang="zh-CN" sz="1600" dirty="0">
                  <a:solidFill>
                    <a:schemeClr val="bg1">
                      <a:lumMod val="50000"/>
                    </a:schemeClr>
                  </a:solidFill>
                  <a:latin typeface="Lucida Sans Unicode"/>
                  <a:ea typeface="微软雅黑" pitchFamily="34" charset="-122"/>
                  <a:cs typeface="Lucida Sans Unicode"/>
                </a:rPr>
                <a:t>为高，</a:t>
              </a:r>
              <a:r>
                <a:rPr lang="en-US" altLang="zh-CN" sz="1600" dirty="0">
                  <a:solidFill>
                    <a:schemeClr val="bg1">
                      <a:lumMod val="50000"/>
                    </a:schemeClr>
                  </a:solidFill>
                  <a:latin typeface="Lucida Sans Unicode"/>
                  <a:ea typeface="微软雅黑" pitchFamily="34" charset="-122"/>
                  <a:cs typeface="Lucida Sans Unicode"/>
                </a:rPr>
                <a:t>y</a:t>
              </a:r>
              <a:r>
                <a:rPr lang="zh-CN" altLang="zh-CN" sz="1600" dirty="0">
                  <a:solidFill>
                    <a:schemeClr val="bg1">
                      <a:lumMod val="50000"/>
                    </a:schemeClr>
                  </a:solidFill>
                  <a:latin typeface="Lucida Sans Unicode"/>
                  <a:ea typeface="微软雅黑" pitchFamily="34" charset="-122"/>
                  <a:cs typeface="Lucida Sans Unicode"/>
                </a:rPr>
                <a:t>为宽</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public static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getArea</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y)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temp = x * y;	        		// </a:t>
              </a:r>
              <a:r>
                <a:rPr lang="zh-CN" altLang="zh-CN" sz="1600" dirty="0">
                  <a:solidFill>
                    <a:schemeClr val="bg1">
                      <a:lumMod val="50000"/>
                    </a:schemeClr>
                  </a:solidFill>
                  <a:latin typeface="Lucida Sans Unicode"/>
                  <a:ea typeface="微软雅黑" pitchFamily="34" charset="-122"/>
                  <a:cs typeface="Lucida Sans Unicode"/>
                </a:rPr>
                <a:t>使用变量</a:t>
              </a:r>
              <a:r>
                <a:rPr lang="en-US" altLang="zh-CN" sz="1600" dirty="0">
                  <a:solidFill>
                    <a:schemeClr val="bg1">
                      <a:lumMod val="50000"/>
                    </a:schemeClr>
                  </a:solidFill>
                  <a:latin typeface="Lucida Sans Unicode"/>
                  <a:ea typeface="微软雅黑" pitchFamily="34" charset="-122"/>
                  <a:cs typeface="Lucida Sans Unicode"/>
                </a:rPr>
                <a:t>temp</a:t>
              </a:r>
              <a:r>
                <a:rPr lang="zh-CN" altLang="zh-CN" sz="1600" dirty="0">
                  <a:solidFill>
                    <a:schemeClr val="bg1">
                      <a:lumMod val="50000"/>
                    </a:schemeClr>
                  </a:solidFill>
                  <a:latin typeface="Lucida Sans Unicode"/>
                  <a:ea typeface="微软雅黑" pitchFamily="34" charset="-122"/>
                  <a:cs typeface="Lucida Sans Unicode"/>
                </a:rPr>
                <a:t>记住运算结果</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return temp;                 		// </a:t>
              </a:r>
              <a:r>
                <a:rPr lang="zh-CN" altLang="zh-CN" sz="1600" dirty="0">
                  <a:solidFill>
                    <a:schemeClr val="bg1">
                      <a:lumMod val="50000"/>
                    </a:schemeClr>
                  </a:solidFill>
                  <a:latin typeface="Lucida Sans Unicode"/>
                  <a:ea typeface="微软雅黑" pitchFamily="34" charset="-122"/>
                  <a:cs typeface="Lucida Sans Unicode"/>
                </a:rPr>
                <a:t>将变量</a:t>
              </a:r>
              <a:r>
                <a:rPr lang="en-US" altLang="zh-CN" sz="1600" dirty="0">
                  <a:solidFill>
                    <a:schemeClr val="bg1">
                      <a:lumMod val="50000"/>
                    </a:schemeClr>
                  </a:solidFill>
                  <a:latin typeface="Lucida Sans Unicode"/>
                  <a:ea typeface="微软雅黑" pitchFamily="34" charset="-122"/>
                  <a:cs typeface="Lucida Sans Unicode"/>
                </a:rPr>
                <a:t>temp</a:t>
              </a:r>
              <a:r>
                <a:rPr lang="zh-CN" altLang="zh-CN" sz="1600" dirty="0">
                  <a:solidFill>
                    <a:schemeClr val="bg1">
                      <a:lumMod val="50000"/>
                    </a:schemeClr>
                  </a:solidFill>
                  <a:latin typeface="Lucida Sans Unicode"/>
                  <a:ea typeface="微软雅黑" pitchFamily="34" charset="-122"/>
                  <a:cs typeface="Lucida Sans Unicode"/>
                </a:rPr>
                <a:t>的值返回</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4483982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37638" y="1452880"/>
            <a:ext cx="9946639" cy="772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9117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5882" y="2673350"/>
            <a:ext cx="7370149" cy="203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53305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91170"/>
                                        </p:tgtEl>
                                        <p:attrNameLst>
                                          <p:attrName>style.visibility</p:attrName>
                                        </p:attrNameLst>
                                      </p:cBhvr>
                                      <p:to>
                                        <p:strVal val="visible"/>
                                      </p:to>
                                    </p:set>
                                    <p:animEffect transition="in" filter="fade">
                                      <p:cBhvr>
                                        <p:cTn id="11" dur="1000"/>
                                        <p:tgtEl>
                                          <p:spTgt spid="391170"/>
                                        </p:tgtEl>
                                      </p:cBhvr>
                                    </p:animEffect>
                                    <p:anim calcmode="lin" valueType="num">
                                      <p:cBhvr>
                                        <p:cTn id="12" dur="1000" fill="hold"/>
                                        <p:tgtEl>
                                          <p:spTgt spid="391170"/>
                                        </p:tgtEl>
                                        <p:attrNameLst>
                                          <p:attrName>ppt_x</p:attrName>
                                        </p:attrNameLst>
                                      </p:cBhvr>
                                      <p:tavLst>
                                        <p:tav tm="0">
                                          <p:val>
                                            <p:strVal val="#ppt_x"/>
                                          </p:val>
                                        </p:tav>
                                        <p:tav tm="100000">
                                          <p:val>
                                            <p:strVal val="#ppt_x"/>
                                          </p:val>
                                        </p:tav>
                                      </p:tavLst>
                                    </p:anim>
                                    <p:anim calcmode="lin" valueType="num">
                                      <p:cBhvr>
                                        <p:cTn id="13" dur="1000" fill="hold"/>
                                        <p:tgtEl>
                                          <p:spTgt spid="391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37638" y="1828800"/>
            <a:ext cx="9946639" cy="3210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7~10</a:t>
            </a:r>
            <a:r>
              <a:rPr lang="zh-CN" altLang="zh-CN" sz="2400" dirty="0">
                <a:solidFill>
                  <a:schemeClr val="bg1">
                    <a:lumMod val="50000"/>
                  </a:schemeClr>
                </a:solidFill>
                <a:latin typeface="Lucida Sans Unicode"/>
                <a:ea typeface="微软雅黑" pitchFamily="34" charset="-122"/>
                <a:cs typeface="Lucida Sans Unicode"/>
              </a:rPr>
              <a:t>行代码定义了一个</a:t>
            </a:r>
            <a:r>
              <a:rPr lang="en-US" altLang="zh-CN" sz="2400" dirty="0" err="1">
                <a:solidFill>
                  <a:schemeClr val="bg1">
                    <a:lumMod val="50000"/>
                  </a:schemeClr>
                </a:solidFill>
                <a:latin typeface="Lucida Sans Unicode"/>
                <a:ea typeface="微软雅黑" pitchFamily="34" charset="-122"/>
                <a:cs typeface="Lucida Sans Unicode"/>
              </a:rPr>
              <a:t>getArea</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方法用于求矩形的面积，参数</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分别用于接收调用方法时传入的长和宽，</a:t>
            </a:r>
            <a:r>
              <a:rPr lang="en-US" altLang="zh-CN" sz="2400" dirty="0">
                <a:solidFill>
                  <a:schemeClr val="bg1">
                    <a:lumMod val="50000"/>
                  </a:schemeClr>
                </a:solidFill>
                <a:latin typeface="Lucida Sans Unicode"/>
                <a:ea typeface="微软雅黑" pitchFamily="34" charset="-122"/>
                <a:cs typeface="Lucida Sans Unicode"/>
              </a:rPr>
              <a:t>return</a:t>
            </a:r>
            <a:r>
              <a:rPr lang="zh-CN" altLang="zh-CN" sz="2400" dirty="0">
                <a:solidFill>
                  <a:schemeClr val="bg1">
                    <a:lumMod val="50000"/>
                  </a:schemeClr>
                </a:solidFill>
                <a:latin typeface="Lucida Sans Unicode"/>
                <a:ea typeface="微软雅黑" pitchFamily="34" charset="-122"/>
                <a:cs typeface="Lucida Sans Unicode"/>
              </a:rPr>
              <a:t>语句用于返回计算所得的面积。在</a:t>
            </a:r>
            <a:r>
              <a:rPr lang="en-US" altLang="zh-CN" sz="2400" dirty="0">
                <a:solidFill>
                  <a:schemeClr val="bg1">
                    <a:lumMod val="50000"/>
                  </a:schemeClr>
                </a:solidFill>
                <a:latin typeface="Lucida Sans Unicode"/>
                <a:ea typeface="微软雅黑" pitchFamily="34" charset="-122"/>
                <a:cs typeface="Lucida Sans Unicode"/>
              </a:rPr>
              <a:t>main()</a:t>
            </a:r>
            <a:r>
              <a:rPr lang="zh-CN" altLang="zh-CN" sz="2400" dirty="0">
                <a:solidFill>
                  <a:schemeClr val="bg1">
                    <a:lumMod val="50000"/>
                  </a:schemeClr>
                </a:solidFill>
                <a:latin typeface="Lucida Sans Unicode"/>
                <a:ea typeface="微软雅黑" pitchFamily="34" charset="-122"/>
                <a:cs typeface="Lucida Sans Unicode"/>
              </a:rPr>
              <a:t>方法中调用</a:t>
            </a:r>
            <a:r>
              <a:rPr lang="en-US" altLang="zh-CN" sz="2400" dirty="0" err="1">
                <a:solidFill>
                  <a:schemeClr val="bg1">
                    <a:lumMod val="50000"/>
                  </a:schemeClr>
                </a:solidFill>
                <a:latin typeface="Lucida Sans Unicode"/>
                <a:ea typeface="微软雅黑" pitchFamily="34" charset="-122"/>
                <a:cs typeface="Lucida Sans Unicode"/>
              </a:rPr>
              <a:t>getArea</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方法，获得长为</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宽为</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的矩形的面积，并将结果打印出来。由</a:t>
            </a:r>
            <a:r>
              <a:rPr lang="zh-CN" altLang="en-US" sz="2400" dirty="0">
                <a:solidFill>
                  <a:schemeClr val="bg1">
                    <a:lumMod val="50000"/>
                  </a:schemeClr>
                </a:solidFill>
                <a:latin typeface="Lucida Sans Unicode"/>
                <a:ea typeface="微软雅黑" pitchFamily="34" charset="-122"/>
                <a:cs typeface="Lucida Sans Unicode"/>
              </a:rPr>
              <a:t>运行结果</a:t>
            </a:r>
            <a:r>
              <a:rPr lang="zh-CN" altLang="zh-CN" sz="2400" dirty="0">
                <a:solidFill>
                  <a:schemeClr val="bg1">
                    <a:lumMod val="50000"/>
                  </a:schemeClr>
                </a:solidFill>
                <a:latin typeface="Lucida Sans Unicode"/>
                <a:ea typeface="微软雅黑" pitchFamily="34" charset="-122"/>
                <a:cs typeface="Lucida Sans Unicode"/>
              </a:rPr>
              <a:t>可知，程序成功打印出了矩形面积</a:t>
            </a:r>
            <a:r>
              <a:rPr lang="en-US" altLang="zh-CN" sz="2400" dirty="0">
                <a:solidFill>
                  <a:schemeClr val="bg1">
                    <a:lumMod val="50000"/>
                  </a:schemeClr>
                </a:solidFill>
                <a:latin typeface="Lucida Sans Unicode"/>
                <a:ea typeface="微软雅黑" pitchFamily="34" charset="-122"/>
                <a:cs typeface="Lucida Sans Unicode"/>
              </a:rPr>
              <a:t>15</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41549500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37637" y="1447800"/>
            <a:ext cx="9946639"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通过一个图展示</a:t>
            </a:r>
            <a:r>
              <a:rPr lang="en-US" altLang="zh-CN" sz="2400" dirty="0" err="1">
                <a:solidFill>
                  <a:schemeClr val="bg1">
                    <a:lumMod val="50000"/>
                  </a:schemeClr>
                </a:solidFill>
                <a:latin typeface="Lucida Sans Unicode"/>
                <a:ea typeface="微软雅黑" pitchFamily="34" charset="-122"/>
                <a:cs typeface="Lucida Sans Unicode"/>
              </a:rPr>
              <a:t>getArea</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方法的整调用过程</a:t>
            </a:r>
            <a:r>
              <a:rPr lang="zh-CN" altLang="en-US" sz="2400" dirty="0">
                <a:solidFill>
                  <a:schemeClr val="bg1">
                    <a:lumMod val="50000"/>
                  </a:schemeClr>
                </a:solidFill>
                <a:latin typeface="Lucida Sans Unicode"/>
                <a:ea typeface="微软雅黑" pitchFamily="34" charset="-122"/>
                <a:cs typeface="Lucida Sans Unicode"/>
              </a:rPr>
              <a:t>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92194"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944" y="2321560"/>
            <a:ext cx="6690024" cy="345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656081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2194"/>
                                        </p:tgtEl>
                                        <p:attrNameLst>
                                          <p:attrName>style.visibility</p:attrName>
                                        </p:attrNameLst>
                                      </p:cBhvr>
                                      <p:to>
                                        <p:strVal val="visible"/>
                                      </p:to>
                                    </p:set>
                                    <p:animEffect transition="in" filter="wipe(left)">
                                      <p:cBhvr>
                                        <p:cTn id="11" dur="500"/>
                                        <p:tgtEl>
                                          <p:spTgt spid="392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2.6.1 </a:t>
            </a:r>
            <a:r>
              <a:rPr lang="zh-CN" altLang="en-US" sz="3200" b="1" dirty="0">
                <a:solidFill>
                  <a:srgbClr val="1353A2"/>
                </a:solidFill>
                <a:latin typeface="微软雅黑" pitchFamily="34" charset="-122"/>
                <a:ea typeface="微软雅黑" pitchFamily="34" charset="-122"/>
              </a:rPr>
              <a:t>什么是方法</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47797" y="1772920"/>
            <a:ext cx="9946639" cy="3175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当调用</a:t>
            </a:r>
            <a:r>
              <a:rPr lang="en-US" altLang="zh-CN" sz="2400" dirty="0" err="1">
                <a:solidFill>
                  <a:schemeClr val="bg1">
                    <a:lumMod val="50000"/>
                  </a:schemeClr>
                </a:solidFill>
                <a:latin typeface="Lucida Sans Unicode"/>
                <a:ea typeface="微软雅黑" pitchFamily="34" charset="-122"/>
                <a:cs typeface="Lucida Sans Unicode"/>
              </a:rPr>
              <a:t>getArea</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方法时，程序执行流程从当前函数调用处跳转到</a:t>
            </a:r>
            <a:r>
              <a:rPr lang="en-US" altLang="zh-CN" sz="2400" dirty="0" err="1">
                <a:solidFill>
                  <a:schemeClr val="bg1">
                    <a:lumMod val="50000"/>
                  </a:schemeClr>
                </a:solidFill>
                <a:latin typeface="Lucida Sans Unicode"/>
                <a:ea typeface="微软雅黑" pitchFamily="34" charset="-122"/>
                <a:cs typeface="Lucida Sans Unicode"/>
              </a:rPr>
              <a:t>getArea</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内，程序为参数变量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分配内存，并将传入的参数</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分别赋值给变量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err="1">
                <a:solidFill>
                  <a:schemeClr val="bg1">
                    <a:lumMod val="50000"/>
                  </a:schemeClr>
                </a:solidFill>
                <a:latin typeface="Lucida Sans Unicode"/>
                <a:ea typeface="微软雅黑" pitchFamily="34" charset="-122"/>
                <a:cs typeface="Lucida Sans Unicode"/>
              </a:rPr>
              <a:t>getArea</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函数内部，计算</a:t>
            </a:r>
            <a:r>
              <a:rPr lang="en-US" altLang="zh-CN" sz="2400" dirty="0">
                <a:solidFill>
                  <a:schemeClr val="bg1">
                    <a:lumMod val="50000"/>
                  </a:schemeClr>
                </a:solidFill>
                <a:latin typeface="Lucida Sans Unicode"/>
                <a:ea typeface="微软雅黑" pitchFamily="34" charset="-122"/>
                <a:cs typeface="Lucida Sans Unicode"/>
              </a:rPr>
              <a:t>x*y</a:t>
            </a:r>
            <a:r>
              <a:rPr lang="zh-CN" altLang="zh-CN" sz="2400" dirty="0">
                <a:solidFill>
                  <a:schemeClr val="bg1">
                    <a:lumMod val="50000"/>
                  </a:schemeClr>
                </a:solidFill>
                <a:latin typeface="Lucida Sans Unicode"/>
                <a:ea typeface="微软雅黑" pitchFamily="34" charset="-122"/>
                <a:cs typeface="Lucida Sans Unicode"/>
              </a:rPr>
              <a:t>的值，并将计算结果通过</a:t>
            </a:r>
            <a:r>
              <a:rPr lang="en-US" altLang="zh-CN" sz="2400" dirty="0">
                <a:solidFill>
                  <a:schemeClr val="bg1">
                    <a:lumMod val="50000"/>
                  </a:schemeClr>
                </a:solidFill>
                <a:latin typeface="Lucida Sans Unicode"/>
                <a:ea typeface="微软雅黑" pitchFamily="34" charset="-122"/>
                <a:cs typeface="Lucida Sans Unicode"/>
              </a:rPr>
              <a:t>return</a:t>
            </a:r>
            <a:r>
              <a:rPr lang="zh-CN" altLang="zh-CN" sz="2400" dirty="0">
                <a:solidFill>
                  <a:schemeClr val="bg1">
                    <a:lumMod val="50000"/>
                  </a:schemeClr>
                </a:solidFill>
                <a:latin typeface="Lucida Sans Unicode"/>
                <a:ea typeface="微软雅黑" pitchFamily="34" charset="-122"/>
                <a:cs typeface="Lucida Sans Unicode"/>
              </a:rPr>
              <a:t>语句返回，整个方法的调用过程结束，变量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被释放。程序执行流程从</a:t>
            </a:r>
            <a:r>
              <a:rPr lang="en-US" altLang="zh-CN" sz="2400" dirty="0" err="1">
                <a:solidFill>
                  <a:schemeClr val="bg1">
                    <a:lumMod val="50000"/>
                  </a:schemeClr>
                </a:solidFill>
                <a:latin typeface="Lucida Sans Unicode"/>
                <a:ea typeface="微软雅黑" pitchFamily="34" charset="-122"/>
                <a:cs typeface="Lucida Sans Unicode"/>
              </a:rPr>
              <a:t>getArea</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函数内部跳转回主程序的函数调用处。</a:t>
            </a:r>
          </a:p>
        </p:txBody>
      </p:sp>
    </p:spTree>
    <p:custDataLst>
      <p:tags r:id="rId1"/>
    </p:custDataLst>
    <p:extLst>
      <p:ext uri="{BB962C8B-B14F-4D97-AF65-F5344CB8AC3E}">
        <p14:creationId xmlns:p14="http://schemas.microsoft.com/office/powerpoint/2010/main" val="36828284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2.6.2 </a:t>
            </a:r>
            <a:r>
              <a:rPr lang="zh-CN" altLang="en-US" sz="3200" b="1" dirty="0">
                <a:solidFill>
                  <a:srgbClr val="1353A2"/>
                </a:solidFill>
                <a:latin typeface="微软雅黑" pitchFamily="34" charset="-122"/>
                <a:ea typeface="微软雅黑" pitchFamily="34" charset="-122"/>
              </a:rPr>
              <a:t>方法的重载</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620517" y="1437640"/>
            <a:ext cx="5897883" cy="4536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平时生活中经常会出现这样一种情况，一个班里可能同时有两个叫小明的同学，甚至有多个，但是他们的身高、体重、外貌等有所不同，老师点名时都会根据他们的特征来区分。在编程语言里也存在这种情况，参数不同的方法有着相同的名字，调用时根据参数不同确定调用哪个方法，这就是</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方法重载机制。</a:t>
            </a:r>
          </a:p>
        </p:txBody>
      </p:sp>
      <p:pic>
        <p:nvPicPr>
          <p:cNvPr id="393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5953" y="1765300"/>
            <a:ext cx="3453236" cy="371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1000565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393219"/>
                                        </p:tgtEl>
                                        <p:attrNameLst>
                                          <p:attrName>style.visibility</p:attrName>
                                        </p:attrNameLst>
                                      </p:cBhvr>
                                      <p:to>
                                        <p:strVal val="visible"/>
                                      </p:to>
                                    </p:set>
                                    <p:animEffect transition="in" filter="fade">
                                      <p:cBhvr>
                                        <p:cTn id="10" dur="1000"/>
                                        <p:tgtEl>
                                          <p:spTgt spid="393219"/>
                                        </p:tgtEl>
                                      </p:cBhvr>
                                    </p:animEffect>
                                    <p:anim calcmode="lin" valueType="num">
                                      <p:cBhvr>
                                        <p:cTn id="11" dur="1000" fill="hold"/>
                                        <p:tgtEl>
                                          <p:spTgt spid="393219"/>
                                        </p:tgtEl>
                                        <p:attrNameLst>
                                          <p:attrName>ppt_x</p:attrName>
                                        </p:attrNameLst>
                                      </p:cBhvr>
                                      <p:tavLst>
                                        <p:tav tm="0">
                                          <p:val>
                                            <p:strVal val="#ppt_x"/>
                                          </p:val>
                                        </p:tav>
                                        <p:tav tm="100000">
                                          <p:val>
                                            <p:strVal val="#ppt_x"/>
                                          </p:val>
                                        </p:tav>
                                      </p:tavLst>
                                    </p:anim>
                                    <p:anim calcmode="lin" valueType="num">
                                      <p:cBhvr>
                                        <p:cTn id="12" dur="1000" fill="hold"/>
                                        <p:tgtEl>
                                          <p:spTgt spid="393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2.1.5 Java</a:t>
            </a:r>
            <a:r>
              <a:rPr lang="zh-CN" altLang="en-US" sz="3200" b="1" dirty="0">
                <a:solidFill>
                  <a:srgbClr val="1353A2"/>
                </a:solidFill>
                <a:latin typeface="微软雅黑" pitchFamily="34" charset="-122"/>
                <a:ea typeface="微软雅黑" pitchFamily="34" charset="-122"/>
              </a:rPr>
              <a:t>中的常量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524000" y="1778000"/>
            <a:ext cx="9448800" cy="3576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1</a:t>
            </a:r>
            <a:r>
              <a:rPr lang="zh-CN" altLang="zh-CN" sz="2400" dirty="0">
                <a:solidFill>
                  <a:srgbClr val="FF0000"/>
                </a:solidFill>
                <a:latin typeface="微软雅黑" pitchFamily="34" charset="-122"/>
                <a:ea typeface="微软雅黑" pitchFamily="34" charset="-122"/>
                <a:cs typeface="Times New Roman" pitchFamily="18" charset="0"/>
              </a:rPr>
              <a:t>．整型常量</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整型常量是整数类型的数据，有二进制、八进制、十进制和十六进制</a:t>
            </a:r>
            <a:r>
              <a:rPr lang="en-US" altLang="zh-CN" sz="2400" dirty="0">
                <a:solidFill>
                  <a:schemeClr val="bg1">
                    <a:lumMod val="50000"/>
                  </a:schemeClr>
                </a:solidFill>
                <a:latin typeface="微软雅黑" pitchFamily="34" charset="-122"/>
                <a:ea typeface="微软雅黑" pitchFamily="34" charset="-122"/>
                <a:cs typeface="Times New Roman" pitchFamily="18" charset="0"/>
              </a:rPr>
              <a:t>4</a:t>
            </a:r>
            <a:r>
              <a:rPr lang="zh-CN" altLang="zh-CN" sz="2400" dirty="0">
                <a:solidFill>
                  <a:schemeClr val="bg1">
                    <a:lumMod val="50000"/>
                  </a:schemeClr>
                </a:solidFill>
                <a:latin typeface="微软雅黑" pitchFamily="34" charset="-122"/>
                <a:ea typeface="微软雅黑" pitchFamily="34" charset="-122"/>
                <a:cs typeface="Times New Roman" pitchFamily="18" charset="0"/>
              </a:rPr>
              <a:t>种表示形式。</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微软雅黑" pitchFamily="34" charset="-122"/>
                <a:ea typeface="微软雅黑" pitchFamily="34" charset="-122"/>
                <a:cs typeface="Times New Roman" pitchFamily="18" charset="0"/>
              </a:rPr>
              <a:t>二进制：由数字</a:t>
            </a:r>
            <a:r>
              <a:rPr lang="en-US" altLang="zh-CN" sz="2400" dirty="0">
                <a:solidFill>
                  <a:schemeClr val="bg1">
                    <a:lumMod val="50000"/>
                  </a:schemeClr>
                </a:solidFill>
                <a:latin typeface="微软雅黑" pitchFamily="34" charset="-122"/>
                <a:ea typeface="微软雅黑" pitchFamily="34" charset="-122"/>
                <a:cs typeface="Times New Roman" pitchFamily="18" charset="0"/>
              </a:rPr>
              <a:t>0</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组成的数字序列。从</a:t>
            </a:r>
            <a:r>
              <a:rPr lang="en-US" altLang="zh-CN" sz="2400" dirty="0">
                <a:solidFill>
                  <a:schemeClr val="bg1">
                    <a:lumMod val="50000"/>
                  </a:schemeClr>
                </a:solidFill>
                <a:latin typeface="微软雅黑" pitchFamily="34" charset="-122"/>
                <a:ea typeface="微软雅黑" pitchFamily="34" charset="-122"/>
                <a:cs typeface="Times New Roman" pitchFamily="18" charset="0"/>
              </a:rPr>
              <a:t>JDK7</a:t>
            </a:r>
            <a:r>
              <a:rPr lang="zh-CN" altLang="zh-CN" sz="2400" dirty="0">
                <a:solidFill>
                  <a:schemeClr val="bg1">
                    <a:lumMod val="50000"/>
                  </a:schemeClr>
                </a:solidFill>
                <a:latin typeface="微软雅黑" pitchFamily="34" charset="-122"/>
                <a:ea typeface="微软雅黑" pitchFamily="34" charset="-122"/>
                <a:cs typeface="Times New Roman" pitchFamily="18" charset="0"/>
              </a:rPr>
              <a:t>开始，允许使用字面值表示二进制数，前面要以</a:t>
            </a:r>
            <a:r>
              <a:rPr lang="en-US" altLang="zh-CN" sz="2400" dirty="0">
                <a:solidFill>
                  <a:schemeClr val="bg1">
                    <a:lumMod val="50000"/>
                  </a:schemeClr>
                </a:solidFill>
                <a:latin typeface="微软雅黑" pitchFamily="34" charset="-122"/>
                <a:ea typeface="微软雅黑" pitchFamily="34" charset="-122"/>
                <a:cs typeface="Times New Roman" pitchFamily="18" charset="0"/>
              </a:rPr>
              <a:t>0b</a:t>
            </a:r>
            <a:r>
              <a:rPr lang="zh-CN" altLang="zh-CN" sz="2400" dirty="0">
                <a:solidFill>
                  <a:schemeClr val="bg1">
                    <a:lumMod val="50000"/>
                  </a:schemeClr>
                </a:solidFill>
                <a:latin typeface="微软雅黑" pitchFamily="34" charset="-122"/>
                <a:ea typeface="微软雅黑" pitchFamily="34" charset="-122"/>
                <a:cs typeface="Times New Roman" pitchFamily="18" charset="0"/>
              </a:rPr>
              <a:t>或</a:t>
            </a:r>
            <a:r>
              <a:rPr lang="en-US" altLang="zh-CN" sz="2400" dirty="0">
                <a:solidFill>
                  <a:schemeClr val="bg1">
                    <a:lumMod val="50000"/>
                  </a:schemeClr>
                </a:solidFill>
                <a:latin typeface="微软雅黑" pitchFamily="34" charset="-122"/>
                <a:ea typeface="微软雅黑" pitchFamily="34" charset="-122"/>
                <a:cs typeface="Times New Roman" pitchFamily="18" charset="0"/>
              </a:rPr>
              <a:t>0B</a:t>
            </a:r>
            <a:r>
              <a:rPr lang="zh-CN" altLang="zh-CN" sz="2400" dirty="0">
                <a:solidFill>
                  <a:schemeClr val="bg1">
                    <a:lumMod val="50000"/>
                  </a:schemeClr>
                </a:solidFill>
                <a:latin typeface="微软雅黑" pitchFamily="34" charset="-122"/>
                <a:ea typeface="微软雅黑" pitchFamily="34" charset="-122"/>
                <a:cs typeface="Times New Roman" pitchFamily="18" charset="0"/>
              </a:rPr>
              <a:t>开头，目的是为了和十进制进行区分，如</a:t>
            </a:r>
            <a:r>
              <a:rPr lang="en-US" altLang="zh-CN" sz="2400" dirty="0">
                <a:solidFill>
                  <a:schemeClr val="bg1">
                    <a:lumMod val="50000"/>
                  </a:schemeClr>
                </a:solidFill>
                <a:latin typeface="微软雅黑" pitchFamily="34" charset="-122"/>
                <a:ea typeface="微软雅黑" pitchFamily="34" charset="-122"/>
                <a:cs typeface="Times New Roman" pitchFamily="18" charset="0"/>
              </a:rPr>
              <a:t>0b01101100</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0B10110101</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p>
        </p:txBody>
      </p:sp>
    </p:spTree>
    <p:custDataLst>
      <p:tags r:id="rId1"/>
    </p:custDataLst>
    <p:extLst>
      <p:ext uri="{BB962C8B-B14F-4D97-AF65-F5344CB8AC3E}">
        <p14:creationId xmlns:p14="http://schemas.microsoft.com/office/powerpoint/2010/main" val="96491768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2.6.2 </a:t>
            </a:r>
            <a:r>
              <a:rPr lang="zh-CN" altLang="en-US" sz="3200" b="1" dirty="0">
                <a:solidFill>
                  <a:srgbClr val="1353A2"/>
                </a:solidFill>
                <a:latin typeface="微软雅黑" pitchFamily="34" charset="-122"/>
                <a:ea typeface="微软雅黑" pitchFamily="34" charset="-122"/>
              </a:rPr>
              <a:t>方法的重载</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5722619" y="1935480"/>
            <a:ext cx="5067301" cy="3124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所谓方法重载，就是在同一个作用域内方法名相同但参数个数或者参数类型不同的方法。例如，在同一个作用域内同时定义三个</a:t>
            </a:r>
            <a:r>
              <a:rPr lang="en-US" altLang="zh-CN" sz="2400" dirty="0">
                <a:solidFill>
                  <a:schemeClr val="bg1">
                    <a:lumMod val="50000"/>
                  </a:schemeClr>
                </a:solidFill>
                <a:latin typeface="Lucida Sans Unicode"/>
                <a:ea typeface="微软雅黑" pitchFamily="34" charset="-122"/>
                <a:cs typeface="Lucida Sans Unicode"/>
              </a:rPr>
              <a:t>add()</a:t>
            </a:r>
            <a:r>
              <a:rPr lang="zh-CN" altLang="zh-CN" sz="2400" dirty="0">
                <a:solidFill>
                  <a:schemeClr val="bg1">
                    <a:lumMod val="50000"/>
                  </a:schemeClr>
                </a:solidFill>
                <a:latin typeface="Lucida Sans Unicode"/>
                <a:ea typeface="微软雅黑" pitchFamily="34" charset="-122"/>
                <a:cs typeface="Lucida Sans Unicode"/>
              </a:rPr>
              <a:t>方法，这三个</a:t>
            </a:r>
            <a:r>
              <a:rPr lang="en-US" altLang="zh-CN" sz="2400" dirty="0">
                <a:solidFill>
                  <a:schemeClr val="bg1">
                    <a:lumMod val="50000"/>
                  </a:schemeClr>
                </a:solidFill>
                <a:latin typeface="Lucida Sans Unicode"/>
                <a:ea typeface="微软雅黑" pitchFamily="34" charset="-122"/>
                <a:cs typeface="Lucida Sans Unicode"/>
              </a:rPr>
              <a:t>add()</a:t>
            </a:r>
            <a:r>
              <a:rPr lang="zh-CN" altLang="zh-CN" sz="2400" dirty="0">
                <a:solidFill>
                  <a:schemeClr val="bg1">
                    <a:lumMod val="50000"/>
                  </a:schemeClr>
                </a:solidFill>
                <a:latin typeface="Lucida Sans Unicode"/>
                <a:ea typeface="微软雅黑" pitchFamily="34" charset="-122"/>
                <a:cs typeface="Lucida Sans Unicode"/>
              </a:rPr>
              <a:t>方法就是重载函数。</a:t>
            </a: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94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278" y="2125788"/>
            <a:ext cx="2860040" cy="2743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7639252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394242"/>
                                        </p:tgtEl>
                                        <p:attrNameLst>
                                          <p:attrName>style.visibility</p:attrName>
                                        </p:attrNameLst>
                                      </p:cBhvr>
                                      <p:to>
                                        <p:strVal val="visible"/>
                                      </p:to>
                                    </p:set>
                                    <p:animEffect transition="in" filter="fade">
                                      <p:cBhvr>
                                        <p:cTn id="10" dur="1000"/>
                                        <p:tgtEl>
                                          <p:spTgt spid="394242"/>
                                        </p:tgtEl>
                                      </p:cBhvr>
                                    </p:animEffect>
                                    <p:anim calcmode="lin" valueType="num">
                                      <p:cBhvr>
                                        <p:cTn id="11" dur="1000" fill="hold"/>
                                        <p:tgtEl>
                                          <p:spTgt spid="394242"/>
                                        </p:tgtEl>
                                        <p:attrNameLst>
                                          <p:attrName>ppt_x</p:attrName>
                                        </p:attrNameLst>
                                      </p:cBhvr>
                                      <p:tavLst>
                                        <p:tav tm="0">
                                          <p:val>
                                            <p:strVal val="#ppt_x"/>
                                          </p:val>
                                        </p:tav>
                                        <p:tav tm="100000">
                                          <p:val>
                                            <p:strVal val="#ppt_x"/>
                                          </p:val>
                                        </p:tav>
                                      </p:tavLst>
                                    </p:anim>
                                    <p:anim calcmode="lin" valueType="num">
                                      <p:cBhvr>
                                        <p:cTn id="12" dur="1000" fill="hold"/>
                                        <p:tgtEl>
                                          <p:spTgt spid="394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2.6.2 </a:t>
            </a:r>
            <a:r>
              <a:rPr lang="zh-CN" altLang="en-US" sz="3200" b="1" dirty="0">
                <a:solidFill>
                  <a:srgbClr val="1353A2"/>
                </a:solidFill>
                <a:latin typeface="微软雅黑" pitchFamily="34" charset="-122"/>
                <a:ea typeface="微软雅黑" pitchFamily="34" charset="-122"/>
              </a:rPr>
              <a:t>方法的重载</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2"/>
          <p:cNvSpPr txBox="1">
            <a:spLocks/>
          </p:cNvSpPr>
          <p:nvPr/>
        </p:nvSpPr>
        <p:spPr>
          <a:xfrm>
            <a:off x="1402080" y="1737360"/>
            <a:ext cx="3799840" cy="336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下面</a:t>
            </a:r>
            <a:r>
              <a:rPr lang="zh-CN" altLang="zh-CN" sz="2400" dirty="0">
                <a:solidFill>
                  <a:schemeClr val="bg1">
                    <a:lumMod val="50000"/>
                  </a:schemeClr>
                </a:solidFill>
                <a:latin typeface="Lucida Sans Unicode"/>
                <a:ea typeface="微软雅黑" pitchFamily="34" charset="-122"/>
                <a:cs typeface="Lucida Sans Unicode"/>
              </a:rPr>
              <a:t>一个案例演示重载方法的定义与调用，在该案例中，定义三个</a:t>
            </a:r>
            <a:r>
              <a:rPr lang="en-US" altLang="zh-CN" sz="2400" dirty="0">
                <a:solidFill>
                  <a:schemeClr val="bg1">
                    <a:lumMod val="50000"/>
                  </a:schemeClr>
                </a:solidFill>
                <a:latin typeface="Lucida Sans Unicode"/>
                <a:ea typeface="微软雅黑" pitchFamily="34" charset="-122"/>
                <a:cs typeface="Lucida Sans Unicode"/>
              </a:rPr>
              <a:t>add()</a:t>
            </a:r>
            <a:r>
              <a:rPr lang="zh-CN" altLang="zh-CN" sz="2400" dirty="0">
                <a:solidFill>
                  <a:schemeClr val="bg1">
                    <a:lumMod val="50000"/>
                  </a:schemeClr>
                </a:solidFill>
                <a:latin typeface="Lucida Sans Unicode"/>
                <a:ea typeface="微软雅黑" pitchFamily="34" charset="-122"/>
                <a:cs typeface="Lucida Sans Unicode"/>
              </a:rPr>
              <a:t>方法，分别用于实现两个整数相加、三个整数相加以及两个小数相加的功能</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grpSp>
        <p:nvGrpSpPr>
          <p:cNvPr id="8" name="组合 7"/>
          <p:cNvGrpSpPr/>
          <p:nvPr/>
        </p:nvGrpSpPr>
        <p:grpSpPr>
          <a:xfrm>
            <a:off x="5465128" y="1549400"/>
            <a:ext cx="6096953" cy="4231640"/>
            <a:chOff x="5465128" y="1549400"/>
            <a:chExt cx="6096953" cy="4231640"/>
          </a:xfrm>
        </p:grpSpPr>
        <p:pic>
          <p:nvPicPr>
            <p:cNvPr id="395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128" y="1549400"/>
              <a:ext cx="6096953" cy="4231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5638801" y="1584960"/>
              <a:ext cx="5923280" cy="4053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Example21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 </a:t>
              </a:r>
              <a:r>
                <a:rPr lang="zh-CN" altLang="zh-CN" sz="1600" dirty="0">
                  <a:solidFill>
                    <a:schemeClr val="bg1">
                      <a:lumMod val="50000"/>
                    </a:schemeClr>
                  </a:solidFill>
                  <a:latin typeface="Lucida Sans Unicode"/>
                  <a:ea typeface="微软雅黑" pitchFamily="34" charset="-122"/>
                  <a:cs typeface="Lucida Sans Unicode"/>
                </a:rPr>
                <a:t>下面是针对求和方法的调用</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sum1 = add(1, 2);</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sum2 = add(1, 2, 3);</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double sum3 = add(1.2, 2.3);</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 </a:t>
              </a:r>
              <a:r>
                <a:rPr lang="zh-CN" altLang="zh-CN" sz="1600" dirty="0">
                  <a:solidFill>
                    <a:schemeClr val="bg1">
                      <a:lumMod val="50000"/>
                    </a:schemeClr>
                  </a:solidFill>
                  <a:latin typeface="Lucida Sans Unicode"/>
                  <a:ea typeface="微软雅黑" pitchFamily="34" charset="-122"/>
                  <a:cs typeface="Lucida Sans Unicode"/>
                </a:rPr>
                <a:t>下面的代码是打印求和的结果</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("sum1=" + sum1);</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("sum2=" + sum2);</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("sum3=" + sum3);</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3293057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2.6.2 </a:t>
            </a:r>
            <a:r>
              <a:rPr lang="zh-CN" altLang="en-US" sz="3200" b="1" dirty="0">
                <a:solidFill>
                  <a:srgbClr val="1353A2"/>
                </a:solidFill>
                <a:latin typeface="微软雅黑" pitchFamily="34" charset="-122"/>
                <a:ea typeface="微软雅黑" pitchFamily="34" charset="-122"/>
              </a:rPr>
              <a:t>方法的重载</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3210560" y="1361440"/>
            <a:ext cx="6225539" cy="4826000"/>
            <a:chOff x="3210560" y="1361440"/>
            <a:chExt cx="6225539" cy="4826000"/>
          </a:xfrm>
        </p:grpSpPr>
        <p:pic>
          <p:nvPicPr>
            <p:cNvPr id="396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0560" y="1361440"/>
              <a:ext cx="6225539"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3594098" y="1361440"/>
              <a:ext cx="5842001" cy="4826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 </a:t>
              </a:r>
              <a:r>
                <a:rPr lang="zh-CN" altLang="zh-CN" sz="1600" dirty="0">
                  <a:solidFill>
                    <a:schemeClr val="bg1">
                      <a:lumMod val="50000"/>
                    </a:schemeClr>
                  </a:solidFill>
                  <a:latin typeface="Lucida Sans Unicode"/>
                  <a:ea typeface="微软雅黑" pitchFamily="34" charset="-122"/>
                  <a:cs typeface="Lucida Sans Unicode"/>
                </a:rPr>
                <a:t>下面的方法实现了两个整数相加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public static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add(</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y)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return x + y;</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15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16	// </a:t>
              </a:r>
              <a:r>
                <a:rPr lang="zh-CN" altLang="zh-CN" sz="1600" dirty="0">
                  <a:solidFill>
                    <a:schemeClr val="bg1">
                      <a:lumMod val="50000"/>
                    </a:schemeClr>
                  </a:solidFill>
                  <a:latin typeface="Lucida Sans Unicode"/>
                  <a:ea typeface="微软雅黑" pitchFamily="34" charset="-122"/>
                  <a:cs typeface="Lucida Sans Unicode"/>
                </a:rPr>
                <a:t>下面的方法实现了三个整数相加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17	public static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add(</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y,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z)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18		return x + y + z;</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19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20	// </a:t>
              </a:r>
              <a:r>
                <a:rPr lang="zh-CN" altLang="zh-CN" sz="1600" dirty="0">
                  <a:solidFill>
                    <a:schemeClr val="bg1">
                      <a:lumMod val="50000"/>
                    </a:schemeClr>
                  </a:solidFill>
                  <a:latin typeface="Lucida Sans Unicode"/>
                  <a:ea typeface="微软雅黑" pitchFamily="34" charset="-122"/>
                  <a:cs typeface="Lucida Sans Unicode"/>
                </a:rPr>
                <a:t>下面的方法实现了两个小数相加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21	public static double add(double x, double y)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22		return x + y;</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23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24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1897054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2.6.2 </a:t>
            </a:r>
            <a:r>
              <a:rPr lang="zh-CN" altLang="en-US" sz="3200" b="1" dirty="0">
                <a:solidFill>
                  <a:srgbClr val="1353A2"/>
                </a:solidFill>
                <a:latin typeface="微软雅黑" pitchFamily="34" charset="-122"/>
                <a:ea typeface="微软雅黑" pitchFamily="34" charset="-122"/>
              </a:rPr>
              <a:t>方法的重载</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473200" y="1432560"/>
            <a:ext cx="9966960"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397314" name="图片 62" descr="手机屏幕截图&#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227" y="2578100"/>
            <a:ext cx="6670985" cy="222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92130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97314"/>
                                        </p:tgtEl>
                                        <p:attrNameLst>
                                          <p:attrName>style.visibility</p:attrName>
                                        </p:attrNameLst>
                                      </p:cBhvr>
                                      <p:to>
                                        <p:strVal val="visible"/>
                                      </p:to>
                                    </p:set>
                                    <p:animEffect transition="in" filter="fade">
                                      <p:cBhvr>
                                        <p:cTn id="11" dur="1000"/>
                                        <p:tgtEl>
                                          <p:spTgt spid="397314"/>
                                        </p:tgtEl>
                                      </p:cBhvr>
                                    </p:animEffect>
                                    <p:anim calcmode="lin" valueType="num">
                                      <p:cBhvr>
                                        <p:cTn id="12" dur="1000" fill="hold"/>
                                        <p:tgtEl>
                                          <p:spTgt spid="397314"/>
                                        </p:tgtEl>
                                        <p:attrNameLst>
                                          <p:attrName>ppt_x</p:attrName>
                                        </p:attrNameLst>
                                      </p:cBhvr>
                                      <p:tavLst>
                                        <p:tav tm="0">
                                          <p:val>
                                            <p:strVal val="#ppt_x"/>
                                          </p:val>
                                        </p:tav>
                                        <p:tav tm="100000">
                                          <p:val>
                                            <p:strVal val="#ppt_x"/>
                                          </p:val>
                                        </p:tav>
                                      </p:tavLst>
                                    </p:anim>
                                    <p:anim calcmode="lin" valueType="num">
                                      <p:cBhvr>
                                        <p:cTn id="13" dur="1000" fill="hold"/>
                                        <p:tgtEl>
                                          <p:spTgt spid="397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2.6.2 </a:t>
            </a:r>
            <a:r>
              <a:rPr lang="zh-CN" altLang="en-US" sz="3200" b="1" dirty="0">
                <a:solidFill>
                  <a:srgbClr val="1353A2"/>
                </a:solidFill>
                <a:latin typeface="微软雅黑" pitchFamily="34" charset="-122"/>
                <a:ea typeface="微软雅黑" pitchFamily="34" charset="-122"/>
              </a:rPr>
              <a:t>方法的重载</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574800" y="1920240"/>
            <a:ext cx="9966960" cy="3169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定义了三个同名的</a:t>
            </a:r>
            <a:r>
              <a:rPr lang="en-US" altLang="zh-CN" sz="2400" dirty="0">
                <a:solidFill>
                  <a:schemeClr val="bg1">
                    <a:lumMod val="50000"/>
                  </a:schemeClr>
                </a:solidFill>
                <a:latin typeface="Lucida Sans Unicode"/>
                <a:ea typeface="微软雅黑" pitchFamily="34" charset="-122"/>
                <a:cs typeface="Lucida Sans Unicode"/>
              </a:rPr>
              <a:t>add()</a:t>
            </a:r>
            <a:r>
              <a:rPr lang="zh-CN" altLang="zh-CN" sz="2400" dirty="0">
                <a:solidFill>
                  <a:schemeClr val="bg1">
                    <a:lumMod val="50000"/>
                  </a:schemeClr>
                </a:solidFill>
                <a:latin typeface="Lucida Sans Unicode"/>
                <a:ea typeface="微软雅黑" pitchFamily="34" charset="-122"/>
                <a:cs typeface="Lucida Sans Unicode"/>
              </a:rPr>
              <a:t>方法，但它们的参数个数或类型不同，从而形成了方法的重载。在</a:t>
            </a:r>
            <a:r>
              <a:rPr lang="en-US" altLang="zh-CN" sz="2400" dirty="0">
                <a:solidFill>
                  <a:schemeClr val="bg1">
                    <a:lumMod val="50000"/>
                  </a:schemeClr>
                </a:solidFill>
                <a:latin typeface="Lucida Sans Unicode"/>
                <a:ea typeface="微软雅黑" pitchFamily="34" charset="-122"/>
                <a:cs typeface="Lucida Sans Unicode"/>
              </a:rPr>
              <a:t>main()</a:t>
            </a:r>
            <a:r>
              <a:rPr lang="zh-CN" altLang="zh-CN" sz="2400" dirty="0">
                <a:solidFill>
                  <a:schemeClr val="bg1">
                    <a:lumMod val="50000"/>
                  </a:schemeClr>
                </a:solidFill>
                <a:latin typeface="Lucida Sans Unicode"/>
                <a:ea typeface="微软雅黑" pitchFamily="34" charset="-122"/>
                <a:cs typeface="Lucida Sans Unicode"/>
              </a:rPr>
              <a:t>方法中调用</a:t>
            </a:r>
            <a:r>
              <a:rPr lang="en-US" altLang="zh-CN" sz="2400" dirty="0">
                <a:solidFill>
                  <a:schemeClr val="bg1">
                    <a:lumMod val="50000"/>
                  </a:schemeClr>
                </a:solidFill>
                <a:latin typeface="Lucida Sans Unicode"/>
                <a:ea typeface="微软雅黑" pitchFamily="34" charset="-122"/>
                <a:cs typeface="Lucida Sans Unicode"/>
              </a:rPr>
              <a:t>add()</a:t>
            </a:r>
            <a:r>
              <a:rPr lang="zh-CN" altLang="zh-CN" sz="2400" dirty="0">
                <a:solidFill>
                  <a:schemeClr val="bg1">
                    <a:lumMod val="50000"/>
                  </a:schemeClr>
                </a:solidFill>
                <a:latin typeface="Lucida Sans Unicode"/>
                <a:ea typeface="微软雅黑" pitchFamily="34" charset="-122"/>
                <a:cs typeface="Lucida Sans Unicode"/>
              </a:rPr>
              <a:t>方法时，通过传入不同的参数便可以确定调用哪个重载的方法，如</a:t>
            </a:r>
            <a:r>
              <a:rPr lang="en-US" altLang="zh-CN" sz="2400" dirty="0">
                <a:solidFill>
                  <a:schemeClr val="bg1">
                    <a:lumMod val="50000"/>
                  </a:schemeClr>
                </a:solidFill>
                <a:latin typeface="Lucida Sans Unicode"/>
                <a:ea typeface="微软雅黑" pitchFamily="34" charset="-122"/>
                <a:cs typeface="Lucida Sans Unicode"/>
              </a:rPr>
              <a:t>add(1,2)</a:t>
            </a:r>
            <a:r>
              <a:rPr lang="zh-CN" altLang="zh-CN" sz="2400" dirty="0">
                <a:solidFill>
                  <a:schemeClr val="bg1">
                    <a:lumMod val="50000"/>
                  </a:schemeClr>
                </a:solidFill>
                <a:latin typeface="Lucida Sans Unicode"/>
                <a:ea typeface="微软雅黑" pitchFamily="34" charset="-122"/>
                <a:cs typeface="Lucida Sans Unicode"/>
              </a:rPr>
              <a:t>调用的是第</a:t>
            </a:r>
            <a:r>
              <a:rPr lang="en-US" altLang="zh-CN" sz="2400" dirty="0">
                <a:solidFill>
                  <a:schemeClr val="bg1">
                    <a:lumMod val="50000"/>
                  </a:schemeClr>
                </a:solidFill>
                <a:latin typeface="Lucida Sans Unicode"/>
                <a:ea typeface="微软雅黑" pitchFamily="34" charset="-122"/>
                <a:cs typeface="Lucida Sans Unicode"/>
              </a:rPr>
              <a:t>13~14</a:t>
            </a:r>
            <a:r>
              <a:rPr lang="zh-CN" altLang="zh-CN" sz="2400" dirty="0">
                <a:solidFill>
                  <a:schemeClr val="bg1">
                    <a:lumMod val="50000"/>
                  </a:schemeClr>
                </a:solidFill>
                <a:latin typeface="Lucida Sans Unicode"/>
                <a:ea typeface="微软雅黑" pitchFamily="34" charset="-122"/>
                <a:cs typeface="Lucida Sans Unicode"/>
              </a:rPr>
              <a:t>行代码定义的</a:t>
            </a:r>
            <a:r>
              <a:rPr lang="en-US" altLang="zh-CN" sz="2400" dirty="0">
                <a:solidFill>
                  <a:schemeClr val="bg1">
                    <a:lumMod val="50000"/>
                  </a:schemeClr>
                </a:solidFill>
                <a:latin typeface="Lucida Sans Unicode"/>
                <a:ea typeface="微软雅黑" pitchFamily="34" charset="-122"/>
                <a:cs typeface="Lucida Sans Unicode"/>
              </a:rPr>
              <a:t>add()</a:t>
            </a:r>
            <a:r>
              <a:rPr lang="zh-CN" altLang="zh-CN" sz="2400" dirty="0">
                <a:solidFill>
                  <a:schemeClr val="bg1">
                    <a:lumMod val="50000"/>
                  </a:schemeClr>
                </a:solidFill>
                <a:latin typeface="Lucida Sans Unicode"/>
                <a:ea typeface="微软雅黑" pitchFamily="34" charset="-122"/>
                <a:cs typeface="Lucida Sans Unicode"/>
              </a:rPr>
              <a:t>方法。需要注意的是，方法的重载与返回值类型无关。</a:t>
            </a:r>
          </a:p>
        </p:txBody>
      </p:sp>
    </p:spTree>
    <p:custDataLst>
      <p:tags r:id="rId1"/>
    </p:custDataLst>
    <p:extLst>
      <p:ext uri="{BB962C8B-B14F-4D97-AF65-F5344CB8AC3E}">
        <p14:creationId xmlns:p14="http://schemas.microsoft.com/office/powerpoint/2010/main" val="16221849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 </a:t>
            </a:r>
            <a:r>
              <a:rPr lang="zh-CN" altLang="en-US" sz="3200" b="1" dirty="0">
                <a:solidFill>
                  <a:srgbClr val="1353A2"/>
                </a:solidFill>
                <a:latin typeface="微软雅黑" pitchFamily="34" charset="-122"/>
                <a:ea typeface="微软雅黑" pitchFamily="34" charset="-122"/>
              </a:rPr>
              <a:t>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2156459" y="1788160"/>
            <a:ext cx="4561840" cy="3169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数组是指一组类型相同的数据的集合，数组中的每个数据被称作元素。数组可以存放任意类型的元素，但同一个数组里存放的元素类型必须一致。</a:t>
            </a:r>
          </a:p>
        </p:txBody>
      </p:sp>
      <p:pic>
        <p:nvPicPr>
          <p:cNvPr id="398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840" y="1870393"/>
            <a:ext cx="2847657" cy="317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92759543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42" presetClass="entr" presetSubtype="0" fill="hold" nodeType="withEffect">
                                  <p:stCondLst>
                                    <p:cond delay="0"/>
                                  </p:stCondLst>
                                  <p:childTnLst>
                                    <p:set>
                                      <p:cBhvr>
                                        <p:cTn id="9" dur="1" fill="hold">
                                          <p:stCondLst>
                                            <p:cond delay="0"/>
                                          </p:stCondLst>
                                        </p:cTn>
                                        <p:tgtEl>
                                          <p:spTgt spid="398339"/>
                                        </p:tgtEl>
                                        <p:attrNameLst>
                                          <p:attrName>style.visibility</p:attrName>
                                        </p:attrNameLst>
                                      </p:cBhvr>
                                      <p:to>
                                        <p:strVal val="visible"/>
                                      </p:to>
                                    </p:set>
                                    <p:animEffect transition="in" filter="fade">
                                      <p:cBhvr>
                                        <p:cTn id="10" dur="1000"/>
                                        <p:tgtEl>
                                          <p:spTgt spid="398339"/>
                                        </p:tgtEl>
                                      </p:cBhvr>
                                    </p:animEffect>
                                    <p:anim calcmode="lin" valueType="num">
                                      <p:cBhvr>
                                        <p:cTn id="11" dur="1000" fill="hold"/>
                                        <p:tgtEl>
                                          <p:spTgt spid="398339"/>
                                        </p:tgtEl>
                                        <p:attrNameLst>
                                          <p:attrName>ppt_x</p:attrName>
                                        </p:attrNameLst>
                                      </p:cBhvr>
                                      <p:tavLst>
                                        <p:tav tm="0">
                                          <p:val>
                                            <p:strVal val="#ppt_x"/>
                                          </p:val>
                                        </p:tav>
                                        <p:tav tm="100000">
                                          <p:val>
                                            <p:strVal val="#ppt_x"/>
                                          </p:val>
                                        </p:tav>
                                      </p:tavLst>
                                    </p:anim>
                                    <p:anim calcmode="lin" valueType="num">
                                      <p:cBhvr>
                                        <p:cTn id="12" dur="1000" fill="hold"/>
                                        <p:tgtEl>
                                          <p:spTgt spid="3983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6009638" y="1730520"/>
            <a:ext cx="5057142" cy="3556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中，声明数组的方式有两种。</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第一种方式：</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数据类型</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数组名</a:t>
            </a:r>
            <a:r>
              <a:rPr lang="en-US" altLang="zh-CN" sz="2400" dirty="0">
                <a:solidFill>
                  <a:srgbClr val="FF0000"/>
                </a:solidFill>
                <a:latin typeface="Lucida Sans Unicode"/>
                <a:ea typeface="微软雅黑" pitchFamily="34" charset="-122"/>
                <a:cs typeface="Lucida Sans Unicode"/>
              </a:rPr>
              <a:t> = null;</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第二种方式：</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数据类型</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数组名</a:t>
            </a:r>
            <a:r>
              <a:rPr lang="en-US" altLang="zh-CN" sz="2400" dirty="0">
                <a:solidFill>
                  <a:srgbClr val="FF0000"/>
                </a:solidFill>
                <a:latin typeface="Lucida Sans Unicode"/>
                <a:ea typeface="微软雅黑" pitchFamily="34" charset="-122"/>
                <a:cs typeface="Lucida Sans Unicode"/>
              </a:rPr>
              <a:t>; </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数组名</a:t>
            </a:r>
            <a:r>
              <a:rPr lang="en-US" altLang="zh-CN" sz="2400" dirty="0">
                <a:solidFill>
                  <a:srgbClr val="FF0000"/>
                </a:solidFill>
                <a:latin typeface="Lucida Sans Unicode"/>
                <a:ea typeface="微软雅黑" pitchFamily="34" charset="-122"/>
                <a:cs typeface="Lucida Sans Unicode"/>
              </a:rPr>
              <a:t>= new</a:t>
            </a:r>
            <a:r>
              <a:rPr lang="zh-CN" altLang="zh-CN" sz="2400" dirty="0">
                <a:solidFill>
                  <a:srgbClr val="FF0000"/>
                </a:solidFill>
                <a:latin typeface="Lucida Sans Unicode"/>
                <a:ea typeface="微软雅黑" pitchFamily="34" charset="-122"/>
                <a:cs typeface="Lucida Sans Unicode"/>
              </a:rPr>
              <a:t>数据类型</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长度</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p:txBody>
      </p:sp>
      <p:pic>
        <p:nvPicPr>
          <p:cNvPr id="399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50" y="2282481"/>
            <a:ext cx="3882776" cy="245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6760477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6" presetClass="entr" presetSubtype="37" fill="hold" nodeType="withEffect">
                                  <p:stCondLst>
                                    <p:cond delay="0"/>
                                  </p:stCondLst>
                                  <p:childTnLst>
                                    <p:set>
                                      <p:cBhvr>
                                        <p:cTn id="9" dur="1" fill="hold">
                                          <p:stCondLst>
                                            <p:cond delay="0"/>
                                          </p:stCondLst>
                                        </p:cTn>
                                        <p:tgtEl>
                                          <p:spTgt spid="399362"/>
                                        </p:tgtEl>
                                        <p:attrNameLst>
                                          <p:attrName>style.visibility</p:attrName>
                                        </p:attrNameLst>
                                      </p:cBhvr>
                                      <p:to>
                                        <p:strVal val="visible"/>
                                      </p:to>
                                    </p:set>
                                    <p:animEffect transition="in" filter="barn(outVertical)">
                                      <p:cBhvr>
                                        <p:cTn id="10" dur="500"/>
                                        <p:tgtEl>
                                          <p:spTgt spid="399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2600960" y="1590040"/>
            <a:ext cx="6990080" cy="1432560"/>
            <a:chOff x="2214880" y="1513840"/>
            <a:chExt cx="6990080" cy="1432560"/>
          </a:xfrm>
        </p:grpSpPr>
        <p:pic>
          <p:nvPicPr>
            <p:cNvPr id="400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880" y="1513840"/>
              <a:ext cx="6990080" cy="143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2479040" y="1645920"/>
              <a:ext cx="6522720" cy="1137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 x;	          		// </a:t>
              </a:r>
              <a:r>
                <a:rPr lang="zh-CN" altLang="zh-CN" sz="2000" dirty="0">
                  <a:solidFill>
                    <a:schemeClr val="bg1">
                      <a:lumMod val="50000"/>
                    </a:schemeClr>
                  </a:solidFill>
                  <a:latin typeface="Lucida Sans Unicode"/>
                  <a:ea typeface="微软雅黑" pitchFamily="34" charset="-122"/>
                  <a:cs typeface="Lucida Sans Unicode"/>
                </a:rPr>
                <a:t>声明一个</a:t>
              </a: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a:t>
              </a:r>
              <a:r>
                <a:rPr lang="zh-CN" altLang="zh-CN" sz="2000" dirty="0">
                  <a:solidFill>
                    <a:schemeClr val="bg1">
                      <a:lumMod val="50000"/>
                    </a:schemeClr>
                  </a:solidFill>
                  <a:latin typeface="Lucida Sans Unicode"/>
                  <a:ea typeface="微软雅黑" pitchFamily="34" charset="-122"/>
                  <a:cs typeface="Lucida Sans Unicode"/>
                </a:rPr>
                <a:t>类型的变量</a:t>
              </a: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x = new </a:t>
              </a: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[100];	// </a:t>
              </a:r>
              <a:r>
                <a:rPr lang="zh-CN" altLang="zh-CN" sz="2000" dirty="0">
                  <a:solidFill>
                    <a:schemeClr val="bg1">
                      <a:lumMod val="50000"/>
                    </a:schemeClr>
                  </a:solidFill>
                  <a:latin typeface="Lucida Sans Unicode"/>
                  <a:ea typeface="微软雅黑" pitchFamily="34" charset="-122"/>
                  <a:cs typeface="Lucida Sans Unicode"/>
                </a:rPr>
                <a:t>为数组</a:t>
              </a:r>
              <a:r>
                <a:rPr lang="en-US" altLang="zh-CN" sz="2000" dirty="0">
                  <a:solidFill>
                    <a:schemeClr val="bg1">
                      <a:lumMod val="50000"/>
                    </a:schemeClr>
                  </a:solidFill>
                  <a:latin typeface="Lucida Sans Unicode"/>
                  <a:ea typeface="微软雅黑" pitchFamily="34" charset="-122"/>
                  <a:cs typeface="Lucida Sans Unicode"/>
                </a:rPr>
                <a:t>x</a:t>
              </a:r>
              <a:r>
                <a:rPr lang="zh-CN" altLang="zh-CN" sz="2000" dirty="0">
                  <a:solidFill>
                    <a:schemeClr val="bg1">
                      <a:lumMod val="50000"/>
                    </a:schemeClr>
                  </a:solidFill>
                  <a:latin typeface="Lucida Sans Unicode"/>
                  <a:ea typeface="微软雅黑" pitchFamily="34" charset="-122"/>
                  <a:cs typeface="Lucida Sans Unicode"/>
                </a:rPr>
                <a:t>分配</a:t>
              </a:r>
              <a:r>
                <a:rPr lang="en-US" altLang="zh-CN" sz="2000" dirty="0">
                  <a:solidFill>
                    <a:schemeClr val="bg1">
                      <a:lumMod val="50000"/>
                    </a:schemeClr>
                  </a:solidFill>
                  <a:latin typeface="Lucida Sans Unicode"/>
                  <a:ea typeface="微软雅黑" pitchFamily="34" charset="-122"/>
                  <a:cs typeface="Lucida Sans Unicode"/>
                </a:rPr>
                <a:t>100</a:t>
              </a:r>
              <a:r>
                <a:rPr lang="zh-CN" altLang="zh-CN" sz="2000" dirty="0">
                  <a:solidFill>
                    <a:schemeClr val="bg1">
                      <a:lumMod val="50000"/>
                    </a:schemeClr>
                  </a:solidFill>
                  <a:latin typeface="Lucida Sans Unicode"/>
                  <a:ea typeface="微软雅黑" pitchFamily="34" charset="-122"/>
                  <a:cs typeface="Lucida Sans Unicode"/>
                </a:rPr>
                <a:t>个元素空间</a:t>
              </a:r>
            </a:p>
          </p:txBody>
        </p:sp>
      </p:grpSp>
      <p:sp>
        <p:nvSpPr>
          <p:cNvPr id="11" name="内容占位符 2"/>
          <p:cNvSpPr txBox="1">
            <a:spLocks/>
          </p:cNvSpPr>
          <p:nvPr/>
        </p:nvSpPr>
        <p:spPr>
          <a:xfrm>
            <a:off x="1493520" y="3251200"/>
            <a:ext cx="9794240" cy="1950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上述语句就相当于在内存中定义了</a:t>
            </a:r>
            <a:r>
              <a:rPr lang="en-US" altLang="zh-CN" sz="2400" dirty="0">
                <a:solidFill>
                  <a:schemeClr val="bg1">
                    <a:lumMod val="50000"/>
                  </a:schemeClr>
                </a:solidFill>
                <a:latin typeface="Lucida Sans Unicode"/>
                <a:ea typeface="微软雅黑" pitchFamily="34" charset="-122"/>
                <a:cs typeface="Lucida Sans Unicode"/>
              </a:rPr>
              <a:t>100</a:t>
            </a:r>
            <a:r>
              <a:rPr lang="zh-CN" altLang="zh-CN" sz="2400" dirty="0">
                <a:solidFill>
                  <a:schemeClr val="bg1">
                    <a:lumMod val="50000"/>
                  </a:schemeClr>
                </a:solidFill>
                <a:latin typeface="Lucida Sans Unicode"/>
                <a:ea typeface="微软雅黑" pitchFamily="34" charset="-122"/>
                <a:cs typeface="Lucida Sans Unicode"/>
              </a:rPr>
              <a:t>个</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类型的变量，第一个变量的名称为</a:t>
            </a:r>
            <a:r>
              <a:rPr lang="en-US" altLang="zh-CN" sz="2400" dirty="0">
                <a:solidFill>
                  <a:schemeClr val="bg1">
                    <a:lumMod val="50000"/>
                  </a:schemeClr>
                </a:solidFill>
                <a:latin typeface="Lucida Sans Unicode"/>
                <a:ea typeface="微软雅黑" pitchFamily="34" charset="-122"/>
                <a:cs typeface="Lucida Sans Unicode"/>
              </a:rPr>
              <a:t>x[0]</a:t>
            </a:r>
            <a:r>
              <a:rPr lang="zh-CN" altLang="zh-CN" sz="2400" dirty="0">
                <a:solidFill>
                  <a:schemeClr val="bg1">
                    <a:lumMod val="50000"/>
                  </a:schemeClr>
                </a:solidFill>
                <a:latin typeface="Lucida Sans Unicode"/>
                <a:ea typeface="微软雅黑" pitchFamily="34" charset="-122"/>
                <a:cs typeface="Lucida Sans Unicode"/>
              </a:rPr>
              <a:t>，第二个变量的名称为</a:t>
            </a:r>
            <a:r>
              <a:rPr lang="en-US" altLang="zh-CN" sz="2400" dirty="0">
                <a:solidFill>
                  <a:schemeClr val="bg1">
                    <a:lumMod val="50000"/>
                  </a:schemeClr>
                </a:solidFill>
                <a:latin typeface="Lucida Sans Unicode"/>
                <a:ea typeface="微软雅黑" pitchFamily="34" charset="-122"/>
                <a:cs typeface="Lucida Sans Unicode"/>
              </a:rPr>
              <a:t>x[1]</a:t>
            </a:r>
            <a:r>
              <a:rPr lang="zh-CN" altLang="zh-CN" sz="2400" dirty="0">
                <a:solidFill>
                  <a:schemeClr val="bg1">
                    <a:lumMod val="50000"/>
                  </a:schemeClr>
                </a:solidFill>
                <a:latin typeface="Lucida Sans Unicode"/>
                <a:ea typeface="微软雅黑" pitchFamily="34" charset="-122"/>
                <a:cs typeface="Lucida Sans Unicode"/>
              </a:rPr>
              <a:t>，以此类推，第</a:t>
            </a:r>
            <a:r>
              <a:rPr lang="en-US" altLang="zh-CN" sz="2400" dirty="0">
                <a:solidFill>
                  <a:schemeClr val="bg1">
                    <a:lumMod val="50000"/>
                  </a:schemeClr>
                </a:solidFill>
                <a:latin typeface="Lucida Sans Unicode"/>
                <a:ea typeface="微软雅黑" pitchFamily="34" charset="-122"/>
                <a:cs typeface="Lucida Sans Unicode"/>
              </a:rPr>
              <a:t>100</a:t>
            </a:r>
            <a:r>
              <a:rPr lang="zh-CN" altLang="zh-CN" sz="2400" dirty="0">
                <a:solidFill>
                  <a:schemeClr val="bg1">
                    <a:lumMod val="50000"/>
                  </a:schemeClr>
                </a:solidFill>
                <a:latin typeface="Lucida Sans Unicode"/>
                <a:ea typeface="微软雅黑" pitchFamily="34" charset="-122"/>
                <a:cs typeface="Lucida Sans Unicode"/>
              </a:rPr>
              <a:t>个变量的名称为</a:t>
            </a:r>
            <a:r>
              <a:rPr lang="en-US" altLang="zh-CN" sz="2400" dirty="0">
                <a:solidFill>
                  <a:schemeClr val="bg1">
                    <a:lumMod val="50000"/>
                  </a:schemeClr>
                </a:solidFill>
                <a:latin typeface="Lucida Sans Unicode"/>
                <a:ea typeface="微软雅黑" pitchFamily="34" charset="-122"/>
                <a:cs typeface="Lucida Sans Unicode"/>
              </a:rPr>
              <a:t>x[99]</a:t>
            </a:r>
            <a:r>
              <a:rPr lang="zh-CN" altLang="zh-CN" sz="2400" dirty="0">
                <a:solidFill>
                  <a:schemeClr val="bg1">
                    <a:lumMod val="50000"/>
                  </a:schemeClr>
                </a:solidFill>
                <a:latin typeface="Lucida Sans Unicode"/>
                <a:ea typeface="微软雅黑" pitchFamily="34" charset="-122"/>
                <a:cs typeface="Lucida Sans Unicode"/>
              </a:rPr>
              <a:t>，这些变量的初始值都是</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11422189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2092960" y="1804336"/>
            <a:ext cx="4419600" cy="3606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第一行代码声明了一个变量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，该变量的类型为</a:t>
            </a:r>
            <a:r>
              <a:rPr lang="en-US" altLang="zh-CN" sz="2400" dirty="0" err="1">
                <a:solidFill>
                  <a:schemeClr val="bg1">
                    <a:lumMod val="50000"/>
                  </a:schemeClr>
                </a:solidFill>
                <a:latin typeface="Lucida Sans Unicode"/>
                <a:ea typeface="微软雅黑" pitchFamily="34" charset="-122"/>
                <a:cs typeface="Lucida Sans Unicode"/>
              </a:rPr>
              <a:t>int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，即声明了一个</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类型的数组。变量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会占用一块内存单元，它没有被分配初始值。</a:t>
            </a:r>
            <a:r>
              <a:rPr lang="zh-CN" altLang="en-US" sz="2400" dirty="0">
                <a:solidFill>
                  <a:schemeClr val="bg1">
                    <a:lumMod val="50000"/>
                  </a:schemeClr>
                </a:solidFill>
                <a:latin typeface="Lucida Sans Unicode"/>
                <a:ea typeface="微软雅黑" pitchFamily="34" charset="-122"/>
                <a:cs typeface="Lucida Sans Unicode"/>
              </a:rPr>
              <a:t>变量</a:t>
            </a:r>
            <a:r>
              <a:rPr lang="en-US" altLang="zh-CN" sz="2400" dirty="0">
                <a:solidFill>
                  <a:schemeClr val="bg1">
                    <a:lumMod val="50000"/>
                  </a:schemeClr>
                </a:solidFill>
                <a:latin typeface="Lucida Sans Unicode"/>
                <a:ea typeface="微软雅黑" pitchFamily="34" charset="-122"/>
                <a:cs typeface="Lucida Sans Unicode"/>
              </a:rPr>
              <a:t>x</a:t>
            </a:r>
            <a:r>
              <a:rPr lang="zh-CN" altLang="en-US" sz="2400" dirty="0">
                <a:solidFill>
                  <a:schemeClr val="bg1">
                    <a:lumMod val="50000"/>
                  </a:schemeClr>
                </a:solidFill>
                <a:latin typeface="Lucida Sans Unicode"/>
                <a:ea typeface="微软雅黑" pitchFamily="34" charset="-122"/>
                <a:cs typeface="Lucida Sans Unicode"/>
              </a:rPr>
              <a:t>的内存状态如右图。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401410" name="图片 42" descr="数组声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7040" y="2289643"/>
            <a:ext cx="4168140" cy="263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07027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01410"/>
                                        </p:tgtEl>
                                        <p:attrNameLst>
                                          <p:attrName>style.visibility</p:attrName>
                                        </p:attrNameLst>
                                      </p:cBhvr>
                                      <p:to>
                                        <p:strVal val="visible"/>
                                      </p:to>
                                    </p:set>
                                    <p:animEffect transition="in" filter="wheel(1)">
                                      <p:cBhvr>
                                        <p:cTn id="11" dur="2000"/>
                                        <p:tgtEl>
                                          <p:spTgt spid="401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981200" y="1779872"/>
            <a:ext cx="4419600" cy="3606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第二行代码</a:t>
            </a:r>
            <a:r>
              <a:rPr lang="en-US" altLang="zh-CN" sz="2400" dirty="0">
                <a:solidFill>
                  <a:schemeClr val="bg1">
                    <a:lumMod val="50000"/>
                  </a:schemeClr>
                </a:solidFill>
                <a:latin typeface="Lucida Sans Unicode"/>
                <a:ea typeface="微软雅黑" pitchFamily="34" charset="-122"/>
                <a:cs typeface="Lucida Sans Unicode"/>
              </a:rPr>
              <a:t> x = new </a:t>
            </a:r>
            <a:r>
              <a:rPr lang="en-US" altLang="zh-CN" sz="2400" dirty="0" err="1">
                <a:solidFill>
                  <a:schemeClr val="bg1">
                    <a:lumMod val="50000"/>
                  </a:schemeClr>
                </a:solidFill>
                <a:latin typeface="Lucida Sans Unicode"/>
                <a:ea typeface="微软雅黑" pitchFamily="34" charset="-122"/>
                <a:cs typeface="Lucida Sans Unicode"/>
              </a:rPr>
              <a:t>int</a:t>
            </a:r>
            <a:r>
              <a:rPr lang="en-US" altLang="zh-CN" sz="2400" dirty="0">
                <a:solidFill>
                  <a:schemeClr val="bg1">
                    <a:lumMod val="50000"/>
                  </a:schemeClr>
                </a:solidFill>
                <a:latin typeface="Lucida Sans Unicode"/>
                <a:ea typeface="微软雅黑" pitchFamily="34" charset="-122"/>
                <a:cs typeface="Lucida Sans Unicode"/>
              </a:rPr>
              <a:t>[100]; </a:t>
            </a:r>
            <a:r>
              <a:rPr lang="zh-CN" altLang="zh-CN" sz="2400" dirty="0">
                <a:solidFill>
                  <a:schemeClr val="bg1">
                    <a:lumMod val="50000"/>
                  </a:schemeClr>
                </a:solidFill>
                <a:latin typeface="Lucida Sans Unicode"/>
                <a:ea typeface="微软雅黑" pitchFamily="34" charset="-122"/>
                <a:cs typeface="Lucida Sans Unicode"/>
              </a:rPr>
              <a:t>创建了一个数组，将数组的地址赋值给变量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。在程序运行期间可以使用变量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引用数组，这时变量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在内存中的状态会发生变化</a:t>
            </a:r>
            <a:r>
              <a:rPr lang="zh-CN" altLang="en-US" sz="2400" dirty="0">
                <a:solidFill>
                  <a:schemeClr val="bg1">
                    <a:lumMod val="50000"/>
                  </a:schemeClr>
                </a:solidFill>
                <a:latin typeface="Lucida Sans Unicode"/>
                <a:ea typeface="微软雅黑" pitchFamily="34" charset="-122"/>
                <a:cs typeface="Lucida Sans Unicode"/>
              </a:rPr>
              <a:t>，如右图。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82132945"/>
              </p:ext>
            </p:extLst>
          </p:nvPr>
        </p:nvGraphicFramePr>
        <p:xfrm>
          <a:off x="6841024" y="2289793"/>
          <a:ext cx="4277192" cy="2353327"/>
        </p:xfrm>
        <a:graphic>
          <a:graphicData uri="http://schemas.openxmlformats.org/presentationml/2006/ole">
            <mc:AlternateContent xmlns:mc="http://schemas.openxmlformats.org/markup-compatibility/2006">
              <mc:Choice xmlns:v="urn:schemas-microsoft-com:vml" Requires="v">
                <p:oleObj spid="_x0000_s402464" name="Visio" r:id="rId5" imgW="5741081" imgH="3185229" progId="Visio.Drawing.11">
                  <p:embed/>
                </p:oleObj>
              </mc:Choice>
              <mc:Fallback>
                <p:oleObj name="Visio" r:id="rId5" imgW="5741081" imgH="3185229" progId="Visio.Drawing.11">
                  <p:embed/>
                  <p:pic>
                    <p:nvPicPr>
                      <p:cNvPr id="0" name="对象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1024" y="2289793"/>
                        <a:ext cx="4277192" cy="2353327"/>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32620932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2.1.5 Java</a:t>
            </a:r>
            <a:r>
              <a:rPr lang="zh-CN" altLang="en-US" sz="3200" b="1" dirty="0">
                <a:solidFill>
                  <a:srgbClr val="1353A2"/>
                </a:solidFill>
                <a:latin typeface="微软雅黑" pitchFamily="34" charset="-122"/>
                <a:ea typeface="微软雅黑" pitchFamily="34" charset="-122"/>
              </a:rPr>
              <a:t>中的常量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534160" y="1838960"/>
            <a:ext cx="9448800" cy="3576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八进制：以</a:t>
            </a:r>
            <a:r>
              <a:rPr lang="en-US" altLang="zh-CN" sz="2400" dirty="0">
                <a:solidFill>
                  <a:schemeClr val="bg1">
                    <a:lumMod val="50000"/>
                  </a:schemeClr>
                </a:solidFill>
                <a:latin typeface="微软雅黑" pitchFamily="34" charset="-122"/>
                <a:ea typeface="微软雅黑" pitchFamily="34" charset="-122"/>
                <a:cs typeface="Times New Roman" pitchFamily="18" charset="0"/>
              </a:rPr>
              <a:t>0</a:t>
            </a:r>
            <a:r>
              <a:rPr lang="zh-CN" altLang="zh-CN" sz="2400" dirty="0">
                <a:solidFill>
                  <a:schemeClr val="bg1">
                    <a:lumMod val="50000"/>
                  </a:schemeClr>
                </a:solidFill>
                <a:latin typeface="微软雅黑" pitchFamily="34" charset="-122"/>
                <a:ea typeface="微软雅黑" pitchFamily="34" charset="-122"/>
                <a:cs typeface="Times New Roman" pitchFamily="18" charset="0"/>
              </a:rPr>
              <a:t>开头并且其后由</a:t>
            </a:r>
            <a:r>
              <a:rPr lang="en-US" altLang="zh-CN" sz="2400" dirty="0">
                <a:solidFill>
                  <a:schemeClr val="bg1">
                    <a:lumMod val="50000"/>
                  </a:schemeClr>
                </a:solidFill>
                <a:latin typeface="微软雅黑" pitchFamily="34" charset="-122"/>
                <a:ea typeface="微软雅黑" pitchFamily="34" charset="-122"/>
                <a:cs typeface="Times New Roman" pitchFamily="18" charset="0"/>
              </a:rPr>
              <a:t>0~7</a:t>
            </a:r>
            <a:r>
              <a:rPr lang="zh-CN" altLang="zh-CN" sz="2400" dirty="0">
                <a:solidFill>
                  <a:schemeClr val="bg1">
                    <a:lumMod val="50000"/>
                  </a:schemeClr>
                </a:solidFill>
                <a:latin typeface="微软雅黑" pitchFamily="34" charset="-122"/>
                <a:ea typeface="微软雅黑" pitchFamily="34" charset="-122"/>
                <a:cs typeface="Times New Roman" pitchFamily="18" charset="0"/>
              </a:rPr>
              <a:t>范围内（包括</a:t>
            </a:r>
            <a:r>
              <a:rPr lang="en-US" altLang="zh-CN" sz="2400" dirty="0">
                <a:solidFill>
                  <a:schemeClr val="bg1">
                    <a:lumMod val="50000"/>
                  </a:schemeClr>
                </a:solidFill>
                <a:latin typeface="微软雅黑" pitchFamily="34" charset="-122"/>
                <a:ea typeface="微软雅黑" pitchFamily="34" charset="-122"/>
                <a:cs typeface="Times New Roman" pitchFamily="18" charset="0"/>
              </a:rPr>
              <a:t>0</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7</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）的整数组成的数字序列，如</a:t>
            </a:r>
            <a:r>
              <a:rPr lang="en-US" altLang="zh-CN" sz="2400" dirty="0">
                <a:solidFill>
                  <a:schemeClr val="bg1">
                    <a:lumMod val="50000"/>
                  </a:schemeClr>
                </a:solidFill>
                <a:latin typeface="微软雅黑" pitchFamily="34" charset="-122"/>
                <a:ea typeface="微软雅黑" pitchFamily="34" charset="-122"/>
                <a:cs typeface="Times New Roman" pitchFamily="18" charset="0"/>
              </a:rPr>
              <a:t>0342</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微软雅黑" pitchFamily="34" charset="-122"/>
                <a:ea typeface="微软雅黑" pitchFamily="34" charset="-122"/>
                <a:cs typeface="Times New Roman" pitchFamily="18" charset="0"/>
              </a:rPr>
              <a:t>十进制：由数字</a:t>
            </a:r>
            <a:r>
              <a:rPr lang="en-US" altLang="zh-CN" sz="2400" dirty="0">
                <a:solidFill>
                  <a:schemeClr val="bg1">
                    <a:lumMod val="50000"/>
                  </a:schemeClr>
                </a:solidFill>
                <a:latin typeface="微软雅黑" pitchFamily="34" charset="-122"/>
                <a:ea typeface="微软雅黑" pitchFamily="34" charset="-122"/>
                <a:cs typeface="Times New Roman" pitchFamily="18" charset="0"/>
              </a:rPr>
              <a:t>0~9</a:t>
            </a:r>
            <a:r>
              <a:rPr lang="zh-CN" altLang="zh-CN" sz="2400" dirty="0">
                <a:solidFill>
                  <a:schemeClr val="bg1">
                    <a:lumMod val="50000"/>
                  </a:schemeClr>
                </a:solidFill>
                <a:latin typeface="微软雅黑" pitchFamily="34" charset="-122"/>
                <a:ea typeface="微软雅黑" pitchFamily="34" charset="-122"/>
                <a:cs typeface="Times New Roman" pitchFamily="18" charset="0"/>
              </a:rPr>
              <a:t>范围内（包括</a:t>
            </a:r>
            <a:r>
              <a:rPr lang="en-US" altLang="zh-CN" sz="2400" dirty="0">
                <a:solidFill>
                  <a:schemeClr val="bg1">
                    <a:lumMod val="50000"/>
                  </a:schemeClr>
                </a:solidFill>
                <a:latin typeface="微软雅黑" pitchFamily="34" charset="-122"/>
                <a:ea typeface="微软雅黑" pitchFamily="34" charset="-122"/>
                <a:cs typeface="Times New Roman" pitchFamily="18" charset="0"/>
              </a:rPr>
              <a:t>0</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9</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）的整数组成的数字序列，如</a:t>
            </a:r>
            <a:r>
              <a:rPr lang="en-US" altLang="zh-CN" sz="2400" dirty="0">
                <a:solidFill>
                  <a:schemeClr val="bg1">
                    <a:lumMod val="50000"/>
                  </a:schemeClr>
                </a:solidFill>
                <a:latin typeface="微软雅黑" pitchFamily="34" charset="-122"/>
                <a:ea typeface="微软雅黑" pitchFamily="34" charset="-122"/>
                <a:cs typeface="Times New Roman" pitchFamily="18" charset="0"/>
              </a:rPr>
              <a:t>198</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微软雅黑" pitchFamily="34" charset="-122"/>
                <a:ea typeface="微软雅黑" pitchFamily="34" charset="-122"/>
                <a:cs typeface="Times New Roman" pitchFamily="18" charset="0"/>
              </a:rPr>
              <a:t>十六进制：以</a:t>
            </a:r>
            <a:r>
              <a:rPr lang="en-US" altLang="zh-CN" sz="2400" dirty="0">
                <a:solidFill>
                  <a:schemeClr val="bg1">
                    <a:lumMod val="50000"/>
                  </a:schemeClr>
                </a:solidFill>
                <a:latin typeface="微软雅黑" pitchFamily="34" charset="-122"/>
                <a:ea typeface="微软雅黑" pitchFamily="34" charset="-122"/>
                <a:cs typeface="Times New Roman" pitchFamily="18" charset="0"/>
              </a:rPr>
              <a:t>0x</a:t>
            </a:r>
            <a:r>
              <a:rPr lang="zh-CN" altLang="zh-CN" sz="2400" dirty="0">
                <a:solidFill>
                  <a:schemeClr val="bg1">
                    <a:lumMod val="50000"/>
                  </a:schemeClr>
                </a:solidFill>
                <a:latin typeface="微软雅黑" pitchFamily="34" charset="-122"/>
                <a:ea typeface="微软雅黑" pitchFamily="34" charset="-122"/>
                <a:cs typeface="Times New Roman" pitchFamily="18" charset="0"/>
              </a:rPr>
              <a:t>或者</a:t>
            </a:r>
            <a:r>
              <a:rPr lang="en-US" altLang="zh-CN" sz="2400" dirty="0">
                <a:solidFill>
                  <a:schemeClr val="bg1">
                    <a:lumMod val="50000"/>
                  </a:schemeClr>
                </a:solidFill>
                <a:latin typeface="微软雅黑" pitchFamily="34" charset="-122"/>
                <a:ea typeface="微软雅黑" pitchFamily="34" charset="-122"/>
                <a:cs typeface="Times New Roman" pitchFamily="18" charset="0"/>
              </a:rPr>
              <a:t>0X</a:t>
            </a:r>
            <a:r>
              <a:rPr lang="zh-CN" altLang="zh-CN" sz="2400" dirty="0">
                <a:solidFill>
                  <a:schemeClr val="bg1">
                    <a:lumMod val="50000"/>
                  </a:schemeClr>
                </a:solidFill>
                <a:latin typeface="微软雅黑" pitchFamily="34" charset="-122"/>
                <a:ea typeface="微软雅黑" pitchFamily="34" charset="-122"/>
                <a:cs typeface="Times New Roman" pitchFamily="18" charset="0"/>
              </a:rPr>
              <a:t>开头并且其后由</a:t>
            </a:r>
            <a:r>
              <a:rPr lang="en-US" altLang="zh-CN" sz="2400" dirty="0">
                <a:solidFill>
                  <a:schemeClr val="bg1">
                    <a:lumMod val="50000"/>
                  </a:schemeClr>
                </a:solidFill>
                <a:latin typeface="微软雅黑" pitchFamily="34" charset="-122"/>
                <a:ea typeface="微软雅黑" pitchFamily="34" charset="-122"/>
                <a:cs typeface="Times New Roman" pitchFamily="18" charset="0"/>
              </a:rPr>
              <a:t>0~9</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A~F(</a:t>
            </a:r>
            <a:r>
              <a:rPr lang="zh-CN" altLang="zh-CN" sz="2400" dirty="0">
                <a:solidFill>
                  <a:schemeClr val="bg1">
                    <a:lumMod val="50000"/>
                  </a:schemeClr>
                </a:solidFill>
                <a:latin typeface="微软雅黑" pitchFamily="34" charset="-122"/>
                <a:ea typeface="微软雅黑" pitchFamily="34" charset="-122"/>
                <a:cs typeface="Times New Roman" pitchFamily="18" charset="0"/>
              </a:rPr>
              <a:t>包括</a:t>
            </a:r>
            <a:r>
              <a:rPr lang="en-US" altLang="zh-CN" sz="2400" dirty="0">
                <a:solidFill>
                  <a:schemeClr val="bg1">
                    <a:lumMod val="50000"/>
                  </a:schemeClr>
                </a:solidFill>
                <a:latin typeface="微软雅黑" pitchFamily="34" charset="-122"/>
                <a:ea typeface="微软雅黑" pitchFamily="34" charset="-122"/>
                <a:cs typeface="Times New Roman" pitchFamily="18" charset="0"/>
              </a:rPr>
              <a:t>0</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9</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A</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F</a:t>
            </a:r>
            <a:r>
              <a:rPr lang="zh-CN" altLang="zh-CN" sz="2400" dirty="0">
                <a:solidFill>
                  <a:schemeClr val="bg1">
                    <a:lumMod val="50000"/>
                  </a:schemeClr>
                </a:solidFill>
                <a:latin typeface="微软雅黑" pitchFamily="34" charset="-122"/>
                <a:ea typeface="微软雅黑" pitchFamily="34" charset="-122"/>
                <a:cs typeface="Times New Roman" pitchFamily="18" charset="0"/>
              </a:rPr>
              <a:t>，字母不区分大小写</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组成的数字序列，如</a:t>
            </a:r>
            <a:r>
              <a:rPr lang="en-US" altLang="zh-CN" sz="2400" dirty="0">
                <a:solidFill>
                  <a:schemeClr val="bg1">
                    <a:lumMod val="50000"/>
                  </a:schemeClr>
                </a:solidFill>
                <a:latin typeface="微软雅黑" pitchFamily="34" charset="-122"/>
                <a:ea typeface="微软雅黑" pitchFamily="34" charset="-122"/>
                <a:cs typeface="Times New Roman" pitchFamily="18" charset="0"/>
              </a:rPr>
              <a:t>0x25AF</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10267315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2001520" y="1617312"/>
            <a:ext cx="9357360" cy="40316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上图</a:t>
            </a:r>
            <a:r>
              <a:rPr lang="zh-CN" altLang="zh-CN" sz="2400" dirty="0">
                <a:solidFill>
                  <a:schemeClr val="bg1">
                    <a:lumMod val="50000"/>
                  </a:schemeClr>
                </a:solidFill>
                <a:latin typeface="Lucida Sans Unicode"/>
                <a:ea typeface="微软雅黑" pitchFamily="34" charset="-122"/>
                <a:cs typeface="Lucida Sans Unicode"/>
              </a:rPr>
              <a:t>描述了变量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引用数组的情况。该数组中有</a:t>
            </a:r>
            <a:r>
              <a:rPr lang="en-US" altLang="zh-CN" sz="2400" dirty="0">
                <a:solidFill>
                  <a:schemeClr val="bg1">
                    <a:lumMod val="50000"/>
                  </a:schemeClr>
                </a:solidFill>
                <a:latin typeface="Lucida Sans Unicode"/>
                <a:ea typeface="微软雅黑" pitchFamily="34" charset="-122"/>
                <a:cs typeface="Lucida Sans Unicode"/>
              </a:rPr>
              <a:t>100</a:t>
            </a:r>
            <a:r>
              <a:rPr lang="zh-CN" altLang="zh-CN" sz="2400" dirty="0">
                <a:solidFill>
                  <a:schemeClr val="bg1">
                    <a:lumMod val="50000"/>
                  </a:schemeClr>
                </a:solidFill>
                <a:latin typeface="Lucida Sans Unicode"/>
                <a:ea typeface="微软雅黑" pitchFamily="34" charset="-122"/>
                <a:cs typeface="Lucida Sans Unicode"/>
              </a:rPr>
              <a:t>个元素，初始值都为</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。数组中的每个元素都有一个索引（也可称为角标），要想访问数组中的元素可以通过“</a:t>
            </a:r>
            <a:r>
              <a:rPr lang="en-US" altLang="zh-CN" sz="2400" dirty="0">
                <a:solidFill>
                  <a:schemeClr val="bg1">
                    <a:lumMod val="50000"/>
                  </a:schemeClr>
                </a:solidFill>
                <a:latin typeface="Lucida Sans Unicode"/>
                <a:ea typeface="微软雅黑" pitchFamily="34" charset="-122"/>
                <a:cs typeface="Lucida Sans Unicode"/>
              </a:rPr>
              <a:t>x[0]</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x[1]</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x[98]</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x[99]</a:t>
            </a:r>
            <a:r>
              <a:rPr lang="zh-CN" altLang="zh-CN" sz="2400" dirty="0">
                <a:solidFill>
                  <a:schemeClr val="bg1">
                    <a:lumMod val="50000"/>
                  </a:schemeClr>
                </a:solidFill>
                <a:latin typeface="Lucida Sans Unicode"/>
                <a:ea typeface="微软雅黑" pitchFamily="34" charset="-122"/>
                <a:cs typeface="Lucida Sans Unicode"/>
              </a:rPr>
              <a:t>”的形式。需要注意的是，数组中最小的索引是</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，最大的索引是“数组的长度</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中，为了方便获得数组的长度，提供了一个</a:t>
            </a:r>
            <a:r>
              <a:rPr lang="en-US" altLang="zh-CN" sz="2400" dirty="0">
                <a:solidFill>
                  <a:schemeClr val="bg1">
                    <a:lumMod val="50000"/>
                  </a:schemeClr>
                </a:solidFill>
                <a:latin typeface="Lucida Sans Unicode"/>
                <a:ea typeface="微软雅黑" pitchFamily="34" charset="-122"/>
                <a:cs typeface="Lucida Sans Unicode"/>
              </a:rPr>
              <a:t>length</a:t>
            </a:r>
            <a:r>
              <a:rPr lang="zh-CN" altLang="zh-CN" sz="2400" dirty="0">
                <a:solidFill>
                  <a:schemeClr val="bg1">
                    <a:lumMod val="50000"/>
                  </a:schemeClr>
                </a:solidFill>
                <a:latin typeface="Lucida Sans Unicode"/>
                <a:ea typeface="微软雅黑" pitchFamily="34" charset="-122"/>
                <a:cs typeface="Lucida Sans Unicode"/>
              </a:rPr>
              <a:t>属性，在程序中可以通过“数组名</a:t>
            </a:r>
            <a:r>
              <a:rPr lang="en-US" altLang="zh-CN" sz="2400" dirty="0">
                <a:solidFill>
                  <a:schemeClr val="bg1">
                    <a:lumMod val="50000"/>
                  </a:schemeClr>
                </a:solidFill>
                <a:latin typeface="Lucida Sans Unicode"/>
                <a:ea typeface="微软雅黑" pitchFamily="34" charset="-122"/>
                <a:cs typeface="Lucida Sans Unicode"/>
              </a:rPr>
              <a:t>.length</a:t>
            </a:r>
            <a:r>
              <a:rPr lang="zh-CN" altLang="zh-CN" sz="2400" dirty="0">
                <a:solidFill>
                  <a:schemeClr val="bg1">
                    <a:lumMod val="50000"/>
                  </a:schemeClr>
                </a:solidFill>
                <a:latin typeface="Lucida Sans Unicode"/>
                <a:ea typeface="微软雅黑" pitchFamily="34" charset="-122"/>
                <a:cs typeface="Lucida Sans Unicode"/>
              </a:rPr>
              <a:t>”的方式获得数组的长度，即元素的个数。</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4497866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778000" y="1393792"/>
            <a:ext cx="9357360" cy="7702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接下来通过一个案例来演示如何定义数组以及访问数组中的元素</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1788160" y="2164080"/>
            <a:ext cx="9011920" cy="3810001"/>
            <a:chOff x="1778000" y="2164080"/>
            <a:chExt cx="9011920" cy="3810001"/>
          </a:xfrm>
        </p:grpSpPr>
        <p:pic>
          <p:nvPicPr>
            <p:cNvPr id="412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2164080"/>
              <a:ext cx="9011920" cy="3810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2225040" y="2206592"/>
              <a:ext cx="8453120" cy="36862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public class Example22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声明变量</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new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[3];	                             // </a:t>
              </a:r>
              <a:r>
                <a:rPr lang="zh-CN" altLang="zh-CN" sz="1600" dirty="0">
                  <a:solidFill>
                    <a:schemeClr val="bg1">
                      <a:lumMod val="50000"/>
                    </a:schemeClr>
                  </a:solidFill>
                  <a:latin typeface="Lucida Sans Unicode"/>
                  <a:ea typeface="微软雅黑" pitchFamily="34" charset="-122"/>
                  <a:cs typeface="Lucida Sans Unicode"/>
                </a:rPr>
                <a:t>创建数组对象</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[0]="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[0]); // </a:t>
              </a:r>
              <a:r>
                <a:rPr lang="zh-CN" altLang="zh-CN" sz="1600" dirty="0">
                  <a:solidFill>
                    <a:schemeClr val="bg1">
                      <a:lumMod val="50000"/>
                    </a:schemeClr>
                  </a:solidFill>
                  <a:latin typeface="Lucida Sans Unicode"/>
                  <a:ea typeface="微软雅黑" pitchFamily="34" charset="-122"/>
                  <a:cs typeface="Lucida Sans Unicode"/>
                </a:rPr>
                <a:t>访问数组中的第一个元素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[1]="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[1]); // </a:t>
              </a:r>
              <a:r>
                <a:rPr lang="zh-CN" altLang="zh-CN" sz="1600" dirty="0">
                  <a:solidFill>
                    <a:schemeClr val="bg1">
                      <a:lumMod val="50000"/>
                    </a:schemeClr>
                  </a:solidFill>
                  <a:latin typeface="Lucida Sans Unicode"/>
                  <a:ea typeface="微软雅黑" pitchFamily="34" charset="-122"/>
                  <a:cs typeface="Lucida Sans Unicode"/>
                </a:rPr>
                <a:t>访问数组中的第二个元素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[2]="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[2]); // </a:t>
              </a:r>
              <a:r>
                <a:rPr lang="zh-CN" altLang="zh-CN" sz="1600" dirty="0">
                  <a:solidFill>
                    <a:schemeClr val="bg1">
                      <a:lumMod val="50000"/>
                    </a:schemeClr>
                  </a:solidFill>
                  <a:latin typeface="Lucida Sans Unicode"/>
                  <a:ea typeface="微软雅黑" pitchFamily="34" charset="-122"/>
                  <a:cs typeface="Lucida Sans Unicode"/>
                </a:rPr>
                <a:t>访问数组中的第三个元素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数组的长度是：</a:t>
              </a:r>
              <a:r>
                <a:rPr lang="en-US" altLang="zh-CN" sz="1600" dirty="0">
                  <a:solidFill>
                    <a:schemeClr val="bg1">
                      <a:lumMod val="50000"/>
                    </a:schemeClr>
                  </a:solidFill>
                  <a:latin typeface="Lucida Sans Unicode"/>
                  <a:ea typeface="微软雅黑" pitchFamily="34" charset="-122"/>
                  <a:cs typeface="Lucida Sans Unicode"/>
                </a:rPr>
                <a:t>" + </a:t>
              </a:r>
              <a:r>
                <a:rPr lang="en-US" altLang="zh-CN" sz="1600" dirty="0" err="1">
                  <a:solidFill>
                    <a:schemeClr val="bg1">
                      <a:lumMod val="50000"/>
                    </a:schemeClr>
                  </a:solidFill>
                  <a:latin typeface="Lucida Sans Unicode"/>
                  <a:ea typeface="微软雅黑" pitchFamily="34" charset="-122"/>
                  <a:cs typeface="Lucida Sans Unicode"/>
                </a:rPr>
                <a:t>arr.length</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打印数组长度</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35692812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778000" y="1393792"/>
            <a:ext cx="9357360" cy="7702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13698" name="图片 63" descr="手机屏幕截图&#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9187" y="2532062"/>
            <a:ext cx="6932355" cy="26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309959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13698"/>
                                        </p:tgtEl>
                                        <p:attrNameLst>
                                          <p:attrName>style.visibility</p:attrName>
                                        </p:attrNameLst>
                                      </p:cBhvr>
                                      <p:to>
                                        <p:strVal val="visible"/>
                                      </p:to>
                                    </p:set>
                                    <p:animEffect transition="in" filter="fade">
                                      <p:cBhvr>
                                        <p:cTn id="11" dur="1000"/>
                                        <p:tgtEl>
                                          <p:spTgt spid="413698"/>
                                        </p:tgtEl>
                                      </p:cBhvr>
                                    </p:animEffect>
                                    <p:anim calcmode="lin" valueType="num">
                                      <p:cBhvr>
                                        <p:cTn id="12" dur="1000" fill="hold"/>
                                        <p:tgtEl>
                                          <p:spTgt spid="413698"/>
                                        </p:tgtEl>
                                        <p:attrNameLst>
                                          <p:attrName>ppt_x</p:attrName>
                                        </p:attrNameLst>
                                      </p:cBhvr>
                                      <p:tavLst>
                                        <p:tav tm="0">
                                          <p:val>
                                            <p:strVal val="#ppt_x"/>
                                          </p:val>
                                        </p:tav>
                                        <p:tav tm="100000">
                                          <p:val>
                                            <p:strVal val="#ppt_x"/>
                                          </p:val>
                                        </p:tav>
                                      </p:tavLst>
                                    </p:anim>
                                    <p:anim calcmode="lin" valueType="num">
                                      <p:cBhvr>
                                        <p:cTn id="13" dur="1000" fill="hold"/>
                                        <p:tgtEl>
                                          <p:spTgt spid="4136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767840" y="1525872"/>
            <a:ext cx="9357360" cy="405196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行代码声明了一个</a:t>
            </a:r>
            <a:r>
              <a:rPr lang="en-US" altLang="zh-CN" sz="2400" dirty="0" err="1">
                <a:solidFill>
                  <a:schemeClr val="bg1">
                    <a:lumMod val="50000"/>
                  </a:schemeClr>
                </a:solidFill>
                <a:latin typeface="Lucida Sans Unicode"/>
                <a:ea typeface="微软雅黑" pitchFamily="34" charset="-122"/>
                <a:cs typeface="Lucida Sans Unicode"/>
              </a:rPr>
              <a:t>int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类型变量</a:t>
            </a:r>
            <a:r>
              <a:rPr lang="en-US" altLang="zh-CN" sz="2400" dirty="0" err="1">
                <a:solidFill>
                  <a:schemeClr val="bg1">
                    <a:lumMod val="50000"/>
                  </a:schemeClr>
                </a:solidFill>
                <a:latin typeface="Lucida Sans Unicode"/>
                <a:ea typeface="微软雅黑" pitchFamily="34" charset="-122"/>
                <a:cs typeface="Lucida Sans Unicode"/>
              </a:rPr>
              <a:t>arr</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行代码创建了一个长度为</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的数组，并将数组在内存中的地址赋值给变量</a:t>
            </a:r>
            <a:r>
              <a:rPr lang="en-US" altLang="zh-CN" sz="2400" dirty="0" err="1">
                <a:solidFill>
                  <a:schemeClr val="bg1">
                    <a:lumMod val="50000"/>
                  </a:schemeClr>
                </a:solidFill>
                <a:latin typeface="Lucida Sans Unicode"/>
                <a:ea typeface="微软雅黑" pitchFamily="34" charset="-122"/>
                <a:cs typeface="Lucida Sans Unicode"/>
              </a:rPr>
              <a:t>arr</a:t>
            </a:r>
            <a:r>
              <a:rPr lang="zh-CN" altLang="zh-CN" sz="2400" dirty="0">
                <a:solidFill>
                  <a:schemeClr val="bg1">
                    <a:lumMod val="50000"/>
                  </a:schemeClr>
                </a:solidFill>
                <a:latin typeface="Lucida Sans Unicode"/>
                <a:ea typeface="微软雅黑" pitchFamily="34" charset="-122"/>
                <a:cs typeface="Lucida Sans Unicode"/>
              </a:rPr>
              <a:t>。在第</a:t>
            </a:r>
            <a:r>
              <a:rPr lang="en-US" altLang="zh-CN" sz="2400" dirty="0">
                <a:solidFill>
                  <a:schemeClr val="bg1">
                    <a:lumMod val="50000"/>
                  </a:schemeClr>
                </a:solidFill>
                <a:latin typeface="Lucida Sans Unicode"/>
                <a:ea typeface="微软雅黑" pitchFamily="34" charset="-122"/>
                <a:cs typeface="Lucida Sans Unicode"/>
              </a:rPr>
              <a:t>5~7</a:t>
            </a:r>
            <a:r>
              <a:rPr lang="zh-CN" altLang="zh-CN" sz="2400" dirty="0">
                <a:solidFill>
                  <a:schemeClr val="bg1">
                    <a:lumMod val="50000"/>
                  </a:schemeClr>
                </a:solidFill>
                <a:latin typeface="Lucida Sans Unicode"/>
                <a:ea typeface="微软雅黑" pitchFamily="34" charset="-122"/>
                <a:cs typeface="Lucida Sans Unicode"/>
              </a:rPr>
              <a:t>行代码中，通过索引访问数组中的元素，第</a:t>
            </a:r>
            <a:r>
              <a:rPr lang="en-US" altLang="zh-CN" sz="2400" dirty="0">
                <a:solidFill>
                  <a:schemeClr val="bg1">
                    <a:lumMod val="50000"/>
                  </a:schemeClr>
                </a:solidFill>
                <a:latin typeface="Lucida Sans Unicode"/>
                <a:ea typeface="微软雅黑" pitchFamily="34" charset="-122"/>
                <a:cs typeface="Lucida Sans Unicode"/>
              </a:rPr>
              <a:t>8</a:t>
            </a:r>
            <a:r>
              <a:rPr lang="zh-CN" altLang="zh-CN" sz="2400" dirty="0">
                <a:solidFill>
                  <a:schemeClr val="bg1">
                    <a:lumMod val="50000"/>
                  </a:schemeClr>
                </a:solidFill>
                <a:latin typeface="Lucida Sans Unicode"/>
                <a:ea typeface="微软雅黑" pitchFamily="34" charset="-122"/>
                <a:cs typeface="Lucida Sans Unicode"/>
              </a:rPr>
              <a:t>行代码通过</a:t>
            </a:r>
            <a:r>
              <a:rPr lang="en-US" altLang="zh-CN" sz="2400" dirty="0">
                <a:solidFill>
                  <a:schemeClr val="bg1">
                    <a:lumMod val="50000"/>
                  </a:schemeClr>
                </a:solidFill>
                <a:latin typeface="Lucida Sans Unicode"/>
                <a:ea typeface="微软雅黑" pitchFamily="34" charset="-122"/>
                <a:cs typeface="Lucida Sans Unicode"/>
              </a:rPr>
              <a:t>length</a:t>
            </a:r>
            <a:r>
              <a:rPr lang="zh-CN" altLang="zh-CN" sz="2400" dirty="0">
                <a:solidFill>
                  <a:schemeClr val="bg1">
                    <a:lumMod val="50000"/>
                  </a:schemeClr>
                </a:solidFill>
                <a:latin typeface="Lucida Sans Unicode"/>
                <a:ea typeface="微软雅黑" pitchFamily="34" charset="-122"/>
                <a:cs typeface="Lucida Sans Unicode"/>
              </a:rPr>
              <a:t>属性访问数组中元素的个数。从打印结果可以看出，数组的长度为</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，且三个元素初始值都为</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，这是因为当数组被成功创建后，如果没有给数组元素赋值，则数组中元素会被自动赋予一个默认值，根据元素类型的不同，默认初始化的值也是不一样的。</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16196544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83360" y="1584960"/>
            <a:ext cx="9997440" cy="792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数组不进行初始化，系统默认初始化，</a:t>
            </a:r>
            <a:r>
              <a:rPr lang="zh-CN" altLang="zh-CN" sz="2400" dirty="0">
                <a:solidFill>
                  <a:schemeClr val="bg1">
                    <a:lumMod val="50000"/>
                  </a:schemeClr>
                </a:solidFill>
                <a:latin typeface="Lucida Sans Unicode"/>
                <a:ea typeface="微软雅黑" pitchFamily="34" charset="-122"/>
                <a:cs typeface="Lucida Sans Unicode"/>
              </a:rPr>
              <a:t>不同类型数组元素的默认值</a:t>
            </a:r>
            <a:r>
              <a:rPr lang="zh-CN" altLang="en-US" sz="2400" dirty="0">
                <a:solidFill>
                  <a:schemeClr val="bg1">
                    <a:lumMod val="50000"/>
                  </a:schemeClr>
                </a:solidFill>
                <a:latin typeface="Lucida Sans Unicode"/>
                <a:ea typeface="微软雅黑" pitchFamily="34" charset="-122"/>
                <a:cs typeface="Lucida Sans Unicode"/>
              </a:rPr>
              <a:t>如下表。</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3923941269"/>
              </p:ext>
            </p:extLst>
          </p:nvPr>
        </p:nvGraphicFramePr>
        <p:xfrm>
          <a:off x="2098040" y="2486816"/>
          <a:ext cx="8768080" cy="3019904"/>
        </p:xfrm>
        <a:graphic>
          <a:graphicData uri="http://schemas.openxmlformats.org/drawingml/2006/table">
            <a:tbl>
              <a:tblPr>
                <a:tableStyleId>{5C22544A-7EE6-4342-B048-85BDC9FD1C3A}</a:tableStyleId>
              </a:tblPr>
              <a:tblGrid>
                <a:gridCol w="4194053">
                  <a:extLst>
                    <a:ext uri="{9D8B030D-6E8A-4147-A177-3AD203B41FA5}">
                      <a16:colId xmlns:a16="http://schemas.microsoft.com/office/drawing/2014/main" val="20000"/>
                    </a:ext>
                  </a:extLst>
                </a:gridCol>
                <a:gridCol w="4574027">
                  <a:extLst>
                    <a:ext uri="{9D8B030D-6E8A-4147-A177-3AD203B41FA5}">
                      <a16:colId xmlns:a16="http://schemas.microsoft.com/office/drawing/2014/main" val="20001"/>
                    </a:ext>
                  </a:extLst>
                </a:gridCol>
              </a:tblGrid>
              <a:tr h="475041">
                <a:tc>
                  <a:txBody>
                    <a:bodyPr/>
                    <a:lstStyle/>
                    <a:p>
                      <a:pPr algn="ctr">
                        <a:spcAft>
                          <a:spcPts val="0"/>
                        </a:spcAft>
                      </a:pPr>
                      <a:r>
                        <a:rPr lang="zh-CN" sz="2000" kern="100" dirty="0">
                          <a:effectLst/>
                        </a:rPr>
                        <a:t>数据类型</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a:effectLst/>
                        </a:rPr>
                        <a:t>默认初始化值</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475041">
                <a:tc>
                  <a:txBody>
                    <a:bodyPr/>
                    <a:lstStyle/>
                    <a:p>
                      <a:pPr algn="l">
                        <a:spcAft>
                          <a:spcPts val="0"/>
                        </a:spcAft>
                      </a:pPr>
                      <a:r>
                        <a:rPr lang="en-US" sz="2000" kern="100">
                          <a:effectLst/>
                        </a:rPr>
                        <a:t>byte</a:t>
                      </a:r>
                      <a:r>
                        <a:rPr lang="zh-CN" sz="2000" kern="100">
                          <a:effectLst/>
                        </a:rPr>
                        <a:t>、</a:t>
                      </a:r>
                      <a:r>
                        <a:rPr lang="en-US" sz="2000" kern="100">
                          <a:effectLst/>
                        </a:rPr>
                        <a:t>short</a:t>
                      </a:r>
                      <a:r>
                        <a:rPr lang="zh-CN" sz="2000" kern="100">
                          <a:effectLst/>
                        </a:rPr>
                        <a:t>、</a:t>
                      </a:r>
                      <a:r>
                        <a:rPr lang="en-US" sz="2000" kern="100">
                          <a:effectLst/>
                        </a:rPr>
                        <a:t>int</a:t>
                      </a:r>
                      <a:r>
                        <a:rPr lang="zh-CN" sz="2000" kern="100">
                          <a:effectLst/>
                        </a:rPr>
                        <a:t>、</a:t>
                      </a:r>
                      <a:r>
                        <a:rPr lang="en-US" sz="2000" kern="100">
                          <a:effectLst/>
                        </a:rPr>
                        <a:t>long</a:t>
                      </a:r>
                      <a:endParaRPr lang="zh-CN" sz="2000" kern="100">
                        <a:effectLst/>
                        <a:latin typeface="Times New Roman"/>
                        <a:ea typeface="宋体"/>
                      </a:endParaRPr>
                    </a:p>
                  </a:txBody>
                  <a:tcPr marL="68580" marR="68580" marT="0" marB="0" anchor="ctr"/>
                </a:tc>
                <a:tc>
                  <a:txBody>
                    <a:bodyPr/>
                    <a:lstStyle/>
                    <a:p>
                      <a:pPr algn="just">
                        <a:spcAft>
                          <a:spcPts val="0"/>
                        </a:spcAft>
                      </a:pPr>
                      <a:r>
                        <a:rPr lang="en-US" sz="2000" kern="100">
                          <a:effectLst/>
                        </a:rPr>
                        <a:t>0</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475041">
                <a:tc>
                  <a:txBody>
                    <a:bodyPr/>
                    <a:lstStyle/>
                    <a:p>
                      <a:pPr algn="l">
                        <a:spcAft>
                          <a:spcPts val="0"/>
                        </a:spcAft>
                      </a:pPr>
                      <a:r>
                        <a:rPr lang="en-US" sz="2000" kern="100">
                          <a:effectLst/>
                        </a:rPr>
                        <a:t>float</a:t>
                      </a:r>
                      <a:r>
                        <a:rPr lang="zh-CN" sz="2000" kern="100">
                          <a:effectLst/>
                        </a:rPr>
                        <a:t>、</a:t>
                      </a:r>
                      <a:r>
                        <a:rPr lang="en-US" sz="2000" kern="100">
                          <a:effectLst/>
                        </a:rPr>
                        <a:t>double</a:t>
                      </a:r>
                      <a:endParaRPr lang="zh-CN" sz="2000" kern="100">
                        <a:effectLst/>
                        <a:latin typeface="Times New Roman"/>
                        <a:ea typeface="宋体"/>
                      </a:endParaRPr>
                    </a:p>
                  </a:txBody>
                  <a:tcPr marL="68580" marR="68580" marT="0" marB="0" anchor="ctr"/>
                </a:tc>
                <a:tc>
                  <a:txBody>
                    <a:bodyPr/>
                    <a:lstStyle/>
                    <a:p>
                      <a:pPr algn="just">
                        <a:spcAft>
                          <a:spcPts val="0"/>
                        </a:spcAft>
                      </a:pPr>
                      <a:r>
                        <a:rPr lang="en-US" sz="2000" kern="100">
                          <a:effectLst/>
                        </a:rPr>
                        <a:t>0.0</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475041">
                <a:tc>
                  <a:txBody>
                    <a:bodyPr/>
                    <a:lstStyle/>
                    <a:p>
                      <a:pPr algn="l">
                        <a:spcAft>
                          <a:spcPts val="0"/>
                        </a:spcAft>
                      </a:pPr>
                      <a:r>
                        <a:rPr lang="en-US" sz="2000" kern="100" dirty="0">
                          <a:effectLst/>
                        </a:rPr>
                        <a:t>char</a:t>
                      </a:r>
                      <a:endParaRPr lang="zh-CN" sz="2000" kern="100" dirty="0">
                        <a:effectLst/>
                        <a:latin typeface="Times New Roman"/>
                        <a:ea typeface="宋体"/>
                      </a:endParaRPr>
                    </a:p>
                  </a:txBody>
                  <a:tcPr marL="68580" marR="68580" marT="0" marB="0" anchor="ctr"/>
                </a:tc>
                <a:tc>
                  <a:txBody>
                    <a:bodyPr/>
                    <a:lstStyle/>
                    <a:p>
                      <a:pPr algn="just">
                        <a:spcAft>
                          <a:spcPts val="0"/>
                        </a:spcAft>
                      </a:pPr>
                      <a:r>
                        <a:rPr lang="zh-CN" sz="2000" kern="100">
                          <a:effectLst/>
                        </a:rPr>
                        <a:t>一个空字符，即</a:t>
                      </a:r>
                      <a:r>
                        <a:rPr lang="en-US" sz="2000" kern="100">
                          <a:effectLst/>
                        </a:rPr>
                        <a:t>’\u0000’</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475041">
                <a:tc>
                  <a:txBody>
                    <a:bodyPr/>
                    <a:lstStyle/>
                    <a:p>
                      <a:pPr algn="l">
                        <a:spcAft>
                          <a:spcPts val="0"/>
                        </a:spcAft>
                      </a:pPr>
                      <a:r>
                        <a:rPr lang="en-US" sz="2000" kern="100">
                          <a:effectLst/>
                        </a:rPr>
                        <a:t>boolean</a:t>
                      </a:r>
                      <a:endParaRPr lang="zh-CN" sz="2000" kern="100">
                        <a:effectLst/>
                        <a:latin typeface="Times New Roman"/>
                        <a:ea typeface="宋体"/>
                      </a:endParaRPr>
                    </a:p>
                  </a:txBody>
                  <a:tcPr marL="68580" marR="68580" marT="0" marB="0" anchor="ctr"/>
                </a:tc>
                <a:tc>
                  <a:txBody>
                    <a:bodyPr/>
                    <a:lstStyle/>
                    <a:p>
                      <a:pPr algn="just">
                        <a:spcAft>
                          <a:spcPts val="0"/>
                        </a:spcAft>
                      </a:pPr>
                      <a:r>
                        <a:rPr lang="en-US" sz="2000" kern="100">
                          <a:effectLst/>
                        </a:rPr>
                        <a:t>false</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4"/>
                  </a:ext>
                </a:extLst>
              </a:tr>
              <a:tr h="644699">
                <a:tc>
                  <a:txBody>
                    <a:bodyPr/>
                    <a:lstStyle/>
                    <a:p>
                      <a:pPr algn="l">
                        <a:spcAft>
                          <a:spcPts val="0"/>
                        </a:spcAft>
                      </a:pPr>
                      <a:r>
                        <a:rPr lang="zh-CN" sz="2000" kern="100">
                          <a:effectLst/>
                        </a:rPr>
                        <a:t>引用数据类型</a:t>
                      </a:r>
                      <a:endParaRPr lang="zh-CN" sz="2000" kern="100">
                        <a:effectLst/>
                        <a:latin typeface="Times New Roman"/>
                        <a:ea typeface="宋体"/>
                      </a:endParaRPr>
                    </a:p>
                  </a:txBody>
                  <a:tcPr marL="68580" marR="68580" marT="0" marB="0" anchor="ctr"/>
                </a:tc>
                <a:tc>
                  <a:txBody>
                    <a:bodyPr/>
                    <a:lstStyle/>
                    <a:p>
                      <a:pPr algn="just">
                        <a:spcAft>
                          <a:spcPts val="0"/>
                        </a:spcAft>
                      </a:pPr>
                      <a:r>
                        <a:rPr lang="en-US" sz="2000" kern="100" dirty="0">
                          <a:effectLst/>
                        </a:rPr>
                        <a:t>null</a:t>
                      </a:r>
                      <a:r>
                        <a:rPr lang="zh-CN" sz="2000" kern="100" dirty="0">
                          <a:effectLst/>
                        </a:rPr>
                        <a:t>，表示变量不引用任何对象</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31232934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83360" y="1270000"/>
            <a:ext cx="9997440" cy="711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接下来通过一个案例来学习如何为数组的元素赋值</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 name="组合 9"/>
          <p:cNvGrpSpPr/>
          <p:nvPr/>
        </p:nvGrpSpPr>
        <p:grpSpPr>
          <a:xfrm>
            <a:off x="1869440" y="2042160"/>
            <a:ext cx="8808720" cy="4003039"/>
            <a:chOff x="1808480" y="2052320"/>
            <a:chExt cx="8808720" cy="4003039"/>
          </a:xfrm>
        </p:grpSpPr>
        <p:pic>
          <p:nvPicPr>
            <p:cNvPr id="417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480" y="2052320"/>
              <a:ext cx="8808720" cy="4003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2453638" y="2103120"/>
              <a:ext cx="7995920" cy="3921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public class Example23 {</a:t>
              </a:r>
              <a:endParaRPr lang="zh-CN" altLang="zh-CN" sz="1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public static void main(String[] </a:t>
              </a:r>
              <a:r>
                <a:rPr lang="en-US" altLang="zh-CN" sz="1400" dirty="0" err="1">
                  <a:solidFill>
                    <a:schemeClr val="bg1">
                      <a:lumMod val="50000"/>
                    </a:schemeClr>
                  </a:solidFill>
                  <a:latin typeface="Lucida Sans Unicode"/>
                  <a:ea typeface="微软雅黑" pitchFamily="34" charset="-122"/>
                  <a:cs typeface="Lucida Sans Unicode"/>
                </a:rPr>
                <a:t>args</a:t>
              </a:r>
              <a:r>
                <a:rPr lang="en-US" altLang="zh-CN" sz="1400" dirty="0">
                  <a:solidFill>
                    <a:schemeClr val="bg1">
                      <a:lumMod val="50000"/>
                    </a:schemeClr>
                  </a:solidFill>
                  <a:latin typeface="Lucida Sans Unicode"/>
                  <a:ea typeface="微软雅黑" pitchFamily="34" charset="-122"/>
                  <a:cs typeface="Lucida Sans Unicode"/>
                </a:rPr>
                <a:t>) {</a:t>
              </a:r>
              <a:endParaRPr lang="zh-CN" altLang="zh-CN" sz="1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 = new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[4]; 	// </a:t>
              </a:r>
              <a:r>
                <a:rPr lang="zh-CN" altLang="zh-CN" sz="1400" dirty="0">
                  <a:solidFill>
                    <a:schemeClr val="bg1">
                      <a:lumMod val="50000"/>
                    </a:schemeClr>
                  </a:solidFill>
                  <a:latin typeface="Lucida Sans Unicode"/>
                  <a:ea typeface="微软雅黑" pitchFamily="34" charset="-122"/>
                  <a:cs typeface="Lucida Sans Unicode"/>
                </a:rPr>
                <a:t>定义可以存储</a:t>
              </a:r>
              <a:r>
                <a:rPr lang="en-US" altLang="zh-CN" sz="1400" dirty="0">
                  <a:solidFill>
                    <a:schemeClr val="bg1">
                      <a:lumMod val="50000"/>
                    </a:schemeClr>
                  </a:solidFill>
                  <a:latin typeface="Lucida Sans Unicode"/>
                  <a:ea typeface="微软雅黑" pitchFamily="34" charset="-122"/>
                  <a:cs typeface="Lucida Sans Unicode"/>
                </a:rPr>
                <a:t>4</a:t>
              </a:r>
              <a:r>
                <a:rPr lang="zh-CN" altLang="zh-CN" sz="1400" dirty="0">
                  <a:solidFill>
                    <a:schemeClr val="bg1">
                      <a:lumMod val="50000"/>
                    </a:schemeClr>
                  </a:solidFill>
                  <a:latin typeface="Lucida Sans Unicode"/>
                  <a:ea typeface="微软雅黑" pitchFamily="34" charset="-122"/>
                  <a:cs typeface="Lucida Sans Unicode"/>
                </a:rPr>
                <a:t>个元素的整数类型数组</a:t>
              </a: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[0] = 1; 		// </a:t>
              </a:r>
              <a:r>
                <a:rPr lang="zh-CN" altLang="zh-CN" sz="1400" dirty="0">
                  <a:solidFill>
                    <a:schemeClr val="bg1">
                      <a:lumMod val="50000"/>
                    </a:schemeClr>
                  </a:solidFill>
                  <a:latin typeface="Lucida Sans Unicode"/>
                  <a:ea typeface="微软雅黑" pitchFamily="34" charset="-122"/>
                  <a:cs typeface="Lucida Sans Unicode"/>
                </a:rPr>
                <a:t>为第</a:t>
              </a:r>
              <a:r>
                <a:rPr lang="en-US" altLang="zh-CN" sz="1400" dirty="0">
                  <a:solidFill>
                    <a:schemeClr val="bg1">
                      <a:lumMod val="50000"/>
                    </a:schemeClr>
                  </a:solidFill>
                  <a:latin typeface="Lucida Sans Unicode"/>
                  <a:ea typeface="微软雅黑" pitchFamily="34" charset="-122"/>
                  <a:cs typeface="Lucida Sans Unicode"/>
                </a:rPr>
                <a:t>1</a:t>
              </a:r>
              <a:r>
                <a:rPr lang="zh-CN" altLang="zh-CN" sz="1400" dirty="0">
                  <a:solidFill>
                    <a:schemeClr val="bg1">
                      <a:lumMod val="50000"/>
                    </a:schemeClr>
                  </a:solidFill>
                  <a:latin typeface="Lucida Sans Unicode"/>
                  <a:ea typeface="微软雅黑" pitchFamily="34" charset="-122"/>
                  <a:cs typeface="Lucida Sans Unicode"/>
                </a:rPr>
                <a:t>个元素赋值</a:t>
              </a:r>
              <a:r>
                <a:rPr lang="en-US" altLang="zh-CN" sz="1400" dirty="0">
                  <a:solidFill>
                    <a:schemeClr val="bg1">
                      <a:lumMod val="50000"/>
                    </a:schemeClr>
                  </a:solidFill>
                  <a:latin typeface="Lucida Sans Unicode"/>
                  <a:ea typeface="微软雅黑" pitchFamily="34" charset="-122"/>
                  <a:cs typeface="Lucida Sans Unicode"/>
                </a:rPr>
                <a:t>1</a:t>
              </a:r>
              <a:endParaRPr lang="zh-CN" altLang="zh-CN" sz="1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[1] = 2; 		// </a:t>
              </a:r>
              <a:r>
                <a:rPr lang="zh-CN" altLang="zh-CN" sz="1400" dirty="0">
                  <a:solidFill>
                    <a:schemeClr val="bg1">
                      <a:lumMod val="50000"/>
                    </a:schemeClr>
                  </a:solidFill>
                  <a:latin typeface="Lucida Sans Unicode"/>
                  <a:ea typeface="微软雅黑" pitchFamily="34" charset="-122"/>
                  <a:cs typeface="Lucida Sans Unicode"/>
                </a:rPr>
                <a:t>为第</a:t>
              </a:r>
              <a:r>
                <a:rPr lang="en-US" altLang="zh-CN" sz="1400" dirty="0">
                  <a:solidFill>
                    <a:schemeClr val="bg1">
                      <a:lumMod val="50000"/>
                    </a:schemeClr>
                  </a:solidFill>
                  <a:latin typeface="Lucida Sans Unicode"/>
                  <a:ea typeface="微软雅黑" pitchFamily="34" charset="-122"/>
                  <a:cs typeface="Lucida Sans Unicode"/>
                </a:rPr>
                <a:t>2</a:t>
              </a:r>
              <a:r>
                <a:rPr lang="zh-CN" altLang="zh-CN" sz="1400" dirty="0">
                  <a:solidFill>
                    <a:schemeClr val="bg1">
                      <a:lumMod val="50000"/>
                    </a:schemeClr>
                  </a:solidFill>
                  <a:latin typeface="Lucida Sans Unicode"/>
                  <a:ea typeface="微软雅黑" pitchFamily="34" charset="-122"/>
                  <a:cs typeface="Lucida Sans Unicode"/>
                </a:rPr>
                <a:t>个元素赋值</a:t>
              </a:r>
              <a:r>
                <a:rPr lang="en-US" altLang="zh-CN" sz="1400" dirty="0">
                  <a:solidFill>
                    <a:schemeClr val="bg1">
                      <a:lumMod val="50000"/>
                    </a:schemeClr>
                  </a:solidFill>
                  <a:latin typeface="Lucida Sans Unicode"/>
                  <a:ea typeface="微软雅黑" pitchFamily="34" charset="-122"/>
                  <a:cs typeface="Lucida Sans Unicode"/>
                </a:rPr>
                <a:t>2</a:t>
              </a:r>
              <a:endParaRPr lang="zh-CN" altLang="zh-CN" sz="1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a:t>
              </a:r>
              <a:r>
                <a:rPr lang="zh-CN" altLang="zh-CN" sz="1400" dirty="0">
                  <a:solidFill>
                    <a:schemeClr val="bg1">
                      <a:lumMod val="50000"/>
                    </a:schemeClr>
                  </a:solidFill>
                  <a:latin typeface="Lucida Sans Unicode"/>
                  <a:ea typeface="微软雅黑" pitchFamily="34" charset="-122"/>
                  <a:cs typeface="Lucida Sans Unicode"/>
                </a:rPr>
                <a:t>依次打印数组中每个元素的值</a:t>
              </a: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[0]=" + </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[0]);</a:t>
              </a:r>
              <a:endParaRPr lang="zh-CN" altLang="zh-CN" sz="1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[1]=" + </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[1]);</a:t>
              </a:r>
              <a:endParaRPr lang="zh-CN" altLang="zh-CN" sz="1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[2]=" + </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[2]);</a:t>
              </a:r>
              <a:endParaRPr lang="zh-CN" altLang="zh-CN" sz="1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[3]=" + </a:t>
              </a:r>
              <a:r>
                <a:rPr lang="en-US" altLang="zh-CN" sz="1400" dirty="0" err="1">
                  <a:solidFill>
                    <a:schemeClr val="bg1">
                      <a:lumMod val="50000"/>
                    </a:schemeClr>
                  </a:solidFill>
                  <a:latin typeface="Lucida Sans Unicode"/>
                  <a:ea typeface="微软雅黑" pitchFamily="34" charset="-122"/>
                  <a:cs typeface="Lucida Sans Unicode"/>
                </a:rPr>
                <a:t>arr</a:t>
              </a:r>
              <a:r>
                <a:rPr lang="en-US" altLang="zh-CN" sz="1400" dirty="0">
                  <a:solidFill>
                    <a:schemeClr val="bg1">
                      <a:lumMod val="50000"/>
                    </a:schemeClr>
                  </a:solidFill>
                  <a:latin typeface="Lucida Sans Unicode"/>
                  <a:ea typeface="微软雅黑" pitchFamily="34" charset="-122"/>
                  <a:cs typeface="Lucida Sans Unicode"/>
                </a:rPr>
                <a:t>[3]);</a:t>
              </a:r>
              <a:endParaRPr lang="zh-CN" altLang="zh-CN" sz="1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	}</a:t>
              </a:r>
              <a:endParaRPr lang="zh-CN" altLang="zh-CN" sz="1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a:t>
              </a:r>
              <a:endParaRPr lang="zh-CN" altLang="zh-CN" sz="14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6180088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83360" y="1442720"/>
            <a:ext cx="9997440" cy="711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18818" name="图片 64" descr="手机屏幕截图&#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7199" y="2530158"/>
            <a:ext cx="7009761" cy="27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365994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18818"/>
                                        </p:tgtEl>
                                        <p:attrNameLst>
                                          <p:attrName>style.visibility</p:attrName>
                                        </p:attrNameLst>
                                      </p:cBhvr>
                                      <p:to>
                                        <p:strVal val="visible"/>
                                      </p:to>
                                    </p:set>
                                    <p:animEffect transition="in" filter="fade">
                                      <p:cBhvr>
                                        <p:cTn id="11" dur="1000"/>
                                        <p:tgtEl>
                                          <p:spTgt spid="418818"/>
                                        </p:tgtEl>
                                      </p:cBhvr>
                                    </p:animEffect>
                                    <p:anim calcmode="lin" valueType="num">
                                      <p:cBhvr>
                                        <p:cTn id="12" dur="1000" fill="hold"/>
                                        <p:tgtEl>
                                          <p:spTgt spid="418818"/>
                                        </p:tgtEl>
                                        <p:attrNameLst>
                                          <p:attrName>ppt_x</p:attrName>
                                        </p:attrNameLst>
                                      </p:cBhvr>
                                      <p:tavLst>
                                        <p:tav tm="0">
                                          <p:val>
                                            <p:strVal val="#ppt_x"/>
                                          </p:val>
                                        </p:tav>
                                        <p:tav tm="100000">
                                          <p:val>
                                            <p:strVal val="#ppt_x"/>
                                          </p:val>
                                        </p:tav>
                                      </p:tavLst>
                                    </p:anim>
                                    <p:anim calcmode="lin" valueType="num">
                                      <p:cBhvr>
                                        <p:cTn id="13" dur="1000" fill="hold"/>
                                        <p:tgtEl>
                                          <p:spTgt spid="4188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83360" y="2032000"/>
            <a:ext cx="9621520" cy="2428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行代码定义了一个数组，此时数组中每个元素都为默认初始值</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4~5</a:t>
            </a:r>
            <a:r>
              <a:rPr lang="zh-CN" altLang="zh-CN" sz="2400" dirty="0">
                <a:solidFill>
                  <a:schemeClr val="bg1">
                    <a:lumMod val="50000"/>
                  </a:schemeClr>
                </a:solidFill>
                <a:latin typeface="Lucida Sans Unicode"/>
                <a:ea typeface="微软雅黑" pitchFamily="34" charset="-122"/>
                <a:cs typeface="Lucida Sans Unicode"/>
              </a:rPr>
              <a:t>行代码通过赋值语句将数组中的元素</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分别赋值为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，而元素</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没有赋值，其值仍为</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，因此打印结果中四个元素的值依次为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411303877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564640" y="1666240"/>
            <a:ext cx="9621520" cy="3596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定义数组时只指定数组的长度，由系统自动为元素赋初值的方式称作动态初始化。在初始化数组时还有一种方式叫做静态初始化，就是在定义数组的同时就为数组的每个元素赋值。数组的静态初始化有两种方式，具体格式如下：</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类型</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数组名</a:t>
            </a:r>
            <a:r>
              <a:rPr lang="en-US" altLang="zh-CN" sz="2400" dirty="0">
                <a:solidFill>
                  <a:srgbClr val="FF0000"/>
                </a:solidFill>
                <a:latin typeface="Lucida Sans Unicode"/>
                <a:ea typeface="微软雅黑" pitchFamily="34" charset="-122"/>
                <a:cs typeface="Lucida Sans Unicode"/>
              </a:rPr>
              <a:t> = new </a:t>
            </a:r>
            <a:r>
              <a:rPr lang="zh-CN" altLang="zh-CN" sz="2400" dirty="0">
                <a:solidFill>
                  <a:srgbClr val="FF0000"/>
                </a:solidFill>
                <a:latin typeface="Lucida Sans Unicode"/>
                <a:ea typeface="微软雅黑" pitchFamily="34" charset="-122"/>
                <a:cs typeface="Lucida Sans Unicode"/>
              </a:rPr>
              <a:t>类型</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元素</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元素</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类型</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数组名</a:t>
            </a:r>
            <a:r>
              <a:rPr lang="en-US" altLang="zh-CN" sz="2400" dirty="0">
                <a:solidFill>
                  <a:srgbClr val="FF0000"/>
                </a:solidFill>
                <a:latin typeface="Lucida Sans Unicode"/>
                <a:ea typeface="微软雅黑" pitchFamily="34" charset="-122"/>
                <a:cs typeface="Lucida Sans Unicode"/>
              </a:rPr>
              <a:t> = {</a:t>
            </a:r>
            <a:r>
              <a:rPr lang="zh-CN" altLang="zh-CN" sz="2400" dirty="0">
                <a:solidFill>
                  <a:srgbClr val="FF0000"/>
                </a:solidFill>
                <a:latin typeface="Lucida Sans Unicode"/>
                <a:ea typeface="微软雅黑" pitchFamily="34" charset="-122"/>
                <a:cs typeface="Lucida Sans Unicode"/>
              </a:rPr>
              <a:t>元素</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元素</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元素</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 </a:t>
            </a:r>
            <a:endParaRPr lang="zh-CN" altLang="zh-CN" sz="2400" dirty="0">
              <a:solidFill>
                <a:srgbClr val="FF0000"/>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17384872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93520" y="1381760"/>
            <a:ext cx="9621520"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接下来通过一个案例演示数组静态初始化的效果</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2397760" y="2164080"/>
            <a:ext cx="7630160" cy="3820160"/>
            <a:chOff x="2418080" y="2153920"/>
            <a:chExt cx="7030720" cy="3820160"/>
          </a:xfrm>
        </p:grpSpPr>
        <p:pic>
          <p:nvPicPr>
            <p:cNvPr id="419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080" y="2153920"/>
              <a:ext cx="7030720" cy="382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2928766" y="2204720"/>
              <a:ext cx="6390640" cy="3688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Example24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 1, 2, 3, 4 }; 	// </a:t>
              </a:r>
              <a:r>
                <a:rPr lang="zh-CN" altLang="zh-CN" sz="1600" dirty="0">
                  <a:solidFill>
                    <a:schemeClr val="bg1">
                      <a:lumMod val="50000"/>
                    </a:schemeClr>
                  </a:solidFill>
                  <a:latin typeface="Lucida Sans Unicode"/>
                  <a:ea typeface="微软雅黑" pitchFamily="34" charset="-122"/>
                  <a:cs typeface="Lucida Sans Unicode"/>
                </a:rPr>
                <a:t>静态初始化</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a:t>
              </a:r>
              <a:r>
                <a:rPr lang="zh-CN" altLang="zh-CN" sz="1600" dirty="0">
                  <a:solidFill>
                    <a:schemeClr val="bg1">
                      <a:lumMod val="50000"/>
                    </a:schemeClr>
                  </a:solidFill>
                  <a:latin typeface="Lucida Sans Unicode"/>
                  <a:ea typeface="微软雅黑" pitchFamily="34" charset="-122"/>
                  <a:cs typeface="Lucida Sans Unicode"/>
                </a:rPr>
                <a:t>依次访问数组中的元素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[0] = "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[0]);</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[1] = "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[1]);</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[2] = "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[2]);</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[3] = "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[3]);</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0763116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2.1.5 Java</a:t>
            </a:r>
            <a:r>
              <a:rPr lang="zh-CN" altLang="en-US" sz="3200" b="1" dirty="0">
                <a:solidFill>
                  <a:srgbClr val="1353A2"/>
                </a:solidFill>
                <a:latin typeface="微软雅黑" pitchFamily="34" charset="-122"/>
                <a:ea typeface="微软雅黑" pitchFamily="34" charset="-122"/>
              </a:rPr>
              <a:t>中的常量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5283200" y="1493520"/>
            <a:ext cx="5679440" cy="4500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在程序中为了标明不同的进制，数据都有特定的标识，八进制必须以</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开头，如</a:t>
            </a:r>
            <a:r>
              <a:rPr lang="en-US" altLang="zh-CN" sz="2400" dirty="0">
                <a:solidFill>
                  <a:schemeClr val="bg1">
                    <a:lumMod val="50000"/>
                  </a:schemeClr>
                </a:solidFill>
                <a:latin typeface="Lucida Sans Unicode"/>
                <a:ea typeface="微软雅黑" pitchFamily="34" charset="-122"/>
                <a:cs typeface="Lucida Sans Unicode"/>
              </a:rPr>
              <a:t>0711</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0123</a:t>
            </a:r>
            <a:r>
              <a:rPr lang="zh-CN" altLang="zh-CN" sz="2400" dirty="0">
                <a:solidFill>
                  <a:schemeClr val="bg1">
                    <a:lumMod val="50000"/>
                  </a:schemeClr>
                </a:solidFill>
                <a:latin typeface="Lucida Sans Unicode"/>
                <a:ea typeface="微软雅黑" pitchFamily="34" charset="-122"/>
                <a:cs typeface="Lucida Sans Unicode"/>
              </a:rPr>
              <a:t>；十六进制必须以</a:t>
            </a:r>
            <a:r>
              <a:rPr lang="en-US" altLang="zh-CN" sz="2400" dirty="0">
                <a:solidFill>
                  <a:schemeClr val="bg1">
                    <a:lumMod val="50000"/>
                  </a:schemeClr>
                </a:solidFill>
                <a:latin typeface="Lucida Sans Unicode"/>
                <a:ea typeface="微软雅黑" pitchFamily="34" charset="-122"/>
                <a:cs typeface="Lucida Sans Unicode"/>
              </a:rPr>
              <a:t>0x</a:t>
            </a:r>
            <a:r>
              <a:rPr lang="zh-CN" altLang="zh-CN" sz="2400" dirty="0">
                <a:solidFill>
                  <a:schemeClr val="bg1">
                    <a:lumMod val="50000"/>
                  </a:schemeClr>
                </a:solidFill>
                <a:latin typeface="Lucida Sans Unicode"/>
                <a:ea typeface="微软雅黑" pitchFamily="34" charset="-122"/>
                <a:cs typeface="Lucida Sans Unicode"/>
              </a:rPr>
              <a:t>或</a:t>
            </a:r>
            <a:r>
              <a:rPr lang="en-US" altLang="zh-CN" sz="2400" dirty="0">
                <a:solidFill>
                  <a:schemeClr val="bg1">
                    <a:lumMod val="50000"/>
                  </a:schemeClr>
                </a:solidFill>
                <a:latin typeface="Lucida Sans Unicode"/>
                <a:ea typeface="微软雅黑" pitchFamily="34" charset="-122"/>
                <a:cs typeface="Lucida Sans Unicode"/>
              </a:rPr>
              <a:t>0X</a:t>
            </a:r>
            <a:r>
              <a:rPr lang="zh-CN" altLang="zh-CN" sz="2400" dirty="0">
                <a:solidFill>
                  <a:schemeClr val="bg1">
                    <a:lumMod val="50000"/>
                  </a:schemeClr>
                </a:solidFill>
                <a:latin typeface="Lucida Sans Unicode"/>
                <a:ea typeface="微软雅黑" pitchFamily="34" charset="-122"/>
                <a:cs typeface="Lucida Sans Unicode"/>
              </a:rPr>
              <a:t>开头，如</a:t>
            </a:r>
            <a:r>
              <a:rPr lang="en-US" altLang="zh-CN" sz="2400" dirty="0">
                <a:solidFill>
                  <a:schemeClr val="bg1">
                    <a:lumMod val="50000"/>
                  </a:schemeClr>
                </a:solidFill>
                <a:latin typeface="Lucida Sans Unicode"/>
                <a:ea typeface="微软雅黑" pitchFamily="34" charset="-122"/>
                <a:cs typeface="Lucida Sans Unicode"/>
              </a:rPr>
              <a:t>0xaf3</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0Xff</a:t>
            </a:r>
            <a:r>
              <a:rPr lang="zh-CN" altLang="zh-CN" sz="2400" dirty="0">
                <a:solidFill>
                  <a:schemeClr val="bg1">
                    <a:lumMod val="50000"/>
                  </a:schemeClr>
                </a:solidFill>
                <a:latin typeface="Lucida Sans Unicode"/>
                <a:ea typeface="微软雅黑" pitchFamily="34" charset="-122"/>
                <a:cs typeface="Lucida Sans Unicode"/>
              </a:rPr>
              <a:t>；整数以十进制表示时，第一位不能是</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。例如，十进制的</a:t>
            </a:r>
            <a:r>
              <a:rPr lang="en-US" altLang="zh-CN" sz="2400" dirty="0">
                <a:solidFill>
                  <a:schemeClr val="bg1">
                    <a:lumMod val="50000"/>
                  </a:schemeClr>
                </a:solidFill>
                <a:latin typeface="Lucida Sans Unicode"/>
                <a:ea typeface="微软雅黑" pitchFamily="34" charset="-122"/>
                <a:cs typeface="Lucida Sans Unicode"/>
              </a:rPr>
              <a:t>127</a:t>
            </a:r>
            <a:r>
              <a:rPr lang="zh-CN" altLang="zh-CN" sz="2400" dirty="0">
                <a:solidFill>
                  <a:schemeClr val="bg1">
                    <a:lumMod val="50000"/>
                  </a:schemeClr>
                </a:solidFill>
                <a:latin typeface="Lucida Sans Unicode"/>
                <a:ea typeface="微软雅黑" pitchFamily="34" charset="-122"/>
                <a:cs typeface="Lucida Sans Unicode"/>
              </a:rPr>
              <a:t>，用二进制表示为</a:t>
            </a:r>
            <a:r>
              <a:rPr lang="en-US" altLang="zh-CN" sz="2400" dirty="0">
                <a:solidFill>
                  <a:schemeClr val="bg1">
                    <a:lumMod val="50000"/>
                  </a:schemeClr>
                </a:solidFill>
                <a:latin typeface="Lucida Sans Unicode"/>
                <a:ea typeface="微软雅黑" pitchFamily="34" charset="-122"/>
                <a:cs typeface="Lucida Sans Unicode"/>
              </a:rPr>
              <a:t>0b1111111</a:t>
            </a:r>
            <a:r>
              <a:rPr lang="zh-CN" altLang="zh-CN" sz="2400" dirty="0">
                <a:solidFill>
                  <a:schemeClr val="bg1">
                    <a:lumMod val="50000"/>
                  </a:schemeClr>
                </a:solidFill>
                <a:latin typeface="Lucida Sans Unicode"/>
                <a:ea typeface="微软雅黑" pitchFamily="34" charset="-122"/>
                <a:cs typeface="Lucida Sans Unicode"/>
              </a:rPr>
              <a:t>或者</a:t>
            </a:r>
            <a:r>
              <a:rPr lang="en-US" altLang="zh-CN" sz="2400" dirty="0">
                <a:solidFill>
                  <a:schemeClr val="bg1">
                    <a:lumMod val="50000"/>
                  </a:schemeClr>
                </a:solidFill>
                <a:latin typeface="Lucida Sans Unicode"/>
                <a:ea typeface="微软雅黑" pitchFamily="34" charset="-122"/>
                <a:cs typeface="Lucida Sans Unicode"/>
              </a:rPr>
              <a:t>0B1111111</a:t>
            </a:r>
            <a:r>
              <a:rPr lang="zh-CN" altLang="zh-CN" sz="2400" dirty="0">
                <a:solidFill>
                  <a:schemeClr val="bg1">
                    <a:lumMod val="50000"/>
                  </a:schemeClr>
                </a:solidFill>
                <a:latin typeface="Lucida Sans Unicode"/>
                <a:ea typeface="微软雅黑" pitchFamily="34" charset="-122"/>
                <a:cs typeface="Lucida Sans Unicode"/>
              </a:rPr>
              <a:t>，用八进制表示为</a:t>
            </a:r>
            <a:r>
              <a:rPr lang="en-US" altLang="zh-CN" sz="2400" dirty="0">
                <a:solidFill>
                  <a:schemeClr val="bg1">
                    <a:lumMod val="50000"/>
                  </a:schemeClr>
                </a:solidFill>
                <a:latin typeface="Lucida Sans Unicode"/>
                <a:ea typeface="微软雅黑" pitchFamily="34" charset="-122"/>
                <a:cs typeface="Lucida Sans Unicode"/>
              </a:rPr>
              <a:t>0177</a:t>
            </a:r>
            <a:r>
              <a:rPr lang="zh-CN" altLang="zh-CN" sz="2400" dirty="0">
                <a:solidFill>
                  <a:schemeClr val="bg1">
                    <a:lumMod val="50000"/>
                  </a:schemeClr>
                </a:solidFill>
                <a:latin typeface="Lucida Sans Unicode"/>
                <a:ea typeface="微软雅黑" pitchFamily="34" charset="-122"/>
                <a:cs typeface="Lucida Sans Unicode"/>
              </a:rPr>
              <a:t>，用十六进制表示为</a:t>
            </a:r>
            <a:r>
              <a:rPr lang="en-US" altLang="zh-CN" sz="2400" dirty="0">
                <a:solidFill>
                  <a:schemeClr val="bg1">
                    <a:lumMod val="50000"/>
                  </a:schemeClr>
                </a:solidFill>
                <a:latin typeface="Lucida Sans Unicode"/>
                <a:ea typeface="微软雅黑" pitchFamily="34" charset="-122"/>
                <a:cs typeface="Lucida Sans Unicode"/>
              </a:rPr>
              <a:t>0x7F</a:t>
            </a:r>
            <a:r>
              <a:rPr lang="zh-CN" altLang="zh-CN" sz="2400" dirty="0">
                <a:solidFill>
                  <a:schemeClr val="bg1">
                    <a:lumMod val="50000"/>
                  </a:schemeClr>
                </a:solidFill>
                <a:latin typeface="Lucida Sans Unicode"/>
                <a:ea typeface="微软雅黑" pitchFamily="34" charset="-122"/>
                <a:cs typeface="Lucida Sans Unicode"/>
              </a:rPr>
              <a:t>或者</a:t>
            </a:r>
            <a:r>
              <a:rPr lang="en-US" altLang="zh-CN" sz="2400" dirty="0">
                <a:solidFill>
                  <a:schemeClr val="bg1">
                    <a:lumMod val="50000"/>
                  </a:schemeClr>
                </a:solidFill>
                <a:latin typeface="Lucida Sans Unicode"/>
                <a:ea typeface="微软雅黑" pitchFamily="34" charset="-122"/>
                <a:cs typeface="Lucida Sans Unicode"/>
              </a:rPr>
              <a:t>0X7F</a:t>
            </a:r>
            <a:r>
              <a:rPr lang="zh-CN" altLang="zh-CN" sz="2400" dirty="0">
                <a:solidFill>
                  <a:schemeClr val="bg1">
                    <a:lumMod val="50000"/>
                  </a:schemeClr>
                </a:solidFill>
                <a:latin typeface="Lucida Sans Unicode"/>
                <a:ea typeface="微软雅黑" pitchFamily="34" charset="-122"/>
                <a:cs typeface="Lucida Sans Unicode"/>
              </a:rPr>
              <a:t>。</a:t>
            </a: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5" name="组合 4"/>
          <p:cNvGrpSpPr/>
          <p:nvPr/>
        </p:nvGrpSpPr>
        <p:grpSpPr>
          <a:xfrm>
            <a:off x="1734819" y="1798263"/>
            <a:ext cx="2834640" cy="3676730"/>
            <a:chOff x="2311398" y="1676344"/>
            <a:chExt cx="2834640" cy="3676730"/>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71111983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93520" y="1381760"/>
            <a:ext cx="9621520"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0866" name="图片 65" descr="手机屏幕截图&#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4102" y="2362518"/>
            <a:ext cx="6426036" cy="273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363715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0866"/>
                                        </p:tgtEl>
                                        <p:attrNameLst>
                                          <p:attrName>style.visibility</p:attrName>
                                        </p:attrNameLst>
                                      </p:cBhvr>
                                      <p:to>
                                        <p:strVal val="visible"/>
                                      </p:to>
                                    </p:set>
                                    <p:animEffect transition="in" filter="fade">
                                      <p:cBhvr>
                                        <p:cTn id="11" dur="1000"/>
                                        <p:tgtEl>
                                          <p:spTgt spid="420866"/>
                                        </p:tgtEl>
                                      </p:cBhvr>
                                    </p:animEffect>
                                    <p:anim calcmode="lin" valueType="num">
                                      <p:cBhvr>
                                        <p:cTn id="12" dur="1000" fill="hold"/>
                                        <p:tgtEl>
                                          <p:spTgt spid="420866"/>
                                        </p:tgtEl>
                                        <p:attrNameLst>
                                          <p:attrName>ppt_x</p:attrName>
                                        </p:attrNameLst>
                                      </p:cBhvr>
                                      <p:tavLst>
                                        <p:tav tm="0">
                                          <p:val>
                                            <p:strVal val="#ppt_x"/>
                                          </p:val>
                                        </p:tav>
                                        <p:tav tm="100000">
                                          <p:val>
                                            <p:strVal val="#ppt_x"/>
                                          </p:val>
                                        </p:tav>
                                      </p:tavLst>
                                    </p:anim>
                                    <p:anim calcmode="lin" valueType="num">
                                      <p:cBhvr>
                                        <p:cTn id="13" dur="1000" fill="hold"/>
                                        <p:tgtEl>
                                          <p:spTgt spid="4208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2.7.1 </a:t>
            </a:r>
            <a:r>
              <a:rPr lang="zh-CN" altLang="en-US" sz="3200" b="1" dirty="0">
                <a:solidFill>
                  <a:srgbClr val="1353A2"/>
                </a:solidFill>
                <a:latin typeface="微软雅黑" pitchFamily="34" charset="-122"/>
                <a:ea typeface="微软雅黑" pitchFamily="34" charset="-122"/>
              </a:rPr>
              <a:t>数组的定义</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93520" y="1838960"/>
            <a:ext cx="9621520" cy="2976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采用静态初始化的方式为每个元素赋予初值，其值分别是</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。需要注意的是，文件中的第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行代码千万不可写成</a:t>
            </a:r>
            <a:r>
              <a:rPr lang="en-US" altLang="zh-CN" sz="2400" dirty="0" err="1">
                <a:solidFill>
                  <a:schemeClr val="bg1">
                    <a:lumMod val="50000"/>
                  </a:schemeClr>
                </a:solidFill>
                <a:latin typeface="Lucida Sans Unicode"/>
                <a:ea typeface="微软雅黑" pitchFamily="34" charset="-122"/>
                <a:cs typeface="Lucida Sans Unicode"/>
              </a:rPr>
              <a:t>int</a:t>
            </a:r>
            <a:r>
              <a:rPr lang="en-US" altLang="zh-CN" sz="2400" dirty="0">
                <a:solidFill>
                  <a:schemeClr val="bg1">
                    <a:lumMod val="50000"/>
                  </a:schemeClr>
                </a:solidFill>
                <a:latin typeface="Lucida Sans Unicode"/>
                <a:ea typeface="微软雅黑" pitchFamily="34" charset="-122"/>
                <a:cs typeface="Lucida Sans Unicode"/>
              </a:rPr>
              <a:t>[] x = new </a:t>
            </a:r>
            <a:r>
              <a:rPr lang="en-US" altLang="zh-CN" sz="2400" dirty="0" err="1">
                <a:solidFill>
                  <a:schemeClr val="bg1">
                    <a:lumMod val="50000"/>
                  </a:schemeClr>
                </a:solidFill>
                <a:latin typeface="Lucida Sans Unicode"/>
                <a:ea typeface="微软雅黑" pitchFamily="34" charset="-122"/>
                <a:cs typeface="Lucida Sans Unicode"/>
              </a:rPr>
              <a:t>int</a:t>
            </a:r>
            <a:r>
              <a:rPr lang="en-US" altLang="zh-CN" sz="2400" dirty="0">
                <a:solidFill>
                  <a:schemeClr val="bg1">
                    <a:lumMod val="50000"/>
                  </a:schemeClr>
                </a:solidFill>
                <a:latin typeface="Lucida Sans Unicode"/>
                <a:ea typeface="微软雅黑" pitchFamily="34" charset="-122"/>
                <a:cs typeface="Lucida Sans Unicode"/>
              </a:rPr>
              <a:t>[4]{1,2,3,4};</a:t>
            </a:r>
            <a:r>
              <a:rPr lang="zh-CN" altLang="zh-CN" sz="2400" dirty="0">
                <a:solidFill>
                  <a:schemeClr val="bg1">
                    <a:lumMod val="50000"/>
                  </a:schemeClr>
                </a:solidFill>
                <a:latin typeface="Lucida Sans Unicode"/>
                <a:ea typeface="微软雅黑" pitchFamily="34" charset="-122"/>
                <a:cs typeface="Lucida Sans Unicode"/>
              </a:rPr>
              <a:t>，这样写编译器会报错。原因在于编译器会认为数组限定的元素个数</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与实际存储的元素</a:t>
            </a:r>
            <a:r>
              <a:rPr lang="en-US" altLang="zh-CN" sz="2400" dirty="0">
                <a:solidFill>
                  <a:schemeClr val="bg1">
                    <a:lumMod val="50000"/>
                  </a:schemeClr>
                </a:solidFill>
                <a:latin typeface="Lucida Sans Unicode"/>
                <a:ea typeface="微软雅黑" pitchFamily="34" charset="-122"/>
                <a:cs typeface="Lucida Sans Unicode"/>
              </a:rPr>
              <a:t>{1,2,3,4}</a:t>
            </a:r>
            <a:r>
              <a:rPr lang="zh-CN" altLang="zh-CN" sz="2400" dirty="0">
                <a:solidFill>
                  <a:schemeClr val="bg1">
                    <a:lumMod val="50000"/>
                  </a:schemeClr>
                </a:solidFill>
                <a:latin typeface="Lucida Sans Unicode"/>
                <a:ea typeface="微软雅黑" pitchFamily="34" charset="-122"/>
                <a:cs typeface="Lucida Sans Unicode"/>
              </a:rPr>
              <a:t>个数有可能不一致，存在一定的安全隐患。</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1224523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4754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脚下留心：数组索引</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5425440" y="1778000"/>
            <a:ext cx="5425440" cy="3423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数组是一个容器，存储到数组中的每个元素，都有自己的自动编号，最小值为</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，最大值为数组长度</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-1</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，如果要访问数组存储的元素，必须依赖于索引。在访问数组的元素时，索引不能超出</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0~length-1</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范围，否则程序会报错。</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1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138" y="1778000"/>
            <a:ext cx="2568575" cy="377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7675561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421890"/>
                                        </p:tgtEl>
                                        <p:attrNameLst>
                                          <p:attrName>style.visibility</p:attrName>
                                        </p:attrNameLst>
                                      </p:cBhvr>
                                      <p:to>
                                        <p:strVal val="visible"/>
                                      </p:to>
                                    </p:set>
                                    <p:animEffect transition="in" filter="fade">
                                      <p:cBhvr>
                                        <p:cTn id="10" dur="1000"/>
                                        <p:tgtEl>
                                          <p:spTgt spid="421890"/>
                                        </p:tgtEl>
                                      </p:cBhvr>
                                    </p:animEffect>
                                    <p:anim calcmode="lin" valueType="num">
                                      <p:cBhvr>
                                        <p:cTn id="11" dur="1000" fill="hold"/>
                                        <p:tgtEl>
                                          <p:spTgt spid="421890"/>
                                        </p:tgtEl>
                                        <p:attrNameLst>
                                          <p:attrName>ppt_x</p:attrName>
                                        </p:attrNameLst>
                                      </p:cBhvr>
                                      <p:tavLst>
                                        <p:tav tm="0">
                                          <p:val>
                                            <p:strVal val="#ppt_x"/>
                                          </p:val>
                                        </p:tav>
                                        <p:tav tm="100000">
                                          <p:val>
                                            <p:strVal val="#ppt_x"/>
                                          </p:val>
                                        </p:tav>
                                      </p:tavLst>
                                    </p:anim>
                                    <p:anim calcmode="lin" valueType="num">
                                      <p:cBhvr>
                                        <p:cTn id="12" dur="1000" fill="hold"/>
                                        <p:tgtEl>
                                          <p:spTgt spid="421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4754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脚下留心：数组索引</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371600" y="1432560"/>
            <a:ext cx="9479280" cy="75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接下来通过一个案例演示索引超出数组范围的情况</a:t>
            </a: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1371600" y="2316480"/>
            <a:ext cx="9723120" cy="3088640"/>
            <a:chOff x="1371600" y="2316480"/>
            <a:chExt cx="9723120" cy="3088640"/>
          </a:xfrm>
        </p:grpSpPr>
        <p:pic>
          <p:nvPicPr>
            <p:cNvPr id="422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316480"/>
              <a:ext cx="9641840" cy="308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1615440" y="2560320"/>
              <a:ext cx="9479280" cy="2489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public class Example25 {</a:t>
              </a:r>
              <a:endParaRPr lang="zh-CN" altLang="zh-CN" sz="18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	public static void main(String[] </a:t>
              </a:r>
              <a:r>
                <a:rPr lang="en-US" altLang="zh-CN" sz="1800" dirty="0" err="1">
                  <a:solidFill>
                    <a:schemeClr val="bg1">
                      <a:lumMod val="50000"/>
                    </a:schemeClr>
                  </a:solidFill>
                  <a:latin typeface="楷体" panose="02010609060101010101" pitchFamily="49" charset="-122"/>
                  <a:ea typeface="楷体" panose="02010609060101010101" pitchFamily="49" charset="-122"/>
                  <a:cs typeface="Lucida Sans Unicode"/>
                </a:rPr>
                <a:t>args</a:t>
              </a: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 {</a:t>
              </a:r>
              <a:endParaRPr lang="zh-CN" altLang="zh-CN" sz="18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en-US" altLang="zh-CN" sz="1800" dirty="0" err="1">
                  <a:solidFill>
                    <a:schemeClr val="bg1">
                      <a:lumMod val="50000"/>
                    </a:schemeClr>
                  </a:solidFill>
                  <a:latin typeface="楷体" panose="02010609060101010101" pitchFamily="49" charset="-122"/>
                  <a:ea typeface="楷体" panose="02010609060101010101" pitchFamily="49" charset="-122"/>
                  <a:cs typeface="Lucida Sans Unicode"/>
                </a:rPr>
                <a:t>int</a:t>
              </a: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en-US" altLang="zh-CN" sz="18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 = new </a:t>
              </a:r>
              <a:r>
                <a:rPr lang="en-US" altLang="zh-CN" sz="1800" dirty="0" err="1">
                  <a:solidFill>
                    <a:schemeClr val="bg1">
                      <a:lumMod val="50000"/>
                    </a:schemeClr>
                  </a:solidFill>
                  <a:latin typeface="楷体" panose="02010609060101010101" pitchFamily="49" charset="-122"/>
                  <a:ea typeface="楷体" panose="02010609060101010101" pitchFamily="49" charset="-122"/>
                  <a:cs typeface="Lucida Sans Unicode"/>
                </a:rPr>
                <a:t>int</a:t>
              </a: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[4];                 // </a:t>
              </a:r>
              <a:r>
                <a:rPr lang="zh-CN" altLang="zh-CN" sz="1800" dirty="0">
                  <a:solidFill>
                    <a:schemeClr val="bg1">
                      <a:lumMod val="50000"/>
                    </a:schemeClr>
                  </a:solidFill>
                  <a:latin typeface="楷体" panose="02010609060101010101" pitchFamily="49" charset="-122"/>
                  <a:ea typeface="楷体" panose="02010609060101010101" pitchFamily="49" charset="-122"/>
                  <a:cs typeface="Lucida Sans Unicode"/>
                </a:rPr>
                <a:t>定义一个长度为</a:t>
              </a: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4</a:t>
              </a:r>
              <a:r>
                <a:rPr lang="zh-CN" altLang="zh-CN" sz="1800" dirty="0">
                  <a:solidFill>
                    <a:schemeClr val="bg1">
                      <a:lumMod val="50000"/>
                    </a:schemeClr>
                  </a:solidFill>
                  <a:latin typeface="楷体" panose="02010609060101010101" pitchFamily="49" charset="-122"/>
                  <a:ea typeface="楷体" panose="02010609060101010101" pitchFamily="49" charset="-122"/>
                  <a:cs typeface="Lucida Sans Unicode"/>
                </a:rPr>
                <a:t>的数组</a:t>
              </a: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en-US" altLang="zh-CN" sz="1800" dirty="0" err="1">
                  <a:solidFill>
                    <a:schemeClr val="bg1">
                      <a:lumMod val="50000"/>
                    </a:schemeClr>
                  </a:solidFill>
                  <a:latin typeface="楷体" panose="02010609060101010101" pitchFamily="49" charset="-122"/>
                  <a:ea typeface="楷体" panose="02010609060101010101" pitchFamily="49" charset="-122"/>
                  <a:cs typeface="Lucida Sans Unicode"/>
                </a:rPr>
                <a:t>System.out.println</a:t>
              </a: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18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[0]=" + </a:t>
              </a:r>
              <a:r>
                <a:rPr lang="en-US" altLang="zh-CN" sz="18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[4]); // </a:t>
              </a:r>
              <a:r>
                <a:rPr lang="zh-CN" altLang="zh-CN" sz="1800" dirty="0">
                  <a:solidFill>
                    <a:schemeClr val="bg1">
                      <a:lumMod val="50000"/>
                    </a:schemeClr>
                  </a:solidFill>
                  <a:latin typeface="楷体" panose="02010609060101010101" pitchFamily="49" charset="-122"/>
                  <a:ea typeface="楷体" panose="02010609060101010101" pitchFamily="49" charset="-122"/>
                  <a:cs typeface="Lucida Sans Unicode"/>
                </a:rPr>
                <a:t>通过索引</a:t>
              </a: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4</a:t>
              </a:r>
              <a:r>
                <a:rPr lang="zh-CN" altLang="zh-CN" sz="1800" dirty="0">
                  <a:solidFill>
                    <a:schemeClr val="bg1">
                      <a:lumMod val="50000"/>
                    </a:schemeClr>
                  </a:solidFill>
                  <a:latin typeface="楷体" panose="02010609060101010101" pitchFamily="49" charset="-122"/>
                  <a:ea typeface="楷体" panose="02010609060101010101" pitchFamily="49" charset="-122"/>
                  <a:cs typeface="Lucida Sans Unicode"/>
                </a:rPr>
                <a:t>访问数组元素</a:t>
              </a: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	}</a:t>
              </a:r>
              <a:endParaRPr lang="zh-CN" altLang="zh-CN" sz="18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Lucida Sans Unicode"/>
                </a:rPr>
                <a:t>}</a:t>
              </a:r>
              <a:endParaRPr lang="zh-CN" altLang="zh-CN" sz="18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grpSp>
    </p:spTree>
    <p:custDataLst>
      <p:tags r:id="rId1"/>
    </p:custDataLst>
    <p:extLst>
      <p:ext uri="{BB962C8B-B14F-4D97-AF65-F5344CB8AC3E}">
        <p14:creationId xmlns:p14="http://schemas.microsoft.com/office/powerpoint/2010/main" val="10599162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4754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脚下留心：数组索引</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371600" y="1463040"/>
            <a:ext cx="9479280" cy="75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程序运行结果如下图。</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3938" name="图片 66" descr="手机屏幕截图&#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967" y="2517774"/>
            <a:ext cx="8159552" cy="194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264623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3938"/>
                                        </p:tgtEl>
                                        <p:attrNameLst>
                                          <p:attrName>style.visibility</p:attrName>
                                        </p:attrNameLst>
                                      </p:cBhvr>
                                      <p:to>
                                        <p:strVal val="visible"/>
                                      </p:to>
                                    </p:set>
                                    <p:animEffect transition="in" filter="fade">
                                      <p:cBhvr>
                                        <p:cTn id="11" dur="1000"/>
                                        <p:tgtEl>
                                          <p:spTgt spid="423938"/>
                                        </p:tgtEl>
                                      </p:cBhvr>
                                    </p:animEffect>
                                    <p:anim calcmode="lin" valueType="num">
                                      <p:cBhvr>
                                        <p:cTn id="12" dur="1000" fill="hold"/>
                                        <p:tgtEl>
                                          <p:spTgt spid="423938"/>
                                        </p:tgtEl>
                                        <p:attrNameLst>
                                          <p:attrName>ppt_x</p:attrName>
                                        </p:attrNameLst>
                                      </p:cBhvr>
                                      <p:tavLst>
                                        <p:tav tm="0">
                                          <p:val>
                                            <p:strVal val="#ppt_x"/>
                                          </p:val>
                                        </p:tav>
                                        <p:tav tm="100000">
                                          <p:val>
                                            <p:strVal val="#ppt_x"/>
                                          </p:val>
                                        </p:tav>
                                      </p:tavLst>
                                    </p:anim>
                                    <p:anim calcmode="lin" valueType="num">
                                      <p:cBhvr>
                                        <p:cTn id="13" dur="1000" fill="hold"/>
                                        <p:tgtEl>
                                          <p:spTgt spid="423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4754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脚下留心：数组索引</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5130800" y="1584960"/>
            <a:ext cx="6136640" cy="3972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运行结果中所提示的错误信息是数组越界异常</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ArrayIndexOutOfBoundsException</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，出现这个异常的原因是数组的长度为</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4</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，索引范围为</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0~3</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Example25</a:t>
            </a: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类</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中的第</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4</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行代码使用索引</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4</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访问元素时超出了数组的索引范围。所谓异常指程序中出现的错误，它会报告出错的异常类型、出错的行号以及出错的原因</a:t>
            </a: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4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518" y="1584960"/>
            <a:ext cx="3360737" cy="379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8575486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4962"/>
                                        </p:tgtEl>
                                        <p:attrNameLst>
                                          <p:attrName>style.visibility</p:attrName>
                                        </p:attrNameLst>
                                      </p:cBhvr>
                                      <p:to>
                                        <p:strVal val="visible"/>
                                      </p:to>
                                    </p:set>
                                    <p:animEffect transition="in" filter="fade">
                                      <p:cBhvr>
                                        <p:cTn id="11" dur="500"/>
                                        <p:tgtEl>
                                          <p:spTgt spid="424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4754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脚下留心：数组索引</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788160" y="2174240"/>
            <a:ext cx="8869680" cy="2580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在使用变量引用一个数组时，变量必须指向一个有效的数组对象，如果该变量的值为</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null</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，则意味着没有指向任何数组，此时通过该变量访问数组的元素会出现空指针异常，接下来通过一个案例来演示这种异常</a:t>
            </a: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24714931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4754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脚下留心：数组索引</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2021840" y="1717040"/>
            <a:ext cx="9083039" cy="3657600"/>
            <a:chOff x="1595120" y="1696720"/>
            <a:chExt cx="9083039" cy="3657600"/>
          </a:xfrm>
        </p:grpSpPr>
        <p:pic>
          <p:nvPicPr>
            <p:cNvPr id="425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120" y="1696720"/>
              <a:ext cx="9083039"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1894840" y="1864360"/>
              <a:ext cx="8707120" cy="3489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1 public class Example26 {</a:t>
              </a:r>
              <a:endPar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2	public static void main(String[]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args</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 {</a:t>
              </a:r>
              <a:endPar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3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int</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 = new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int</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[3];                 // </a:t>
              </a:r>
              <a:r>
                <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rPr>
                <a:t>定义一个长度为</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3</a:t>
              </a:r>
              <a:r>
                <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rPr>
                <a:t>的数组</a:t>
              </a: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4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[0] = 5;	                      // </a:t>
              </a:r>
              <a:r>
                <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rPr>
                <a:t>为数组的第一个元素赋值</a:t>
              </a: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5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System.out.println</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[0]=" +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[0]); // </a:t>
              </a:r>
              <a:r>
                <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rPr>
                <a:t>访问数组的元素</a:t>
              </a: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6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 = null;		             // </a:t>
              </a:r>
              <a:r>
                <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rPr>
                <a:t>将变量</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rPr>
                <a:t>置为</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null</a:t>
              </a:r>
              <a:endPar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7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System.out.println</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[0]=" +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[0]); // </a:t>
              </a:r>
              <a:r>
                <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rPr>
                <a:t>访问数组的元素</a:t>
              </a: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8	}</a:t>
              </a:r>
              <a:endPar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Lucida Sans Unicode"/>
                </a:rPr>
                <a:t>9 }</a:t>
              </a:r>
              <a:endPar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endParaRPr lang="zh-CN" altLang="zh-CN" sz="16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grpSp>
    </p:spTree>
    <p:custDataLst>
      <p:tags r:id="rId1"/>
    </p:custDataLst>
    <p:extLst>
      <p:ext uri="{BB962C8B-B14F-4D97-AF65-F5344CB8AC3E}">
        <p14:creationId xmlns:p14="http://schemas.microsoft.com/office/powerpoint/2010/main" val="5836630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4754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脚下留心：数组索引</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22400" y="1402080"/>
            <a:ext cx="8869680" cy="65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程序运行结果如下图。</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7010" name="图片 67" descr="手机屏幕截图&#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909" y="2525078"/>
            <a:ext cx="6739061"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5536279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7010"/>
                                        </p:tgtEl>
                                        <p:attrNameLst>
                                          <p:attrName>style.visibility</p:attrName>
                                        </p:attrNameLst>
                                      </p:cBhvr>
                                      <p:to>
                                        <p:strVal val="visible"/>
                                      </p:to>
                                    </p:set>
                                    <p:animEffect transition="in" filter="fade">
                                      <p:cBhvr>
                                        <p:cTn id="11" dur="1000"/>
                                        <p:tgtEl>
                                          <p:spTgt spid="427010"/>
                                        </p:tgtEl>
                                      </p:cBhvr>
                                    </p:animEffect>
                                    <p:anim calcmode="lin" valueType="num">
                                      <p:cBhvr>
                                        <p:cTn id="12" dur="1000" fill="hold"/>
                                        <p:tgtEl>
                                          <p:spTgt spid="427010"/>
                                        </p:tgtEl>
                                        <p:attrNameLst>
                                          <p:attrName>ppt_x</p:attrName>
                                        </p:attrNameLst>
                                      </p:cBhvr>
                                      <p:tavLst>
                                        <p:tav tm="0">
                                          <p:val>
                                            <p:strVal val="#ppt_x"/>
                                          </p:val>
                                        </p:tav>
                                        <p:tav tm="100000">
                                          <p:val>
                                            <p:strVal val="#ppt_x"/>
                                          </p:val>
                                        </p:tav>
                                      </p:tavLst>
                                    </p:anim>
                                    <p:anim calcmode="lin" valueType="num">
                                      <p:cBhvr>
                                        <p:cTn id="13" dur="1000" fill="hold"/>
                                        <p:tgtEl>
                                          <p:spTgt spid="4270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447548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脚下留心：数组索引</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836419" y="1920240"/>
            <a:ext cx="5425440" cy="299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从</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运行结果可以看出，</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Example26</a:t>
            </a: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类</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的第</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4</a:t>
            </a:r>
            <a:r>
              <a:rPr lang="en-US" altLang="zh-CN" sz="2400" dirty="0">
                <a:solidFill>
                  <a:schemeClr val="bg1">
                    <a:lumMod val="50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5</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行代码都能通过变量</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arr</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正常地操作数组。第</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6</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行代码将变量置为</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null</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，第</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7</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行代码再次访问数组时就出现了空指针异常</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NullPointerException</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8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528" y="1920240"/>
            <a:ext cx="2865437" cy="338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4619129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8034"/>
                                        </p:tgtEl>
                                        <p:attrNameLst>
                                          <p:attrName>style.visibility</p:attrName>
                                        </p:attrNameLst>
                                      </p:cBhvr>
                                      <p:to>
                                        <p:strVal val="visible"/>
                                      </p:to>
                                    </p:set>
                                    <p:animEffect transition="in" filter="fade">
                                      <p:cBhvr>
                                        <p:cTn id="11" dur="1000"/>
                                        <p:tgtEl>
                                          <p:spTgt spid="428034"/>
                                        </p:tgtEl>
                                      </p:cBhvr>
                                    </p:animEffect>
                                    <p:anim calcmode="lin" valueType="num">
                                      <p:cBhvr>
                                        <p:cTn id="12" dur="1000" fill="hold"/>
                                        <p:tgtEl>
                                          <p:spTgt spid="428034"/>
                                        </p:tgtEl>
                                        <p:attrNameLst>
                                          <p:attrName>ppt_x</p:attrName>
                                        </p:attrNameLst>
                                      </p:cBhvr>
                                      <p:tavLst>
                                        <p:tav tm="0">
                                          <p:val>
                                            <p:strVal val="#ppt_x"/>
                                          </p:val>
                                        </p:tav>
                                        <p:tav tm="100000">
                                          <p:val>
                                            <p:strVal val="#ppt_x"/>
                                          </p:val>
                                        </p:tav>
                                      </p:tavLst>
                                    </p:anim>
                                    <p:anim calcmode="lin" valueType="num">
                                      <p:cBhvr>
                                        <p:cTn id="13" dur="1000" fill="hold"/>
                                        <p:tgtEl>
                                          <p:spTgt spid="428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720" y="1920240"/>
            <a:ext cx="4382223"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2.1.1 Java</a:t>
            </a:r>
            <a:r>
              <a:rPr lang="zh-CN" altLang="en-US" sz="3200" b="1" dirty="0">
                <a:solidFill>
                  <a:srgbClr val="1353A2"/>
                </a:solidFill>
                <a:latin typeface="微软雅黑" pitchFamily="34" charset="-122"/>
                <a:ea typeface="微软雅黑" pitchFamily="34" charset="-122"/>
              </a:rPr>
              <a:t>程序的基本格式</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1788160" y="1548136"/>
            <a:ext cx="5191760" cy="445642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程序代码必须放在一个类中，初学者可以简单地把一个类理解为一个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程序。类使用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class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关键字定义，在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class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前面可以有类的修饰符，类的定义格式如下：</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修饰符</a:t>
            </a:r>
            <a:r>
              <a:rPr lang="en-US" altLang="zh-CN" sz="2400" dirty="0">
                <a:solidFill>
                  <a:srgbClr val="FF0000"/>
                </a:solidFill>
                <a:latin typeface="微软雅黑" pitchFamily="34" charset="-122"/>
                <a:ea typeface="微软雅黑" pitchFamily="34" charset="-122"/>
                <a:cs typeface="Times New Roman" pitchFamily="18" charset="0"/>
              </a:rPr>
              <a:t> class </a:t>
            </a:r>
            <a:r>
              <a:rPr lang="zh-CN" altLang="zh-CN" sz="2400" dirty="0">
                <a:solidFill>
                  <a:srgbClr val="FF0000"/>
                </a:solidFill>
                <a:latin typeface="微软雅黑" pitchFamily="34" charset="-122"/>
                <a:ea typeface="微软雅黑" pitchFamily="34" charset="-122"/>
                <a:cs typeface="Times New Roman" pitchFamily="18" charset="0"/>
              </a:rPr>
              <a:t>类名</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a:t>
            </a:r>
            <a:r>
              <a:rPr lang="zh-CN" altLang="zh-CN" sz="2400" dirty="0">
                <a:solidFill>
                  <a:srgbClr val="FF0000"/>
                </a:solidFill>
                <a:latin typeface="微软雅黑" pitchFamily="34" charset="-122"/>
                <a:ea typeface="微软雅黑" pitchFamily="34" charset="-122"/>
                <a:cs typeface="Times New Roman" pitchFamily="18" charset="0"/>
              </a:rPr>
              <a:t>程序代码</a:t>
            </a: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47803139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42" presetClass="entr" presetSubtype="0" fill="hold" nodeType="withEffect">
                                  <p:stCondLst>
                                    <p:cond delay="0"/>
                                  </p:stCondLst>
                                  <p:childTnLst>
                                    <p:set>
                                      <p:cBhvr>
                                        <p:cTn id="9" dur="1" fill="hold">
                                          <p:stCondLst>
                                            <p:cond delay="0"/>
                                          </p:stCondLst>
                                        </p:cTn>
                                        <p:tgtEl>
                                          <p:spTgt spid="269314"/>
                                        </p:tgtEl>
                                        <p:attrNameLst>
                                          <p:attrName>style.visibility</p:attrName>
                                        </p:attrNameLst>
                                      </p:cBhvr>
                                      <p:to>
                                        <p:strVal val="visible"/>
                                      </p:to>
                                    </p:set>
                                    <p:animEffect transition="in" filter="fade">
                                      <p:cBhvr>
                                        <p:cTn id="10" dur="1000"/>
                                        <p:tgtEl>
                                          <p:spTgt spid="269314"/>
                                        </p:tgtEl>
                                      </p:cBhvr>
                                    </p:animEffect>
                                    <p:anim calcmode="lin" valueType="num">
                                      <p:cBhvr>
                                        <p:cTn id="11" dur="1000" fill="hold"/>
                                        <p:tgtEl>
                                          <p:spTgt spid="269314"/>
                                        </p:tgtEl>
                                        <p:attrNameLst>
                                          <p:attrName>ppt_x</p:attrName>
                                        </p:attrNameLst>
                                      </p:cBhvr>
                                      <p:tavLst>
                                        <p:tav tm="0">
                                          <p:val>
                                            <p:strVal val="#ppt_x"/>
                                          </p:val>
                                        </p:tav>
                                        <p:tav tm="100000">
                                          <p:val>
                                            <p:strVal val="#ppt_x"/>
                                          </p:val>
                                        </p:tav>
                                      </p:tavLst>
                                    </p:anim>
                                    <p:anim calcmode="lin" valueType="num">
                                      <p:cBhvr>
                                        <p:cTn id="12" dur="1000" fill="hold"/>
                                        <p:tgtEl>
                                          <p:spTgt spid="269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2.1.5 Java</a:t>
            </a:r>
            <a:r>
              <a:rPr lang="zh-CN" altLang="en-US" sz="3200" b="1" dirty="0">
                <a:solidFill>
                  <a:srgbClr val="1353A2"/>
                </a:solidFill>
                <a:latin typeface="微软雅黑" pitchFamily="34" charset="-122"/>
                <a:ea typeface="微软雅黑" pitchFamily="34" charset="-122"/>
              </a:rPr>
              <a:t>中的常量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391920" y="1737360"/>
            <a:ext cx="9997440" cy="3688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2</a:t>
            </a:r>
            <a:r>
              <a:rPr lang="zh-CN" altLang="zh-CN" sz="2400" dirty="0">
                <a:solidFill>
                  <a:srgbClr val="FF0000"/>
                </a:solidFill>
                <a:latin typeface="Lucida Sans Unicode"/>
                <a:ea typeface="微软雅黑" pitchFamily="34" charset="-122"/>
                <a:cs typeface="Lucida Sans Unicode"/>
              </a:rPr>
              <a:t>．浮点数常量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浮点数常量就是在数学中用到的小数，浮点数分为单精度浮点数（</a:t>
            </a:r>
            <a:r>
              <a:rPr lang="en-US" altLang="zh-CN" sz="2400" dirty="0">
                <a:solidFill>
                  <a:schemeClr val="bg1">
                    <a:lumMod val="50000"/>
                  </a:schemeClr>
                </a:solidFill>
                <a:latin typeface="Lucida Sans Unicode"/>
                <a:ea typeface="微软雅黑" pitchFamily="34" charset="-122"/>
                <a:cs typeface="Lucida Sans Unicode"/>
              </a:rPr>
              <a:t>float</a:t>
            </a:r>
            <a:r>
              <a:rPr lang="zh-CN" altLang="zh-CN" sz="2400" dirty="0">
                <a:solidFill>
                  <a:schemeClr val="bg1">
                    <a:lumMod val="50000"/>
                  </a:schemeClr>
                </a:solidFill>
                <a:latin typeface="Lucida Sans Unicode"/>
                <a:ea typeface="微软雅黑" pitchFamily="34" charset="-122"/>
                <a:cs typeface="Lucida Sans Unicode"/>
              </a:rPr>
              <a:t>）和双精度浮点数（</a:t>
            </a:r>
            <a:r>
              <a:rPr lang="en-US" altLang="zh-CN" sz="2400" dirty="0">
                <a:solidFill>
                  <a:schemeClr val="bg1">
                    <a:lumMod val="50000"/>
                  </a:schemeClr>
                </a:solidFill>
                <a:latin typeface="Lucida Sans Unicode"/>
                <a:ea typeface="微软雅黑" pitchFamily="34" charset="-122"/>
                <a:cs typeface="Lucida Sans Unicode"/>
              </a:rPr>
              <a:t>double</a:t>
            </a:r>
            <a:r>
              <a:rPr lang="zh-CN" altLang="zh-CN" sz="2400" dirty="0">
                <a:solidFill>
                  <a:schemeClr val="bg1">
                    <a:lumMod val="50000"/>
                  </a:schemeClr>
                </a:solidFill>
                <a:latin typeface="Lucida Sans Unicode"/>
                <a:ea typeface="微软雅黑" pitchFamily="34" charset="-122"/>
                <a:cs typeface="Lucida Sans Unicode"/>
              </a:rPr>
              <a:t>）两种类型。</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其中，单精度浮点数后面以</a:t>
            </a:r>
            <a:r>
              <a:rPr lang="en-US" altLang="zh-CN" sz="2400" dirty="0">
                <a:solidFill>
                  <a:schemeClr val="bg1">
                    <a:lumMod val="50000"/>
                  </a:schemeClr>
                </a:solidFill>
                <a:latin typeface="Lucida Sans Unicode"/>
                <a:ea typeface="微软雅黑" pitchFamily="34" charset="-122"/>
                <a:cs typeface="Lucida Sans Unicode"/>
              </a:rPr>
              <a:t>F</a:t>
            </a:r>
            <a:r>
              <a:rPr lang="zh-CN" altLang="zh-CN" sz="2400" dirty="0">
                <a:solidFill>
                  <a:schemeClr val="bg1">
                    <a:lumMod val="50000"/>
                  </a:schemeClr>
                </a:solidFill>
                <a:latin typeface="Lucida Sans Unicode"/>
                <a:ea typeface="微软雅黑" pitchFamily="34" charset="-122"/>
                <a:cs typeface="Lucida Sans Unicode"/>
              </a:rPr>
              <a:t>或</a:t>
            </a:r>
            <a:r>
              <a:rPr lang="en-US" altLang="zh-CN" sz="2400" dirty="0">
                <a:solidFill>
                  <a:schemeClr val="bg1">
                    <a:lumMod val="50000"/>
                  </a:schemeClr>
                </a:solidFill>
                <a:latin typeface="Lucida Sans Unicode"/>
                <a:ea typeface="微软雅黑" pitchFamily="34" charset="-122"/>
                <a:cs typeface="Lucida Sans Unicode"/>
              </a:rPr>
              <a:t>f</a:t>
            </a:r>
            <a:r>
              <a:rPr lang="zh-CN" altLang="zh-CN" sz="2400" dirty="0">
                <a:solidFill>
                  <a:schemeClr val="bg1">
                    <a:lumMod val="50000"/>
                  </a:schemeClr>
                </a:solidFill>
                <a:latin typeface="Lucida Sans Unicode"/>
                <a:ea typeface="微软雅黑" pitchFamily="34" charset="-122"/>
                <a:cs typeface="Lucida Sans Unicode"/>
              </a:rPr>
              <a:t>结尾，而双精度浮点数则以</a:t>
            </a:r>
            <a:r>
              <a:rPr lang="en-US" altLang="zh-CN" sz="2400" dirty="0">
                <a:solidFill>
                  <a:schemeClr val="bg1">
                    <a:lumMod val="50000"/>
                  </a:schemeClr>
                </a:solidFill>
                <a:latin typeface="Lucida Sans Unicode"/>
                <a:ea typeface="微软雅黑" pitchFamily="34" charset="-122"/>
                <a:cs typeface="Lucida Sans Unicode"/>
              </a:rPr>
              <a:t>D</a:t>
            </a:r>
            <a:r>
              <a:rPr lang="zh-CN" altLang="zh-CN" sz="2400" dirty="0">
                <a:solidFill>
                  <a:schemeClr val="bg1">
                    <a:lumMod val="50000"/>
                  </a:schemeClr>
                </a:solidFill>
                <a:latin typeface="Lucida Sans Unicode"/>
                <a:ea typeface="微软雅黑" pitchFamily="34" charset="-122"/>
                <a:cs typeface="Lucida Sans Unicode"/>
              </a:rPr>
              <a:t>或</a:t>
            </a:r>
            <a:r>
              <a:rPr lang="en-US" altLang="zh-CN" sz="2400" dirty="0">
                <a:solidFill>
                  <a:schemeClr val="bg1">
                    <a:lumMod val="50000"/>
                  </a:schemeClr>
                </a:solidFill>
                <a:latin typeface="Lucida Sans Unicode"/>
                <a:ea typeface="微软雅黑" pitchFamily="34" charset="-122"/>
                <a:cs typeface="Lucida Sans Unicode"/>
              </a:rPr>
              <a:t>d</a:t>
            </a:r>
            <a:r>
              <a:rPr lang="zh-CN" altLang="zh-CN" sz="2400" dirty="0">
                <a:solidFill>
                  <a:schemeClr val="bg1">
                    <a:lumMod val="50000"/>
                  </a:schemeClr>
                </a:solidFill>
                <a:latin typeface="Lucida Sans Unicode"/>
                <a:ea typeface="微软雅黑" pitchFamily="34" charset="-122"/>
                <a:cs typeface="Lucida Sans Unicode"/>
              </a:rPr>
              <a:t>结尾。当然，在使用浮点数时也可以在结尾处不加任何的后缀，此时</a:t>
            </a:r>
            <a:r>
              <a:rPr lang="en-US" altLang="zh-CN" sz="2400" dirty="0">
                <a:solidFill>
                  <a:schemeClr val="bg1">
                    <a:lumMod val="50000"/>
                  </a:schemeClr>
                </a:solidFill>
                <a:latin typeface="Lucida Sans Unicode"/>
                <a:ea typeface="微软雅黑" pitchFamily="34" charset="-122"/>
                <a:cs typeface="Lucida Sans Unicode"/>
              </a:rPr>
              <a:t>JVM</a:t>
            </a:r>
            <a:r>
              <a:rPr lang="zh-CN" altLang="zh-CN" sz="2400" dirty="0">
                <a:solidFill>
                  <a:schemeClr val="bg1">
                    <a:lumMod val="50000"/>
                  </a:schemeClr>
                </a:solidFill>
                <a:latin typeface="Lucida Sans Unicode"/>
                <a:ea typeface="微软雅黑" pitchFamily="34" charset="-122"/>
                <a:cs typeface="Lucida Sans Unicode"/>
              </a:rPr>
              <a:t>会默认浮点数为</a:t>
            </a:r>
            <a:r>
              <a:rPr lang="en-US" altLang="zh-CN" sz="2400" dirty="0">
                <a:solidFill>
                  <a:schemeClr val="bg1">
                    <a:lumMod val="50000"/>
                  </a:schemeClr>
                </a:solidFill>
                <a:latin typeface="Lucida Sans Unicode"/>
                <a:ea typeface="微软雅黑" pitchFamily="34" charset="-122"/>
                <a:cs typeface="Lucida Sans Unicode"/>
              </a:rPr>
              <a:t>double</a:t>
            </a:r>
            <a:r>
              <a:rPr lang="zh-CN" altLang="zh-CN" sz="2400" dirty="0">
                <a:solidFill>
                  <a:schemeClr val="bg1">
                    <a:lumMod val="50000"/>
                  </a:schemeClr>
                </a:solidFill>
                <a:latin typeface="Lucida Sans Unicode"/>
                <a:ea typeface="微软雅黑" pitchFamily="34" charset="-122"/>
                <a:cs typeface="Lucida Sans Unicode"/>
              </a:rPr>
              <a:t>类型的浮点数。浮点数常量还可以通过指数形式表示。</a:t>
            </a:r>
          </a:p>
        </p:txBody>
      </p:sp>
    </p:spTree>
    <p:custDataLst>
      <p:tags r:id="rId1"/>
    </p:custDataLst>
    <p:extLst>
      <p:ext uri="{BB962C8B-B14F-4D97-AF65-F5344CB8AC3E}">
        <p14:creationId xmlns:p14="http://schemas.microsoft.com/office/powerpoint/2010/main" val="63141638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93520" y="1178560"/>
            <a:ext cx="9621520" cy="1808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．数组遍历</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在操作数组时，经常需要依次访问数组中的每个元素，这种操作称作数组的遍历。接下来通过一个案例学习如何使用</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循环遍历数组</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 name="组合 9"/>
          <p:cNvGrpSpPr/>
          <p:nvPr/>
        </p:nvGrpSpPr>
        <p:grpSpPr>
          <a:xfrm>
            <a:off x="2209165" y="2936240"/>
            <a:ext cx="8271510" cy="3352800"/>
            <a:chOff x="1979930" y="2976880"/>
            <a:chExt cx="8271510" cy="3352800"/>
          </a:xfrm>
        </p:grpSpPr>
        <p:pic>
          <p:nvPicPr>
            <p:cNvPr id="403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930" y="2976880"/>
              <a:ext cx="827151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2641600" y="2976880"/>
              <a:ext cx="7548880" cy="3352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1public class Example27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 1, 2, 3, 4, 5 };          // </a:t>
              </a:r>
              <a:r>
                <a:rPr lang="zh-CN" altLang="zh-CN" sz="1600" dirty="0">
                  <a:solidFill>
                    <a:schemeClr val="bg1">
                      <a:lumMod val="50000"/>
                    </a:schemeClr>
                  </a:solidFill>
                  <a:latin typeface="Lucida Sans Unicode"/>
                  <a:ea typeface="微软雅黑" pitchFamily="34" charset="-122"/>
                  <a:cs typeface="Lucida Sans Unicode"/>
                </a:rPr>
                <a:t>定义数组</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 </a:t>
              </a:r>
              <a:r>
                <a:rPr lang="zh-CN" altLang="zh-CN" sz="1600" dirty="0">
                  <a:solidFill>
                    <a:schemeClr val="bg1">
                      <a:lumMod val="50000"/>
                    </a:schemeClr>
                  </a:solidFill>
                  <a:latin typeface="Lucida Sans Unicode"/>
                  <a:ea typeface="微软雅黑" pitchFamily="34" charset="-122"/>
                  <a:cs typeface="Lucida Sans Unicode"/>
                </a:rPr>
                <a:t>使用</a:t>
              </a:r>
              <a:r>
                <a:rPr lang="en-US" altLang="zh-CN" sz="1600" dirty="0">
                  <a:solidFill>
                    <a:schemeClr val="bg1">
                      <a:lumMod val="50000"/>
                    </a:schemeClr>
                  </a:solidFill>
                  <a:latin typeface="Lucida Sans Unicode"/>
                  <a:ea typeface="微软雅黑" pitchFamily="34" charset="-122"/>
                  <a:cs typeface="Lucida Sans Unicode"/>
                </a:rPr>
                <a:t>for</a:t>
              </a:r>
              <a:r>
                <a:rPr lang="zh-CN" altLang="zh-CN" sz="1600" dirty="0">
                  <a:solidFill>
                    <a:schemeClr val="bg1">
                      <a:lumMod val="50000"/>
                    </a:schemeClr>
                  </a:solidFill>
                  <a:latin typeface="Lucida Sans Unicode"/>
                  <a:ea typeface="微软雅黑" pitchFamily="34" charset="-122"/>
                  <a:cs typeface="Lucida Sans Unicode"/>
                </a:rPr>
                <a:t>循环遍历数组的元素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r>
                <a:rPr lang="en-US" altLang="zh-CN" sz="1600" dirty="0">
                  <a:solidFill>
                    <a:srgbClr val="00B0F0"/>
                  </a:solidFill>
                  <a:latin typeface="Lucida Sans Unicode"/>
                  <a:ea typeface="微软雅黑" pitchFamily="34" charset="-122"/>
                  <a:cs typeface="Lucida Sans Unicode"/>
                </a:rPr>
                <a:t>for (</a:t>
              </a:r>
              <a:r>
                <a:rPr lang="en-US" altLang="zh-CN" sz="1600" dirty="0" err="1">
                  <a:solidFill>
                    <a:srgbClr val="00B0F0"/>
                  </a:solidFill>
                  <a:latin typeface="Lucida Sans Unicode"/>
                  <a:ea typeface="微软雅黑" pitchFamily="34" charset="-122"/>
                  <a:cs typeface="Lucida Sans Unicode"/>
                </a:rPr>
                <a:t>int</a:t>
              </a:r>
              <a:r>
                <a:rPr lang="en-US" altLang="zh-CN" sz="1600" dirty="0">
                  <a:solidFill>
                    <a:srgbClr val="00B0F0"/>
                  </a:solidFill>
                  <a:latin typeface="Lucida Sans Unicode"/>
                  <a:ea typeface="微软雅黑" pitchFamily="34" charset="-122"/>
                  <a:cs typeface="Lucida Sans Unicode"/>
                </a:rPr>
                <a:t> </a:t>
              </a:r>
              <a:r>
                <a:rPr lang="en-US" altLang="zh-CN" sz="1600" dirty="0" err="1">
                  <a:solidFill>
                    <a:srgbClr val="00B0F0"/>
                  </a:solidFill>
                  <a:latin typeface="Lucida Sans Unicode"/>
                  <a:ea typeface="微软雅黑" pitchFamily="34" charset="-122"/>
                  <a:cs typeface="Lucida Sans Unicode"/>
                </a:rPr>
                <a:t>i</a:t>
              </a:r>
              <a:r>
                <a:rPr lang="en-US" altLang="zh-CN" sz="1600" dirty="0">
                  <a:solidFill>
                    <a:srgbClr val="00B0F0"/>
                  </a:solidFill>
                  <a:latin typeface="Lucida Sans Unicode"/>
                  <a:ea typeface="微软雅黑" pitchFamily="34" charset="-122"/>
                  <a:cs typeface="Lucida Sans Unicode"/>
                </a:rPr>
                <a:t> = 0; </a:t>
              </a:r>
              <a:r>
                <a:rPr lang="en-US" altLang="zh-CN" sz="1600" dirty="0" err="1">
                  <a:solidFill>
                    <a:srgbClr val="00B0F0"/>
                  </a:solidFill>
                  <a:latin typeface="Lucida Sans Unicode"/>
                  <a:ea typeface="微软雅黑" pitchFamily="34" charset="-122"/>
                  <a:cs typeface="Lucida Sans Unicode"/>
                </a:rPr>
                <a:t>i</a:t>
              </a:r>
              <a:r>
                <a:rPr lang="en-US" altLang="zh-CN" sz="1600" dirty="0">
                  <a:solidFill>
                    <a:srgbClr val="00B0F0"/>
                  </a:solidFill>
                  <a:latin typeface="Lucida Sans Unicode"/>
                  <a:ea typeface="微软雅黑" pitchFamily="34" charset="-122"/>
                  <a:cs typeface="Lucida Sans Unicode"/>
                </a:rPr>
                <a:t> &lt; </a:t>
              </a:r>
              <a:r>
                <a:rPr lang="en-US" altLang="zh-CN" sz="1600" dirty="0" err="1">
                  <a:solidFill>
                    <a:srgbClr val="00B0F0"/>
                  </a:solidFill>
                  <a:latin typeface="Lucida Sans Unicode"/>
                  <a:ea typeface="微软雅黑" pitchFamily="34" charset="-122"/>
                  <a:cs typeface="Lucida Sans Unicode"/>
                </a:rPr>
                <a:t>arr.length</a:t>
              </a:r>
              <a:r>
                <a:rPr lang="en-US" altLang="zh-CN" sz="1600" dirty="0">
                  <a:solidFill>
                    <a:srgbClr val="00B0F0"/>
                  </a:solidFill>
                  <a:latin typeface="Lucida Sans Unicode"/>
                  <a:ea typeface="微软雅黑" pitchFamily="34" charset="-122"/>
                  <a:cs typeface="Lucida Sans Unicode"/>
                </a:rPr>
                <a:t>; </a:t>
              </a:r>
              <a:r>
                <a:rPr lang="en-US" altLang="zh-CN" sz="1600" dirty="0" err="1">
                  <a:solidFill>
                    <a:srgbClr val="00B0F0"/>
                  </a:solidFill>
                  <a:latin typeface="Lucida Sans Unicode"/>
                  <a:ea typeface="微软雅黑" pitchFamily="34" charset="-122"/>
                  <a:cs typeface="Lucida Sans Unicode"/>
                </a:rPr>
                <a:t>i</a:t>
              </a:r>
              <a:r>
                <a:rPr lang="en-US" altLang="zh-CN" sz="1600" dirty="0">
                  <a:solidFill>
                    <a:srgbClr val="00B0F0"/>
                  </a:solidFill>
                  <a:latin typeface="Lucida Sans Unicode"/>
                  <a:ea typeface="微软雅黑" pitchFamily="34" charset="-122"/>
                  <a:cs typeface="Lucida Sans Unicode"/>
                </a:rPr>
                <a:t>++) {</a:t>
              </a:r>
              <a:endParaRPr lang="zh-CN" altLang="zh-CN" sz="16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en-US" altLang="zh-CN" sz="1600" dirty="0" err="1">
                  <a:solidFill>
                    <a:srgbClr val="00B0F0"/>
                  </a:solidFill>
                  <a:latin typeface="Lucida Sans Unicode"/>
                  <a:ea typeface="微软雅黑" pitchFamily="34" charset="-122"/>
                  <a:cs typeface="Lucida Sans Unicode"/>
                </a:rPr>
                <a:t>System.out.println</a:t>
              </a:r>
              <a:r>
                <a:rPr lang="en-US" altLang="zh-CN" sz="1600" dirty="0">
                  <a:solidFill>
                    <a:srgbClr val="00B0F0"/>
                  </a:solidFill>
                  <a:latin typeface="Lucida Sans Unicode"/>
                  <a:ea typeface="微软雅黑" pitchFamily="34" charset="-122"/>
                  <a:cs typeface="Lucida Sans Unicode"/>
                </a:rPr>
                <a:t>(</a:t>
              </a:r>
              <a:r>
                <a:rPr lang="en-US" altLang="zh-CN" sz="1600" dirty="0" err="1">
                  <a:solidFill>
                    <a:srgbClr val="00B0F0"/>
                  </a:solidFill>
                  <a:latin typeface="Lucida Sans Unicode"/>
                  <a:ea typeface="微软雅黑" pitchFamily="34" charset="-122"/>
                  <a:cs typeface="Lucida Sans Unicode"/>
                </a:rPr>
                <a:t>arr</a:t>
              </a:r>
              <a:r>
                <a:rPr lang="en-US" altLang="zh-CN" sz="1600" dirty="0">
                  <a:solidFill>
                    <a:srgbClr val="00B0F0"/>
                  </a:solidFill>
                  <a:latin typeface="Lucida Sans Unicode"/>
                  <a:ea typeface="微软雅黑" pitchFamily="34" charset="-122"/>
                  <a:cs typeface="Lucida Sans Unicode"/>
                </a:rPr>
                <a:t>[</a:t>
              </a:r>
              <a:r>
                <a:rPr lang="en-US" altLang="zh-CN" sz="1600" dirty="0" err="1">
                  <a:solidFill>
                    <a:srgbClr val="00B0F0"/>
                  </a:solidFill>
                  <a:latin typeface="Lucida Sans Unicode"/>
                  <a:ea typeface="微软雅黑" pitchFamily="34" charset="-122"/>
                  <a:cs typeface="Lucida Sans Unicode"/>
                </a:rPr>
                <a:t>i</a:t>
              </a:r>
              <a:r>
                <a:rPr lang="en-US" altLang="zh-CN" sz="1600" dirty="0">
                  <a:solidFill>
                    <a:srgbClr val="00B0F0"/>
                  </a:solidFill>
                  <a:latin typeface="Lucida Sans Unicode"/>
                  <a:ea typeface="微软雅黑" pitchFamily="34" charset="-122"/>
                  <a:cs typeface="Lucida Sans Unicode"/>
                </a:rPr>
                <a:t>]); </a:t>
              </a:r>
              <a:r>
                <a:rPr lang="en-US" altLang="zh-CN" sz="1600" dirty="0">
                  <a:solidFill>
                    <a:schemeClr val="bg1">
                      <a:lumMod val="50000"/>
                    </a:schemeClr>
                  </a:solidFill>
                  <a:latin typeface="Lucida Sans Unicode"/>
                  <a:ea typeface="微软雅黑" pitchFamily="34" charset="-122"/>
                  <a:cs typeface="Lucida Sans Unicode"/>
                </a:rPr>
                <a:t>// </a:t>
              </a:r>
              <a:r>
                <a:rPr lang="zh-CN" altLang="zh-CN" sz="1600" dirty="0">
                  <a:solidFill>
                    <a:schemeClr val="bg1">
                      <a:lumMod val="50000"/>
                    </a:schemeClr>
                  </a:solidFill>
                  <a:latin typeface="Lucida Sans Unicode"/>
                  <a:ea typeface="微软雅黑" pitchFamily="34" charset="-122"/>
                  <a:cs typeface="Lucida Sans Unicode"/>
                </a:rPr>
                <a:t>通过索引访问元素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a:t>
              </a:r>
              <a:r>
                <a:rPr lang="en-US" altLang="zh-CN" sz="1600" dirty="0">
                  <a:solidFill>
                    <a:srgbClr val="00B0F0"/>
                  </a:solidFill>
                  <a:latin typeface="Lucida Sans Unicode"/>
                  <a:ea typeface="微软雅黑" pitchFamily="34" charset="-122"/>
                  <a:cs typeface="Lucida Sans Unicode"/>
                </a:rPr>
                <a:t>}</a:t>
              </a:r>
              <a:endParaRPr lang="zh-CN" altLang="zh-CN" sz="16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37831850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93520" y="1178560"/>
            <a:ext cx="9621520" cy="1808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2</a:t>
            </a:r>
            <a:r>
              <a:rPr lang="zh-CN" altLang="zh-CN" sz="2400" dirty="0">
                <a:solidFill>
                  <a:srgbClr val="FF0000"/>
                </a:solidFill>
                <a:latin typeface="Lucida Sans Unicode"/>
                <a:ea typeface="微软雅黑" pitchFamily="34" charset="-122"/>
                <a:cs typeface="Lucida Sans Unicode"/>
              </a:rPr>
              <a:t>．数组最值</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在操作数组时，经常需要获取数组中元素的最值。接下来通过一个案例来演示如何获取数组中元素的最大值</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2077720" y="3108960"/>
            <a:ext cx="8661400" cy="2496503"/>
            <a:chOff x="1793240" y="3061017"/>
            <a:chExt cx="8661400" cy="2496503"/>
          </a:xfrm>
        </p:grpSpPr>
        <p:pic>
          <p:nvPicPr>
            <p:cNvPr id="404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240" y="3061017"/>
              <a:ext cx="8661400" cy="243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内容占位符 2"/>
            <p:cNvSpPr txBox="1">
              <a:spLocks/>
            </p:cNvSpPr>
            <p:nvPr/>
          </p:nvSpPr>
          <p:spPr>
            <a:xfrm>
              <a:off x="2001520" y="3108960"/>
              <a:ext cx="8453120" cy="2448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public class Example28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 4, 1, 6, 3, 9, 8 };  	// </a:t>
              </a:r>
              <a:r>
                <a:rPr lang="zh-CN" altLang="zh-CN" sz="1600" dirty="0">
                  <a:solidFill>
                    <a:schemeClr val="bg1">
                      <a:lumMod val="50000"/>
                    </a:schemeClr>
                  </a:solidFill>
                  <a:latin typeface="Lucida Sans Unicode"/>
                  <a:ea typeface="微软雅黑" pitchFamily="34" charset="-122"/>
                  <a:cs typeface="Lucida Sans Unicode"/>
                </a:rPr>
                <a:t>定义一个数组</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max = </a:t>
              </a:r>
              <a:r>
                <a:rPr lang="en-US" altLang="zh-CN" sz="1600" dirty="0" err="1">
                  <a:solidFill>
                    <a:schemeClr val="bg1">
                      <a:lumMod val="50000"/>
                    </a:schemeClr>
                  </a:solidFill>
                  <a:latin typeface="Lucida Sans Unicode"/>
                  <a:ea typeface="微软雅黑" pitchFamily="34" charset="-122"/>
                  <a:cs typeface="Lucida Sans Unicode"/>
                </a:rPr>
                <a:t>getMax</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调用获取元素最大值的方法</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("max=" + max); 	// </a:t>
              </a:r>
              <a:r>
                <a:rPr lang="zh-CN" altLang="zh-CN" sz="1600" dirty="0">
                  <a:solidFill>
                    <a:schemeClr val="bg1">
                      <a:lumMod val="50000"/>
                    </a:schemeClr>
                  </a:solidFill>
                  <a:latin typeface="Lucida Sans Unicode"/>
                  <a:ea typeface="微软雅黑" pitchFamily="34" charset="-122"/>
                  <a:cs typeface="Lucida Sans Unicode"/>
                </a:rPr>
                <a:t>打印最大值</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7678206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1412240" y="1696720"/>
            <a:ext cx="9977120" cy="4104640"/>
            <a:chOff x="1412240" y="1574800"/>
            <a:chExt cx="9977120" cy="4104640"/>
          </a:xfrm>
        </p:grpSpPr>
        <p:pic>
          <p:nvPicPr>
            <p:cNvPr id="405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240" y="1574800"/>
              <a:ext cx="9977120" cy="4104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内容占位符 2"/>
            <p:cNvSpPr txBox="1">
              <a:spLocks/>
            </p:cNvSpPr>
            <p:nvPr/>
          </p:nvSpPr>
          <p:spPr>
            <a:xfrm>
              <a:off x="1686560" y="1574800"/>
              <a:ext cx="9621520" cy="4104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static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getMax</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max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[0];  // </a:t>
              </a:r>
              <a:r>
                <a:rPr lang="zh-CN" altLang="zh-CN" sz="1600" dirty="0">
                  <a:solidFill>
                    <a:schemeClr val="bg1">
                      <a:lumMod val="50000"/>
                    </a:schemeClr>
                  </a:solidFill>
                  <a:latin typeface="Lucida Sans Unicode"/>
                  <a:ea typeface="微软雅黑" pitchFamily="34" charset="-122"/>
                  <a:cs typeface="Lucida Sans Unicode"/>
                </a:rPr>
                <a:t>定义变量</a:t>
              </a:r>
              <a:r>
                <a:rPr lang="en-US" altLang="zh-CN" sz="1600" dirty="0">
                  <a:solidFill>
                    <a:schemeClr val="bg1">
                      <a:lumMod val="50000"/>
                    </a:schemeClr>
                  </a:solidFill>
                  <a:latin typeface="Lucida Sans Unicode"/>
                  <a:ea typeface="微软雅黑" pitchFamily="34" charset="-122"/>
                  <a:cs typeface="Lucida Sans Unicode"/>
                </a:rPr>
                <a:t>max</a:t>
              </a:r>
              <a:r>
                <a:rPr lang="zh-CN" altLang="zh-CN" sz="1600" dirty="0">
                  <a:solidFill>
                    <a:schemeClr val="bg1">
                      <a:lumMod val="50000"/>
                    </a:schemeClr>
                  </a:solidFill>
                  <a:latin typeface="Lucida Sans Unicode"/>
                  <a:ea typeface="微软雅黑" pitchFamily="34" charset="-122"/>
                  <a:cs typeface="Lucida Sans Unicode"/>
                </a:rPr>
                <a:t>用于记住最大数，首先假设第一个元素为最大值</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下面通过一个</a:t>
              </a:r>
              <a:r>
                <a:rPr lang="en-US" altLang="zh-CN" sz="1600" dirty="0">
                  <a:solidFill>
                    <a:schemeClr val="bg1">
                      <a:lumMod val="50000"/>
                    </a:schemeClr>
                  </a:solidFill>
                  <a:latin typeface="Lucida Sans Unicode"/>
                  <a:ea typeface="微软雅黑" pitchFamily="34" charset="-122"/>
                  <a:cs typeface="Lucida Sans Unicode"/>
                </a:rPr>
                <a:t>for</a:t>
              </a:r>
              <a:r>
                <a:rPr lang="zh-CN" altLang="zh-CN" sz="1600" dirty="0">
                  <a:solidFill>
                    <a:schemeClr val="bg1">
                      <a:lumMod val="50000"/>
                    </a:schemeClr>
                  </a:solidFill>
                  <a:latin typeface="Lucida Sans Unicode"/>
                  <a:ea typeface="微软雅黑" pitchFamily="34" charset="-122"/>
                  <a:cs typeface="Lucida Sans Unicode"/>
                </a:rPr>
                <a:t>循环遍历数组中的元素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for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 1; x &lt; </a:t>
              </a:r>
              <a:r>
                <a:rPr lang="en-US" altLang="zh-CN" sz="1600" dirty="0" err="1">
                  <a:solidFill>
                    <a:schemeClr val="bg1">
                      <a:lumMod val="50000"/>
                    </a:schemeClr>
                  </a:solidFill>
                  <a:latin typeface="Lucida Sans Unicode"/>
                  <a:ea typeface="微软雅黑" pitchFamily="34" charset="-122"/>
                  <a:cs typeface="Lucida Sans Unicode"/>
                </a:rPr>
                <a:t>arr.length</a:t>
              </a:r>
              <a:r>
                <a:rPr lang="en-US" altLang="zh-CN" sz="1600" dirty="0">
                  <a:solidFill>
                    <a:schemeClr val="bg1">
                      <a:lumMod val="50000"/>
                    </a:schemeClr>
                  </a:solidFill>
                  <a:latin typeface="Lucida Sans Unicode"/>
                  <a:ea typeface="微软雅黑" pitchFamily="34" charset="-122"/>
                  <a:cs typeface="Lucida Sans Unicode"/>
                </a:rPr>
                <a:t>; x++)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if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[x] &gt; max) { 		// </a:t>
              </a:r>
              <a:r>
                <a:rPr lang="zh-CN" altLang="zh-CN" sz="1600" dirty="0">
                  <a:solidFill>
                    <a:schemeClr val="bg1">
                      <a:lumMod val="50000"/>
                    </a:schemeClr>
                  </a:solidFill>
                  <a:latin typeface="Lucida Sans Unicode"/>
                  <a:ea typeface="微软雅黑" pitchFamily="34" charset="-122"/>
                  <a:cs typeface="Lucida Sans Unicode"/>
                </a:rPr>
                <a:t>比较</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[x]</a:t>
              </a:r>
              <a:r>
                <a:rPr lang="zh-CN" altLang="zh-CN" sz="1600" dirty="0">
                  <a:solidFill>
                    <a:schemeClr val="bg1">
                      <a:lumMod val="50000"/>
                    </a:schemeClr>
                  </a:solidFill>
                  <a:latin typeface="Lucida Sans Unicode"/>
                  <a:ea typeface="微软雅黑" pitchFamily="34" charset="-122"/>
                  <a:cs typeface="Lucida Sans Unicode"/>
                </a:rPr>
                <a:t>的值是否大于</a:t>
              </a:r>
              <a:r>
                <a:rPr lang="en-US" altLang="zh-CN" sz="1600" dirty="0">
                  <a:solidFill>
                    <a:schemeClr val="bg1">
                      <a:lumMod val="50000"/>
                    </a:schemeClr>
                  </a:solidFill>
                  <a:latin typeface="Lucida Sans Unicode"/>
                  <a:ea typeface="微软雅黑" pitchFamily="34" charset="-122"/>
                  <a:cs typeface="Lucida Sans Unicode"/>
                </a:rPr>
                <a:t>max</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max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[x];   	// </a:t>
              </a:r>
              <a:r>
                <a:rPr lang="zh-CN" altLang="zh-CN" sz="1600" dirty="0">
                  <a:solidFill>
                    <a:schemeClr val="bg1">
                      <a:lumMod val="50000"/>
                    </a:schemeClr>
                  </a:solidFill>
                  <a:latin typeface="Lucida Sans Unicode"/>
                  <a:ea typeface="微软雅黑" pitchFamily="34" charset="-122"/>
                  <a:cs typeface="Lucida Sans Unicode"/>
                </a:rPr>
                <a:t>条件成立，将</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[x]</a:t>
              </a:r>
              <a:r>
                <a:rPr lang="zh-CN" altLang="zh-CN" sz="1600" dirty="0">
                  <a:solidFill>
                    <a:schemeClr val="bg1">
                      <a:lumMod val="50000"/>
                    </a:schemeClr>
                  </a:solidFill>
                  <a:latin typeface="Lucida Sans Unicode"/>
                  <a:ea typeface="微软雅黑" pitchFamily="34" charset="-122"/>
                  <a:cs typeface="Lucida Sans Unicode"/>
                </a:rPr>
                <a:t>的值赋给</a:t>
              </a:r>
              <a:r>
                <a:rPr lang="en-US" altLang="zh-CN" sz="1600" dirty="0">
                  <a:solidFill>
                    <a:schemeClr val="bg1">
                      <a:lumMod val="50000"/>
                    </a:schemeClr>
                  </a:solidFill>
                  <a:latin typeface="Lucida Sans Unicode"/>
                  <a:ea typeface="微软雅黑" pitchFamily="34" charset="-122"/>
                  <a:cs typeface="Lucida Sans Unicode"/>
                </a:rPr>
                <a:t>max</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return max;              		// </a:t>
              </a:r>
              <a:r>
                <a:rPr lang="zh-CN" altLang="zh-CN" sz="1600" dirty="0">
                  <a:solidFill>
                    <a:schemeClr val="bg1">
                      <a:lumMod val="50000"/>
                    </a:schemeClr>
                  </a:solidFill>
                  <a:latin typeface="Lucida Sans Unicode"/>
                  <a:ea typeface="微软雅黑" pitchFamily="34" charset="-122"/>
                  <a:cs typeface="Lucida Sans Unicode"/>
                </a:rPr>
                <a:t>返回最大值</a:t>
              </a:r>
              <a:r>
                <a:rPr lang="en-US" altLang="zh-CN" sz="1600" dirty="0">
                  <a:solidFill>
                    <a:schemeClr val="bg1">
                      <a:lumMod val="50000"/>
                    </a:schemeClr>
                  </a:solidFill>
                  <a:latin typeface="Lucida Sans Unicode"/>
                  <a:ea typeface="微软雅黑" pitchFamily="34" charset="-122"/>
                  <a:cs typeface="Lucida Sans Unicode"/>
                </a:rPr>
                <a:t>max</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339050297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93520" y="1300480"/>
            <a:ext cx="9621520" cy="75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6530" name="图片 68" descr="手机屏幕截图&#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834" y="2524442"/>
            <a:ext cx="7332650" cy="19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0701810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06530"/>
                                        </p:tgtEl>
                                        <p:attrNameLst>
                                          <p:attrName>style.visibility</p:attrName>
                                        </p:attrNameLst>
                                      </p:cBhvr>
                                      <p:to>
                                        <p:strVal val="visible"/>
                                      </p:to>
                                    </p:set>
                                    <p:animEffect transition="in" filter="fade">
                                      <p:cBhvr>
                                        <p:cTn id="11" dur="1000"/>
                                        <p:tgtEl>
                                          <p:spTgt spid="406530"/>
                                        </p:tgtEl>
                                      </p:cBhvr>
                                    </p:animEffect>
                                    <p:anim calcmode="lin" valueType="num">
                                      <p:cBhvr>
                                        <p:cTn id="12" dur="1000" fill="hold"/>
                                        <p:tgtEl>
                                          <p:spTgt spid="406530"/>
                                        </p:tgtEl>
                                        <p:attrNameLst>
                                          <p:attrName>ppt_x</p:attrName>
                                        </p:attrNameLst>
                                      </p:cBhvr>
                                      <p:tavLst>
                                        <p:tav tm="0">
                                          <p:val>
                                            <p:strVal val="#ppt_x"/>
                                          </p:val>
                                        </p:tav>
                                        <p:tav tm="100000">
                                          <p:val>
                                            <p:strVal val="#ppt_x"/>
                                          </p:val>
                                        </p:tav>
                                      </p:tavLst>
                                    </p:anim>
                                    <p:anim calcmode="lin" valueType="num">
                                      <p:cBhvr>
                                        <p:cTn id="13" dur="1000" fill="hold"/>
                                        <p:tgtEl>
                                          <p:spTgt spid="4065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270000" y="1391920"/>
            <a:ext cx="10292080" cy="457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7~16</a:t>
            </a:r>
            <a:r>
              <a:rPr lang="zh-CN" altLang="zh-CN" sz="2400" dirty="0">
                <a:solidFill>
                  <a:schemeClr val="bg1">
                    <a:lumMod val="50000"/>
                  </a:schemeClr>
                </a:solidFill>
                <a:latin typeface="Lucida Sans Unicode"/>
                <a:ea typeface="微软雅黑" pitchFamily="34" charset="-122"/>
                <a:cs typeface="Lucida Sans Unicode"/>
              </a:rPr>
              <a:t>行代码定义的</a:t>
            </a:r>
            <a:r>
              <a:rPr lang="en-US" altLang="zh-CN" sz="2400" dirty="0" err="1">
                <a:solidFill>
                  <a:schemeClr val="bg1">
                    <a:lumMod val="50000"/>
                  </a:schemeClr>
                </a:solidFill>
                <a:latin typeface="Lucida Sans Unicode"/>
                <a:ea typeface="微软雅黑" pitchFamily="34" charset="-122"/>
                <a:cs typeface="Lucida Sans Unicode"/>
              </a:rPr>
              <a:t>getMax</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方法用于求数组中的最大值，该方法定义了一个临时变量</a:t>
            </a:r>
            <a:r>
              <a:rPr lang="en-US" altLang="zh-CN" sz="2400" dirty="0">
                <a:solidFill>
                  <a:schemeClr val="bg1">
                    <a:lumMod val="50000"/>
                  </a:schemeClr>
                </a:solidFill>
                <a:latin typeface="Lucida Sans Unicode"/>
                <a:ea typeface="微软雅黑" pitchFamily="34" charset="-122"/>
                <a:cs typeface="Lucida Sans Unicode"/>
              </a:rPr>
              <a:t>max</a:t>
            </a:r>
            <a:r>
              <a:rPr lang="zh-CN" altLang="zh-CN" sz="2400" dirty="0">
                <a:solidFill>
                  <a:schemeClr val="bg1">
                    <a:lumMod val="50000"/>
                  </a:schemeClr>
                </a:solidFill>
                <a:latin typeface="Lucida Sans Unicode"/>
                <a:ea typeface="微软雅黑" pitchFamily="34" charset="-122"/>
                <a:cs typeface="Lucida Sans Unicode"/>
              </a:rPr>
              <a:t>，用于记录数组的最大值。首先假设数组中第一个元素</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为最大值，然后使用</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循环对数组进行遍历，在遍历的过程中只要遇到比</a:t>
            </a:r>
            <a:r>
              <a:rPr lang="en-US" altLang="zh-CN" sz="2400" dirty="0">
                <a:solidFill>
                  <a:schemeClr val="bg1">
                    <a:lumMod val="50000"/>
                  </a:schemeClr>
                </a:solidFill>
                <a:latin typeface="Lucida Sans Unicode"/>
                <a:ea typeface="微软雅黑" pitchFamily="34" charset="-122"/>
                <a:cs typeface="Lucida Sans Unicode"/>
              </a:rPr>
              <a:t>max</a:t>
            </a:r>
            <a:r>
              <a:rPr lang="zh-CN" altLang="zh-CN" sz="2400" dirty="0">
                <a:solidFill>
                  <a:schemeClr val="bg1">
                    <a:lumMod val="50000"/>
                  </a:schemeClr>
                </a:solidFill>
                <a:latin typeface="Lucida Sans Unicode"/>
                <a:ea typeface="微软雅黑" pitchFamily="34" charset="-122"/>
                <a:cs typeface="Lucida Sans Unicode"/>
              </a:rPr>
              <a:t>值还大的元素，就将该元素赋值给</a:t>
            </a:r>
            <a:r>
              <a:rPr lang="en-US" altLang="zh-CN" sz="2400" dirty="0">
                <a:solidFill>
                  <a:schemeClr val="bg1">
                    <a:lumMod val="50000"/>
                  </a:schemeClr>
                </a:solidFill>
                <a:latin typeface="Lucida Sans Unicode"/>
                <a:ea typeface="微软雅黑" pitchFamily="34" charset="-122"/>
                <a:cs typeface="Lucida Sans Unicode"/>
              </a:rPr>
              <a:t>max</a:t>
            </a:r>
            <a:r>
              <a:rPr lang="zh-CN" altLang="zh-CN" sz="2400" dirty="0">
                <a:solidFill>
                  <a:schemeClr val="bg1">
                    <a:lumMod val="50000"/>
                  </a:schemeClr>
                </a:solidFill>
                <a:latin typeface="Lucida Sans Unicode"/>
                <a:ea typeface="微软雅黑" pitchFamily="34" charset="-122"/>
                <a:cs typeface="Lucida Sans Unicode"/>
              </a:rPr>
              <a:t>。这样一来，变量</a:t>
            </a:r>
            <a:r>
              <a:rPr lang="en-US" altLang="zh-CN" sz="2400" dirty="0">
                <a:solidFill>
                  <a:schemeClr val="bg1">
                    <a:lumMod val="50000"/>
                  </a:schemeClr>
                </a:solidFill>
                <a:latin typeface="Lucida Sans Unicode"/>
                <a:ea typeface="微软雅黑" pitchFamily="34" charset="-122"/>
                <a:cs typeface="Lucida Sans Unicode"/>
              </a:rPr>
              <a:t>max</a:t>
            </a:r>
            <a:r>
              <a:rPr lang="zh-CN" altLang="zh-CN" sz="2400" dirty="0">
                <a:solidFill>
                  <a:schemeClr val="bg1">
                    <a:lumMod val="50000"/>
                  </a:schemeClr>
                </a:solidFill>
                <a:latin typeface="Lucida Sans Unicode"/>
                <a:ea typeface="微软雅黑" pitchFamily="34" charset="-122"/>
                <a:cs typeface="Lucida Sans Unicode"/>
              </a:rPr>
              <a:t>就能够在循环结束时记录数组中的最大值。需要注意的是，</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循环中的变量</a:t>
            </a:r>
            <a:r>
              <a:rPr lang="en-US" altLang="zh-CN" sz="2400" dirty="0" err="1">
                <a:solidFill>
                  <a:schemeClr val="bg1">
                    <a:lumMod val="50000"/>
                  </a:schemeClr>
                </a:solidFill>
                <a:latin typeface="Lucida Sans Unicode"/>
                <a:ea typeface="微软雅黑" pitchFamily="34" charset="-122"/>
                <a:cs typeface="Lucida Sans Unicode"/>
              </a:rPr>
              <a:t>i</a:t>
            </a:r>
            <a:r>
              <a:rPr lang="zh-CN" altLang="zh-CN" sz="2400" dirty="0">
                <a:solidFill>
                  <a:schemeClr val="bg1">
                    <a:lumMod val="50000"/>
                  </a:schemeClr>
                </a:solidFill>
                <a:latin typeface="Lucida Sans Unicode"/>
                <a:ea typeface="微软雅黑" pitchFamily="34" charset="-122"/>
                <a:cs typeface="Lucida Sans Unicode"/>
              </a:rPr>
              <a:t>是从</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开始的，原因是程序已经假设第一个元素为最大值，</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循环只需要从第二个元素开始比较。第</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行代码调用</a:t>
            </a:r>
            <a:r>
              <a:rPr lang="en-US" altLang="zh-CN" sz="2400" dirty="0" err="1">
                <a:solidFill>
                  <a:schemeClr val="bg1">
                    <a:lumMod val="50000"/>
                  </a:schemeClr>
                </a:solidFill>
                <a:latin typeface="Lucida Sans Unicode"/>
                <a:ea typeface="微软雅黑" pitchFamily="34" charset="-122"/>
                <a:cs typeface="Lucida Sans Unicode"/>
              </a:rPr>
              <a:t>getMax</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函数获取数据</a:t>
            </a:r>
            <a:r>
              <a:rPr lang="en-US" altLang="zh-CN" sz="2400" dirty="0" err="1">
                <a:solidFill>
                  <a:schemeClr val="bg1">
                    <a:lumMod val="50000"/>
                  </a:schemeClr>
                </a:solidFill>
                <a:latin typeface="Lucida Sans Unicode"/>
                <a:ea typeface="微软雅黑" pitchFamily="34" charset="-122"/>
                <a:cs typeface="Lucida Sans Unicode"/>
              </a:rPr>
              <a:t>arr</a:t>
            </a:r>
            <a:r>
              <a:rPr lang="zh-CN" altLang="zh-CN" sz="2400" dirty="0">
                <a:solidFill>
                  <a:schemeClr val="bg1">
                    <a:lumMod val="50000"/>
                  </a:schemeClr>
                </a:solidFill>
                <a:latin typeface="Lucida Sans Unicode"/>
                <a:ea typeface="微软雅黑" pitchFamily="34" charset="-122"/>
                <a:cs typeface="Lucida Sans Unicode"/>
              </a:rPr>
              <a:t>的最大值，由</a:t>
            </a:r>
            <a:r>
              <a:rPr lang="zh-CN" altLang="en-US" sz="2400" dirty="0">
                <a:solidFill>
                  <a:schemeClr val="bg1">
                    <a:lumMod val="50000"/>
                  </a:schemeClr>
                </a:solidFill>
                <a:latin typeface="Lucida Sans Unicode"/>
                <a:ea typeface="微软雅黑" pitchFamily="34" charset="-122"/>
                <a:cs typeface="Lucida Sans Unicode"/>
              </a:rPr>
              <a:t>上图</a:t>
            </a:r>
            <a:r>
              <a:rPr lang="zh-CN" altLang="zh-CN" sz="2400" dirty="0">
                <a:solidFill>
                  <a:schemeClr val="bg1">
                    <a:lumMod val="50000"/>
                  </a:schemeClr>
                </a:solidFill>
                <a:latin typeface="Lucida Sans Unicode"/>
                <a:ea typeface="微软雅黑" pitchFamily="34" charset="-122"/>
                <a:cs typeface="Lucida Sans Unicode"/>
              </a:rPr>
              <a:t>可知，数组</a:t>
            </a:r>
            <a:r>
              <a:rPr lang="en-US" altLang="zh-CN" sz="2400" dirty="0" err="1">
                <a:solidFill>
                  <a:schemeClr val="bg1">
                    <a:lumMod val="50000"/>
                  </a:schemeClr>
                </a:solidFill>
                <a:latin typeface="Lucida Sans Unicode"/>
                <a:ea typeface="微软雅黑" pitchFamily="34" charset="-122"/>
                <a:cs typeface="Lucida Sans Unicode"/>
              </a:rPr>
              <a:t>arr</a:t>
            </a:r>
            <a:r>
              <a:rPr lang="zh-CN" altLang="zh-CN" sz="2400" dirty="0">
                <a:solidFill>
                  <a:schemeClr val="bg1">
                    <a:lumMod val="50000"/>
                  </a:schemeClr>
                </a:solidFill>
                <a:latin typeface="Lucida Sans Unicode"/>
                <a:ea typeface="微软雅黑" pitchFamily="34" charset="-122"/>
                <a:cs typeface="Lucida Sans Unicode"/>
              </a:rPr>
              <a:t>中的最大值为</a:t>
            </a:r>
            <a:r>
              <a:rPr lang="en-US" altLang="zh-CN" sz="2400" dirty="0">
                <a:solidFill>
                  <a:schemeClr val="bg1">
                    <a:lumMod val="50000"/>
                  </a:schemeClr>
                </a:solidFill>
                <a:latin typeface="Lucida Sans Unicode"/>
                <a:ea typeface="微软雅黑" pitchFamily="34" charset="-122"/>
                <a:cs typeface="Lucida Sans Unicode"/>
              </a:rPr>
              <a:t>9</a:t>
            </a:r>
            <a:r>
              <a:rPr lang="zh-CN" altLang="zh-CN" sz="2400" dirty="0">
                <a:solidFill>
                  <a:schemeClr val="bg1">
                    <a:lumMod val="50000"/>
                  </a:schemeClr>
                </a:solidFill>
                <a:latin typeface="Lucida Sans Unicode"/>
                <a:ea typeface="微软雅黑" pitchFamily="34" charset="-122"/>
                <a:cs typeface="Lucida Sans Unicode"/>
              </a:rPr>
              <a:t>。</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112215862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5476240" y="1554480"/>
            <a:ext cx="5781040" cy="4165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3</a:t>
            </a:r>
            <a:r>
              <a:rPr lang="zh-CN" altLang="zh-CN" sz="2400" dirty="0">
                <a:solidFill>
                  <a:srgbClr val="FF0000"/>
                </a:solidFill>
                <a:latin typeface="Lucida Sans Unicode"/>
                <a:ea typeface="微软雅黑" pitchFamily="34" charset="-122"/>
                <a:cs typeface="Lucida Sans Unicode"/>
              </a:rPr>
              <a:t>．数组排序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在操作数组时，经常需要对数组中的元素进行排序。下面为读者介绍一种比较常见的排序算法</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冒泡排序。在冒泡排序的过程中，不断地比较数组中相邻的两个元素，较小者向上浮，较大者往下沉，整个过程和水中气泡上升的原理相似。</a:t>
            </a: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7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161" y="1776095"/>
            <a:ext cx="2981008" cy="352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80457037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407554"/>
                                        </p:tgtEl>
                                        <p:attrNameLst>
                                          <p:attrName>style.visibility</p:attrName>
                                        </p:attrNameLst>
                                      </p:cBhvr>
                                      <p:to>
                                        <p:strVal val="visible"/>
                                      </p:to>
                                    </p:set>
                                    <p:animEffect transition="in" filter="fade">
                                      <p:cBhvr>
                                        <p:cTn id="10" dur="1000"/>
                                        <p:tgtEl>
                                          <p:spTgt spid="407554"/>
                                        </p:tgtEl>
                                      </p:cBhvr>
                                    </p:animEffect>
                                    <p:anim calcmode="lin" valueType="num">
                                      <p:cBhvr>
                                        <p:cTn id="11" dur="1000" fill="hold"/>
                                        <p:tgtEl>
                                          <p:spTgt spid="407554"/>
                                        </p:tgtEl>
                                        <p:attrNameLst>
                                          <p:attrName>ppt_x</p:attrName>
                                        </p:attrNameLst>
                                      </p:cBhvr>
                                      <p:tavLst>
                                        <p:tav tm="0">
                                          <p:val>
                                            <p:strVal val="#ppt_x"/>
                                          </p:val>
                                        </p:tav>
                                        <p:tav tm="100000">
                                          <p:val>
                                            <p:strVal val="#ppt_x"/>
                                          </p:val>
                                        </p:tav>
                                      </p:tavLst>
                                    </p:anim>
                                    <p:anim calcmode="lin" valueType="num">
                                      <p:cBhvr>
                                        <p:cTn id="12" dur="1000" fill="hold"/>
                                        <p:tgtEl>
                                          <p:spTgt spid="407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52880" y="1371600"/>
            <a:ext cx="9997440" cy="4663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第一步</a:t>
            </a:r>
            <a:r>
              <a:rPr lang="zh-CN" altLang="zh-CN" sz="2400" dirty="0">
                <a:solidFill>
                  <a:schemeClr val="bg1">
                    <a:lumMod val="50000"/>
                  </a:schemeClr>
                </a:solidFill>
                <a:latin typeface="Lucida Sans Unicode"/>
                <a:ea typeface="微软雅黑" pitchFamily="34" charset="-122"/>
                <a:cs typeface="Lucida Sans Unicode"/>
              </a:rPr>
              <a:t>，从第一个元素开始，将相邻的两个元素依次进行比较，如果前一个元素比后一个元素大，则交换它们的位置，直到最后两个元素完成比较。整个过程完成后，数组中最后一个元素自然就是最大值，这样也就完成了第一轮比较。</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第二步</a:t>
            </a:r>
            <a:r>
              <a:rPr lang="zh-CN" altLang="zh-CN" sz="2400" dirty="0">
                <a:solidFill>
                  <a:schemeClr val="bg1">
                    <a:lumMod val="50000"/>
                  </a:schemeClr>
                </a:solidFill>
                <a:latin typeface="Lucida Sans Unicode"/>
                <a:ea typeface="微软雅黑" pitchFamily="34" charset="-122"/>
                <a:cs typeface="Lucida Sans Unicode"/>
              </a:rPr>
              <a:t>，除了最后一个元素，将剩余的元素继续进行两两比较，过程与第一步相似，这样就可以将数组中第二大的元素放在倒数第二个位置。</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第三步</a:t>
            </a:r>
            <a:r>
              <a:rPr lang="zh-CN" altLang="zh-CN" sz="2400" dirty="0">
                <a:solidFill>
                  <a:schemeClr val="bg1">
                    <a:lumMod val="50000"/>
                  </a:schemeClr>
                </a:solidFill>
                <a:latin typeface="Lucida Sans Unicode"/>
                <a:ea typeface="微软雅黑" pitchFamily="34" charset="-122"/>
                <a:cs typeface="Lucida Sans Unicode"/>
              </a:rPr>
              <a:t>，以此类推，持续对越来越少的元素重复上面的步骤，直到没有任何一对元素需要比较为止。</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7426080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52880" y="1371600"/>
            <a:ext cx="9997440" cy="75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接下来通过一个案例实现冒泡排序</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2598419" y="2189478"/>
            <a:ext cx="7706362" cy="3576320"/>
            <a:chOff x="2311398" y="2052321"/>
            <a:chExt cx="7706362" cy="3576320"/>
          </a:xfrm>
        </p:grpSpPr>
        <p:pic>
          <p:nvPicPr>
            <p:cNvPr id="408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2052321"/>
              <a:ext cx="7706362" cy="357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2753360" y="2123440"/>
              <a:ext cx="7000240" cy="3423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public class Example29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 9, 8, 3, 5, 2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冒泡排序前</a:t>
              </a:r>
              <a:r>
                <a:rPr lang="en-US" altLang="zh-CN" sz="1600" dirty="0">
                  <a:solidFill>
                    <a:schemeClr val="bg1">
                      <a:lumMod val="50000"/>
                    </a:schemeClr>
                  </a:solidFill>
                  <a:latin typeface="Lucida Sans Unicode"/>
                  <a:ea typeface="微软雅黑" pitchFamily="34" charset="-122"/>
                  <a:cs typeface="Lucida Sans Unicode"/>
                </a:rPr>
                <a:t>  </a:t>
              </a:r>
              <a:r>
                <a:rPr lang="zh-CN" altLang="zh-CN" sz="1600" dirty="0">
                  <a:solidFill>
                    <a:schemeClr val="bg1">
                      <a:lumMod val="50000"/>
                    </a:schemeClr>
                  </a:solidFill>
                  <a:latin typeface="Lucida Sans Unicode"/>
                  <a:ea typeface="微软雅黑" pitchFamily="34" charset="-122"/>
                  <a:cs typeface="Lucida Sans Unicode"/>
                </a:rPr>
                <a:t>：</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printArray</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打印数组元素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bubbleSort</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调用排序方法</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冒泡排序后</a:t>
              </a:r>
              <a:r>
                <a:rPr lang="en-US" altLang="zh-CN" sz="1600" dirty="0">
                  <a:solidFill>
                    <a:schemeClr val="bg1">
                      <a:lumMod val="50000"/>
                    </a:schemeClr>
                  </a:solidFill>
                  <a:latin typeface="Lucida Sans Unicode"/>
                  <a:ea typeface="微软雅黑" pitchFamily="34" charset="-122"/>
                  <a:cs typeface="Lucida Sans Unicode"/>
                </a:rPr>
                <a:t>  </a:t>
              </a:r>
              <a:r>
                <a:rPr lang="zh-CN" altLang="zh-CN" sz="1600" dirty="0">
                  <a:solidFill>
                    <a:schemeClr val="bg1">
                      <a:lumMod val="50000"/>
                    </a:schemeClr>
                  </a:solidFill>
                  <a:latin typeface="Lucida Sans Unicode"/>
                  <a:ea typeface="微软雅黑" pitchFamily="34" charset="-122"/>
                  <a:cs typeface="Lucida Sans Unicode"/>
                </a:rPr>
                <a:t>：</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printArray</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打印数组元素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31453206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2423158" y="1351280"/>
            <a:ext cx="8026400" cy="4917439"/>
            <a:chOff x="2423158" y="1351280"/>
            <a:chExt cx="8026400" cy="4917439"/>
          </a:xfrm>
        </p:grpSpPr>
        <p:pic>
          <p:nvPicPr>
            <p:cNvPr id="409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0" y="1351280"/>
              <a:ext cx="7909558" cy="4917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2423158" y="1351280"/>
              <a:ext cx="8026400" cy="4836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定义打印数组元素的方法</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public static void </a:t>
              </a:r>
              <a:r>
                <a:rPr lang="en-US" altLang="zh-CN" sz="1600" dirty="0" err="1">
                  <a:solidFill>
                    <a:schemeClr val="bg1">
                      <a:lumMod val="50000"/>
                    </a:schemeClr>
                  </a:solidFill>
                  <a:latin typeface="Lucida Sans Unicode"/>
                  <a:ea typeface="微软雅黑" pitchFamily="34" charset="-122"/>
                  <a:cs typeface="Lucida Sans Unicode"/>
                </a:rPr>
                <a:t>printArray</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循环遍历数组的元素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for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0;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&lt; </a:t>
              </a:r>
              <a:r>
                <a:rPr lang="en-US" altLang="zh-CN" sz="1600" dirty="0" err="1">
                  <a:solidFill>
                    <a:schemeClr val="bg1">
                      <a:lumMod val="50000"/>
                    </a:schemeClr>
                  </a:solidFill>
                  <a:latin typeface="Lucida Sans Unicode"/>
                  <a:ea typeface="微软雅黑" pitchFamily="34" charset="-122"/>
                  <a:cs typeface="Lucida Sans Unicode"/>
                </a:rPr>
                <a:t>arr.length</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 ");     // </a:t>
              </a:r>
              <a:r>
                <a:rPr lang="zh-CN" altLang="zh-CN" sz="1600" dirty="0">
                  <a:solidFill>
                    <a:schemeClr val="bg1">
                      <a:lumMod val="50000"/>
                    </a:schemeClr>
                  </a:solidFill>
                  <a:latin typeface="Lucida Sans Unicode"/>
                  <a:ea typeface="微软雅黑" pitchFamily="34" charset="-122"/>
                  <a:cs typeface="Lucida Sans Unicode"/>
                </a:rPr>
                <a:t>打印元素和空格</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("\n");</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定义对数组排序的方法</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public static void </a:t>
              </a:r>
              <a:r>
                <a:rPr lang="en-US" altLang="zh-CN" sz="1600" dirty="0" err="1">
                  <a:solidFill>
                    <a:schemeClr val="bg1">
                      <a:lumMod val="50000"/>
                    </a:schemeClr>
                  </a:solidFill>
                  <a:latin typeface="Lucida Sans Unicode"/>
                  <a:ea typeface="微软雅黑" pitchFamily="34" charset="-122"/>
                  <a:cs typeface="Lucida Sans Unicode"/>
                </a:rPr>
                <a:t>bubbleSort</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定义外层循环</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for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0;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&lt; </a:t>
              </a:r>
              <a:r>
                <a:rPr lang="en-US" altLang="zh-CN" sz="1600" dirty="0" err="1">
                  <a:solidFill>
                    <a:schemeClr val="bg1">
                      <a:lumMod val="50000"/>
                    </a:schemeClr>
                  </a:solidFill>
                  <a:latin typeface="Lucida Sans Unicode"/>
                  <a:ea typeface="微软雅黑" pitchFamily="34" charset="-122"/>
                  <a:cs typeface="Lucida Sans Unicode"/>
                </a:rPr>
                <a:t>arr.length</a:t>
              </a:r>
              <a:r>
                <a:rPr lang="en-US" altLang="zh-CN" sz="1600" dirty="0">
                  <a:solidFill>
                    <a:schemeClr val="bg1">
                      <a:lumMod val="50000"/>
                    </a:schemeClr>
                  </a:solidFill>
                  <a:latin typeface="Lucida Sans Unicode"/>
                  <a:ea typeface="微软雅黑" pitchFamily="34" charset="-122"/>
                  <a:cs typeface="Lucida Sans Unicode"/>
                </a:rPr>
                <a:t> - 1;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zh-CN" altLang="en-US" sz="1600" dirty="0">
                  <a:solidFill>
                    <a:schemeClr val="bg1">
                      <a:lumMod val="50000"/>
                    </a:schemeClr>
                  </a:solidFill>
                  <a:latin typeface="Lucida Sans Unicode"/>
                  <a:ea typeface="微软雅黑" pitchFamily="34" charset="-122"/>
                  <a:cs typeface="Lucida Sans Unicode"/>
                </a:rPr>
                <a:t>定义内层循环</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08075393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1686560" y="1320800"/>
            <a:ext cx="9306560" cy="4907280"/>
            <a:chOff x="1686560" y="1320800"/>
            <a:chExt cx="9306560" cy="4795520"/>
          </a:xfrm>
        </p:grpSpPr>
        <p:pic>
          <p:nvPicPr>
            <p:cNvPr id="410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560" y="1320800"/>
              <a:ext cx="9306560" cy="4795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1960880" y="1320800"/>
              <a:ext cx="8717280" cy="4795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for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j = 0; j &lt; </a:t>
              </a:r>
              <a:r>
                <a:rPr lang="en-US" altLang="zh-CN" sz="1600" dirty="0" err="1">
                  <a:solidFill>
                    <a:schemeClr val="bg1">
                      <a:lumMod val="50000"/>
                    </a:schemeClr>
                  </a:solidFill>
                  <a:latin typeface="Lucida Sans Unicode"/>
                  <a:ea typeface="微软雅黑" pitchFamily="34" charset="-122"/>
                  <a:cs typeface="Lucida Sans Unicode"/>
                </a:rPr>
                <a:t>arr.length</a:t>
              </a:r>
              <a:r>
                <a:rPr lang="en-US" altLang="zh-CN" sz="1600" dirty="0">
                  <a:solidFill>
                    <a:schemeClr val="bg1">
                      <a:lumMod val="50000"/>
                    </a:schemeClr>
                  </a:solidFill>
                  <a:latin typeface="Lucida Sans Unicode"/>
                  <a:ea typeface="微软雅黑" pitchFamily="34" charset="-122"/>
                  <a:cs typeface="Lucida Sans Unicode"/>
                </a:rPr>
                <a:t> -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- 1; j++)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if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[j] &gt;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[j + 1]) {      // </a:t>
              </a:r>
              <a:r>
                <a:rPr lang="zh-CN" altLang="zh-CN" sz="1600" dirty="0">
                  <a:solidFill>
                    <a:schemeClr val="bg1">
                      <a:lumMod val="50000"/>
                    </a:schemeClr>
                  </a:solidFill>
                  <a:latin typeface="Lucida Sans Unicode"/>
                  <a:ea typeface="微软雅黑" pitchFamily="34" charset="-122"/>
                  <a:cs typeface="Lucida Sans Unicode"/>
                </a:rPr>
                <a:t>比较相邻元素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下面的三行代码用于交换两个元素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temp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[j];</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[j]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[j + 1];</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[j + 1] = temp;</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第</a:t>
              </a:r>
              <a:r>
                <a:rPr lang="en-US" altLang="zh-CN" sz="1600" dirty="0">
                  <a:solidFill>
                    <a:schemeClr val="bg1">
                      <a:lumMod val="50000"/>
                    </a:schemeClr>
                  </a:solidFill>
                  <a:latin typeface="Lucida Sans Unicode"/>
                  <a:ea typeface="微软雅黑" pitchFamily="34" charset="-122"/>
                  <a:cs typeface="Lucida Sans Unicode"/>
                </a:rPr>
                <a:t>" +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+ 1) + "</a:t>
              </a:r>
              <a:r>
                <a:rPr lang="zh-CN" altLang="zh-CN" sz="1600" dirty="0">
                  <a:solidFill>
                    <a:schemeClr val="bg1">
                      <a:lumMod val="50000"/>
                    </a:schemeClr>
                  </a:solidFill>
                  <a:latin typeface="Lucida Sans Unicode"/>
                  <a:ea typeface="微软雅黑" pitchFamily="34" charset="-122"/>
                  <a:cs typeface="Lucida Sans Unicode"/>
                </a:rPr>
                <a:t>轮排序后：</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printArray</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每轮比较结束打印数组元素</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08075393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2.1.5 Java</a:t>
            </a:r>
            <a:r>
              <a:rPr lang="zh-CN" altLang="en-US" sz="3200" b="1" dirty="0">
                <a:solidFill>
                  <a:srgbClr val="1353A2"/>
                </a:solidFill>
                <a:latin typeface="微软雅黑" pitchFamily="34" charset="-122"/>
                <a:ea typeface="微软雅黑" pitchFamily="34" charset="-122"/>
              </a:rPr>
              <a:t>中的常量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889760" y="1659890"/>
            <a:ext cx="4572000" cy="4003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3</a:t>
            </a:r>
            <a:r>
              <a:rPr lang="zh-CN" altLang="zh-CN" sz="2400" dirty="0">
                <a:solidFill>
                  <a:srgbClr val="FF0000"/>
                </a:solidFill>
                <a:latin typeface="Lucida Sans Unicode"/>
                <a:ea typeface="微软雅黑" pitchFamily="34" charset="-122"/>
                <a:cs typeface="Lucida Sans Unicode"/>
              </a:rPr>
              <a:t>．字符常量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字符常量用于表示一个字符，一个字符常量要用一对英文半角格式的单引号（</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）括起来。字符常量可以是英文字母、数字、标点符号、以及由转义序列表示的特殊字符。</a:t>
            </a:r>
          </a:p>
        </p:txBody>
      </p:sp>
      <p:grpSp>
        <p:nvGrpSpPr>
          <p:cNvPr id="3" name="组合 2"/>
          <p:cNvGrpSpPr/>
          <p:nvPr/>
        </p:nvGrpSpPr>
        <p:grpSpPr>
          <a:xfrm>
            <a:off x="7749857" y="2139950"/>
            <a:ext cx="2563703" cy="3131820"/>
            <a:chOff x="7343458" y="2100580"/>
            <a:chExt cx="2563703" cy="3131820"/>
          </a:xfrm>
        </p:grpSpPr>
        <p:pic>
          <p:nvPicPr>
            <p:cNvPr id="271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8" y="2100580"/>
              <a:ext cx="2563703" cy="313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7823200" y="2184400"/>
              <a:ext cx="1747520" cy="2875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'a'  </a:t>
              </a:r>
              <a:endParaRPr lang="zh-CN"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'1'  </a:t>
              </a:r>
              <a:endParaRPr lang="zh-CN"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'&amp;'  </a:t>
              </a:r>
              <a:endParaRPr lang="zh-CN"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'\r' </a:t>
              </a:r>
              <a:endParaRPr lang="zh-CN"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'\u0000' </a:t>
              </a:r>
              <a:endParaRPr lang="zh-CN" altLang="zh-CN" sz="24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301208541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52880" y="1371600"/>
            <a:ext cx="9997440" cy="75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11650" name="图片 69" descr="手机屏幕截图&#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388" y="2431412"/>
            <a:ext cx="5920423" cy="295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5905227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11650"/>
                                        </p:tgtEl>
                                        <p:attrNameLst>
                                          <p:attrName>style.visibility</p:attrName>
                                        </p:attrNameLst>
                                      </p:cBhvr>
                                      <p:to>
                                        <p:strVal val="visible"/>
                                      </p:to>
                                    </p:set>
                                    <p:animEffect transition="in" filter="fade">
                                      <p:cBhvr>
                                        <p:cTn id="11" dur="1000"/>
                                        <p:tgtEl>
                                          <p:spTgt spid="411650"/>
                                        </p:tgtEl>
                                      </p:cBhvr>
                                    </p:animEffect>
                                    <p:anim calcmode="lin" valueType="num">
                                      <p:cBhvr>
                                        <p:cTn id="12" dur="1000" fill="hold"/>
                                        <p:tgtEl>
                                          <p:spTgt spid="411650"/>
                                        </p:tgtEl>
                                        <p:attrNameLst>
                                          <p:attrName>ppt_x</p:attrName>
                                        </p:attrNameLst>
                                      </p:cBhvr>
                                      <p:tavLst>
                                        <p:tav tm="0">
                                          <p:val>
                                            <p:strVal val="#ppt_x"/>
                                          </p:val>
                                        </p:tav>
                                        <p:tav tm="100000">
                                          <p:val>
                                            <p:strVal val="#ppt_x"/>
                                          </p:val>
                                        </p:tav>
                                      </p:tavLst>
                                    </p:anim>
                                    <p:anim calcmode="lin" valueType="num">
                                      <p:cBhvr>
                                        <p:cTn id="13" dur="1000" fill="hold"/>
                                        <p:tgtEl>
                                          <p:spTgt spid="4116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443509"/>
            <a:ext cx="4263969"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52880" y="1803870"/>
            <a:ext cx="9997440" cy="340821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在上述代码中，</a:t>
            </a:r>
            <a:r>
              <a:rPr lang="zh-CN" altLang="zh-CN" sz="2400" dirty="0">
                <a:solidFill>
                  <a:schemeClr val="bg1">
                    <a:lumMod val="50000"/>
                  </a:schemeClr>
                </a:solidFill>
                <a:latin typeface="Lucida Sans Unicode"/>
                <a:ea typeface="微软雅黑" pitchFamily="34" charset="-122"/>
                <a:cs typeface="Lucida Sans Unicode"/>
              </a:rPr>
              <a:t>定义了</a:t>
            </a:r>
            <a:r>
              <a:rPr lang="en-US" altLang="zh-CN" sz="2400" dirty="0" err="1">
                <a:solidFill>
                  <a:schemeClr val="bg1">
                    <a:lumMod val="50000"/>
                  </a:schemeClr>
                </a:solidFill>
                <a:latin typeface="Lucida Sans Unicode"/>
                <a:ea typeface="微软雅黑" pitchFamily="34" charset="-122"/>
                <a:cs typeface="Lucida Sans Unicode"/>
              </a:rPr>
              <a:t>bubbleSort</a:t>
            </a: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方法，在</a:t>
            </a:r>
            <a:r>
              <a:rPr lang="en-US" altLang="zh-CN" sz="2400" dirty="0" err="1">
                <a:solidFill>
                  <a:schemeClr val="bg1">
                    <a:lumMod val="50000"/>
                  </a:schemeClr>
                </a:solidFill>
                <a:latin typeface="Lucida Sans Unicode"/>
                <a:ea typeface="微软雅黑" pitchFamily="34" charset="-122"/>
                <a:cs typeface="Lucida Sans Unicode"/>
              </a:rPr>
              <a:t>bubbleSort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方法中通过嵌套</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循环实现数组元素的冒泡排序，外层循环用来控制进行多少轮比较，每一轮比较都可以确定一个元素的位置，由于最后一个元素不需要进行比较，因此外层循环的次数为</a:t>
            </a:r>
            <a:r>
              <a:rPr lang="en-US" altLang="zh-CN" sz="2400" dirty="0">
                <a:solidFill>
                  <a:schemeClr val="bg1">
                    <a:lumMod val="50000"/>
                  </a:schemeClr>
                </a:solidFill>
                <a:latin typeface="Lucida Sans Unicode"/>
                <a:ea typeface="微软雅黑" pitchFamily="34" charset="-122"/>
                <a:cs typeface="Lucida Sans Unicode"/>
              </a:rPr>
              <a:t>arr.length-1</a:t>
            </a:r>
            <a:r>
              <a:rPr lang="zh-CN" altLang="zh-CN" sz="2400" dirty="0">
                <a:solidFill>
                  <a:schemeClr val="bg1">
                    <a:lumMod val="50000"/>
                  </a:schemeClr>
                </a:solidFill>
                <a:latin typeface="Lucida Sans Unicode"/>
                <a:ea typeface="微软雅黑" pitchFamily="34" charset="-122"/>
                <a:cs typeface="Lucida Sans Unicode"/>
              </a:rPr>
              <a:t>。内层循环的循环变量用于控制每轮比较的次数，它被作为索引用于访问数组的元素。由于变量在循环过程中是自增的，因此可以实现相邻元素依次进行比较。</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03835283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52880" y="1554480"/>
            <a:ext cx="9997440" cy="1300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在每次比较时如果前者小于后者，就交换两个元素的位置，</a:t>
            </a:r>
            <a:r>
              <a:rPr lang="zh-CN" altLang="en-US" sz="2400" dirty="0">
                <a:solidFill>
                  <a:schemeClr val="bg1">
                    <a:lumMod val="50000"/>
                  </a:schemeClr>
                </a:solidFill>
                <a:latin typeface="Lucida Sans Unicode"/>
                <a:ea typeface="微软雅黑" pitchFamily="34" charset="-122"/>
                <a:cs typeface="Lucida Sans Unicode"/>
              </a:rPr>
              <a:t>元素交换过程如下图。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12674" name="图片 16" descr="说明: 冒泡排序"/>
          <p:cNvPicPr>
            <a:picLocks noChangeAspect="1" noChangeArrowheads="1"/>
          </p:cNvPicPr>
          <p:nvPr/>
        </p:nvPicPr>
        <p:blipFill>
          <a:blip r:embed="rId4">
            <a:extLst>
              <a:ext uri="{28A0092B-C50C-407E-A947-70E740481C1C}">
                <a14:useLocalDpi xmlns:a14="http://schemas.microsoft.com/office/drawing/2010/main" val="0"/>
              </a:ext>
            </a:extLst>
          </a:blip>
          <a:srcRect t="-5768"/>
          <a:stretch>
            <a:fillRect/>
          </a:stretch>
        </p:blipFill>
        <p:spPr bwMode="auto">
          <a:xfrm>
            <a:off x="3048026" y="2782251"/>
            <a:ext cx="6913826" cy="247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3246827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12674"/>
                                        </p:tgtEl>
                                        <p:attrNameLst>
                                          <p:attrName>style.visibility</p:attrName>
                                        </p:attrNameLst>
                                      </p:cBhvr>
                                      <p:to>
                                        <p:strVal val="visible"/>
                                      </p:to>
                                    </p:set>
                                    <p:animEffect transition="in" filter="fade">
                                      <p:cBhvr>
                                        <p:cTn id="11" dur="1000"/>
                                        <p:tgtEl>
                                          <p:spTgt spid="412674"/>
                                        </p:tgtEl>
                                      </p:cBhvr>
                                    </p:animEffect>
                                    <p:anim calcmode="lin" valueType="num">
                                      <p:cBhvr>
                                        <p:cTn id="12" dur="1000" fill="hold"/>
                                        <p:tgtEl>
                                          <p:spTgt spid="412674"/>
                                        </p:tgtEl>
                                        <p:attrNameLst>
                                          <p:attrName>ppt_x</p:attrName>
                                        </p:attrNameLst>
                                      </p:cBhvr>
                                      <p:tavLst>
                                        <p:tav tm="0">
                                          <p:val>
                                            <p:strVal val="#ppt_x"/>
                                          </p:val>
                                        </p:tav>
                                        <p:tav tm="100000">
                                          <p:val>
                                            <p:strVal val="#ppt_x"/>
                                          </p:val>
                                        </p:tav>
                                      </p:tavLst>
                                    </p:anim>
                                    <p:anim calcmode="lin" valueType="num">
                                      <p:cBhvr>
                                        <p:cTn id="13" dur="1000" fill="hold"/>
                                        <p:tgtEl>
                                          <p:spTgt spid="4126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52880" y="1645920"/>
            <a:ext cx="9997440" cy="4013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在上图中，</a:t>
            </a:r>
            <a:r>
              <a:rPr lang="zh-CN" altLang="zh-CN" sz="2400" dirty="0">
                <a:solidFill>
                  <a:schemeClr val="bg1">
                    <a:lumMod val="50000"/>
                  </a:schemeClr>
                </a:solidFill>
                <a:latin typeface="Lucida Sans Unicode"/>
                <a:ea typeface="微软雅黑" pitchFamily="34" charset="-122"/>
                <a:cs typeface="Lucida Sans Unicode"/>
              </a:rPr>
              <a:t>第一轮比较中，第一个元素“</a:t>
            </a:r>
            <a:r>
              <a:rPr lang="en-US" altLang="zh-CN" sz="2400" dirty="0">
                <a:solidFill>
                  <a:schemeClr val="bg1">
                    <a:lumMod val="50000"/>
                  </a:schemeClr>
                </a:solidFill>
                <a:latin typeface="Lucida Sans Unicode"/>
                <a:ea typeface="微软雅黑" pitchFamily="34" charset="-122"/>
                <a:cs typeface="Lucida Sans Unicode"/>
              </a:rPr>
              <a:t>9</a:t>
            </a:r>
            <a:r>
              <a:rPr lang="zh-CN" altLang="zh-CN" sz="2400" dirty="0">
                <a:solidFill>
                  <a:schemeClr val="bg1">
                    <a:lumMod val="50000"/>
                  </a:schemeClr>
                </a:solidFill>
                <a:latin typeface="Lucida Sans Unicode"/>
                <a:ea typeface="微软雅黑" pitchFamily="34" charset="-122"/>
                <a:cs typeface="Lucida Sans Unicode"/>
              </a:rPr>
              <a:t>”为最大值，因此它在每次比较时都会发生位置的交换，被放到最后一个位置。第二轮比较与第一轮过程类似，元素“</a:t>
            </a:r>
            <a:r>
              <a:rPr lang="en-US" altLang="zh-CN" sz="2400" dirty="0">
                <a:solidFill>
                  <a:schemeClr val="bg1">
                    <a:lumMod val="50000"/>
                  </a:schemeClr>
                </a:solidFill>
                <a:latin typeface="Lucida Sans Unicode"/>
                <a:ea typeface="微软雅黑" pitchFamily="34" charset="-122"/>
                <a:cs typeface="Lucida Sans Unicode"/>
              </a:rPr>
              <a:t>8</a:t>
            </a:r>
            <a:r>
              <a:rPr lang="zh-CN" altLang="zh-CN" sz="2400" dirty="0">
                <a:solidFill>
                  <a:schemeClr val="bg1">
                    <a:lumMod val="50000"/>
                  </a:schemeClr>
                </a:solidFill>
                <a:latin typeface="Lucida Sans Unicode"/>
                <a:ea typeface="微软雅黑" pitchFamily="34" charset="-122"/>
                <a:cs typeface="Lucida Sans Unicode"/>
              </a:rPr>
              <a:t>”被放到倒数第二个位置。第三轮比较中，第一次比较没有发生位置的交换，在第二次比较时才发生位置交换，元素“</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”被放到倒数第三个位置。第四轮比较只针对最后两个元素，它们比较后发生了位置的交换，元素“</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”被放到第二个位置。通过四轮比较，数组中的元素已经完成了排序。</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84830832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2.7.2 </a:t>
            </a:r>
            <a:r>
              <a:rPr lang="zh-CN" altLang="en-US" sz="3200" b="1" dirty="0">
                <a:solidFill>
                  <a:srgbClr val="1353A2"/>
                </a:solidFill>
                <a:latin typeface="微软雅黑" pitchFamily="34" charset="-122"/>
                <a:ea typeface="微软雅黑" pitchFamily="34" charset="-122"/>
              </a:rPr>
              <a:t>数组的常见操作</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52880" y="1320800"/>
            <a:ext cx="9997440" cy="1879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在交换两个元素时，</a:t>
            </a:r>
            <a:r>
              <a:rPr lang="zh-CN" altLang="zh-CN" sz="2400" dirty="0">
                <a:solidFill>
                  <a:schemeClr val="bg1">
                    <a:lumMod val="50000"/>
                  </a:schemeClr>
                </a:solidFill>
                <a:latin typeface="Lucida Sans Unicode"/>
                <a:ea typeface="微软雅黑" pitchFamily="34" charset="-122"/>
                <a:cs typeface="Lucida Sans Unicode"/>
              </a:rPr>
              <a:t>首先定义了一个变量</a:t>
            </a:r>
            <a:r>
              <a:rPr lang="en-US" altLang="zh-CN" sz="2400" dirty="0">
                <a:solidFill>
                  <a:schemeClr val="bg1">
                    <a:lumMod val="50000"/>
                  </a:schemeClr>
                </a:solidFill>
                <a:latin typeface="Lucida Sans Unicode"/>
                <a:ea typeface="微软雅黑" pitchFamily="34" charset="-122"/>
                <a:cs typeface="Lucida Sans Unicode"/>
              </a:rPr>
              <a:t>temp</a:t>
            </a:r>
            <a:r>
              <a:rPr lang="zh-CN" altLang="zh-CN" sz="2400" dirty="0">
                <a:solidFill>
                  <a:schemeClr val="bg1">
                    <a:lumMod val="50000"/>
                  </a:schemeClr>
                </a:solidFill>
                <a:latin typeface="Lucida Sans Unicode"/>
                <a:ea typeface="微软雅黑" pitchFamily="34" charset="-122"/>
                <a:cs typeface="Lucida Sans Unicode"/>
              </a:rPr>
              <a:t>用于记录数组元素</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[j]</a:t>
            </a:r>
            <a:r>
              <a:rPr lang="zh-CN" altLang="zh-CN" sz="2400" dirty="0">
                <a:solidFill>
                  <a:schemeClr val="bg1">
                    <a:lumMod val="50000"/>
                  </a:schemeClr>
                </a:solidFill>
                <a:latin typeface="Lucida Sans Unicode"/>
                <a:ea typeface="微软雅黑" pitchFamily="34" charset="-122"/>
                <a:cs typeface="Lucida Sans Unicode"/>
              </a:rPr>
              <a:t>的值，然后将</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[j+1]</a:t>
            </a:r>
            <a:r>
              <a:rPr lang="zh-CN" altLang="zh-CN" sz="2400" dirty="0">
                <a:solidFill>
                  <a:schemeClr val="bg1">
                    <a:lumMod val="50000"/>
                  </a:schemeClr>
                </a:solidFill>
                <a:latin typeface="Lucida Sans Unicode"/>
                <a:ea typeface="微软雅黑" pitchFamily="34" charset="-122"/>
                <a:cs typeface="Lucida Sans Unicode"/>
              </a:rPr>
              <a:t>的值赋给</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[j],</a:t>
            </a:r>
            <a:r>
              <a:rPr lang="zh-CN" altLang="zh-CN" sz="2400" dirty="0">
                <a:solidFill>
                  <a:schemeClr val="bg1">
                    <a:lumMod val="50000"/>
                  </a:schemeClr>
                </a:solidFill>
                <a:latin typeface="Lucida Sans Unicode"/>
                <a:ea typeface="微软雅黑" pitchFamily="34" charset="-122"/>
                <a:cs typeface="Lucida Sans Unicode"/>
              </a:rPr>
              <a:t>最后再将</a:t>
            </a:r>
            <a:r>
              <a:rPr lang="en-US" altLang="zh-CN" sz="2400" dirty="0">
                <a:solidFill>
                  <a:schemeClr val="bg1">
                    <a:lumMod val="50000"/>
                  </a:schemeClr>
                </a:solidFill>
                <a:latin typeface="Lucida Sans Unicode"/>
                <a:ea typeface="微软雅黑" pitchFamily="34" charset="-122"/>
                <a:cs typeface="Lucida Sans Unicode"/>
              </a:rPr>
              <a:t>temp</a:t>
            </a:r>
            <a:r>
              <a:rPr lang="zh-CN" altLang="zh-CN" sz="2400" dirty="0">
                <a:solidFill>
                  <a:schemeClr val="bg1">
                    <a:lumMod val="50000"/>
                  </a:schemeClr>
                </a:solidFill>
                <a:latin typeface="Lucida Sans Unicode"/>
                <a:ea typeface="微软雅黑" pitchFamily="34" charset="-122"/>
                <a:cs typeface="Lucida Sans Unicode"/>
              </a:rPr>
              <a:t>的值赋给</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[j+1]</a:t>
            </a:r>
            <a:r>
              <a:rPr lang="zh-CN" altLang="zh-CN" sz="2400" dirty="0">
                <a:solidFill>
                  <a:schemeClr val="bg1">
                    <a:lumMod val="50000"/>
                  </a:schemeClr>
                </a:solidFill>
                <a:latin typeface="Lucida Sans Unicode"/>
                <a:ea typeface="微软雅黑" pitchFamily="34" charset="-122"/>
                <a:cs typeface="Lucida Sans Unicode"/>
              </a:rPr>
              <a:t>，这样便完成了两个元素的交换。交换过程如</a:t>
            </a:r>
            <a:r>
              <a:rPr lang="zh-CN" altLang="en-US" sz="2400" dirty="0">
                <a:solidFill>
                  <a:schemeClr val="bg1">
                    <a:lumMod val="50000"/>
                  </a:schemeClr>
                </a:solidFill>
                <a:latin typeface="Lucida Sans Unicode"/>
                <a:ea typeface="微软雅黑" pitchFamily="34" charset="-122"/>
                <a:cs typeface="Lucida Sans Unicode"/>
              </a:rPr>
              <a:t>下</a:t>
            </a:r>
            <a:r>
              <a:rPr lang="zh-CN" altLang="zh-CN" sz="2400" dirty="0">
                <a:solidFill>
                  <a:schemeClr val="bg1">
                    <a:lumMod val="50000"/>
                  </a:schemeClr>
                </a:solidFill>
                <a:latin typeface="Lucida Sans Unicode"/>
                <a:ea typeface="微软雅黑" pitchFamily="34" charset="-122"/>
                <a:cs typeface="Lucida Sans Unicode"/>
              </a:rPr>
              <a:t>图</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076984319"/>
              </p:ext>
            </p:extLst>
          </p:nvPr>
        </p:nvGraphicFramePr>
        <p:xfrm>
          <a:off x="3153217" y="3312160"/>
          <a:ext cx="6596765" cy="2570480"/>
        </p:xfrm>
        <a:graphic>
          <a:graphicData uri="http://schemas.openxmlformats.org/presentationml/2006/ole">
            <mc:AlternateContent xmlns:mc="http://schemas.openxmlformats.org/markup-compatibility/2006">
              <mc:Choice xmlns:v="urn:schemas-microsoft-com:vml" Requires="v">
                <p:oleObj spid="_x0000_s413726" name="Visio" r:id="rId5" imgW="4373190" imgH="1684847" progId="Visio.Drawing.11">
                  <p:embed/>
                </p:oleObj>
              </mc:Choice>
              <mc:Fallback>
                <p:oleObj name="Visio" r:id="rId5" imgW="4373190" imgH="1684847" progId="Visio.Drawing.11">
                  <p:embed/>
                  <p:pic>
                    <p:nvPicPr>
                      <p:cNvPr id="0" name="对象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3217" y="3312160"/>
                        <a:ext cx="6596765" cy="2570480"/>
                      </a:xfrm>
                      <a:prstGeom prst="rect">
                        <a:avLst/>
                      </a:prstGeom>
                      <a:noFill/>
                    </p:spPr>
                  </p:pic>
                </p:oleObj>
              </mc:Fallback>
            </mc:AlternateContent>
          </a:graphicData>
        </a:graphic>
      </p:graphicFrame>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2"/>
    </p:custDataLst>
    <p:extLst>
      <p:ext uri="{BB962C8B-B14F-4D97-AF65-F5344CB8AC3E}">
        <p14:creationId xmlns:p14="http://schemas.microsoft.com/office/powerpoint/2010/main" val="47492066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2.7.3 </a:t>
            </a:r>
            <a:r>
              <a:rPr lang="zh-CN" altLang="en-US" sz="3200" b="1" dirty="0">
                <a:solidFill>
                  <a:srgbClr val="1353A2"/>
                </a:solidFill>
                <a:latin typeface="微软雅黑" pitchFamily="34" charset="-122"/>
                <a:ea typeface="微软雅黑" pitchFamily="34" charset="-122"/>
              </a:rPr>
              <a:t>二维数组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2560320" y="2011680"/>
            <a:ext cx="8188960" cy="2895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二维数组的定义有很多方式</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第一种方式：</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数据类型</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数组名</a:t>
            </a:r>
            <a:r>
              <a:rPr lang="en-US" altLang="zh-CN" sz="2400" dirty="0">
                <a:solidFill>
                  <a:srgbClr val="FF0000"/>
                </a:solidFill>
                <a:latin typeface="Lucida Sans Unicode"/>
                <a:ea typeface="微软雅黑" pitchFamily="34" charset="-122"/>
                <a:cs typeface="Lucida Sans Unicode"/>
              </a:rPr>
              <a:t> = new</a:t>
            </a:r>
            <a:r>
              <a:rPr lang="zh-CN" altLang="zh-CN" sz="2400" dirty="0">
                <a:solidFill>
                  <a:srgbClr val="FF0000"/>
                </a:solidFill>
                <a:latin typeface="Lucida Sans Unicode"/>
                <a:ea typeface="微软雅黑" pitchFamily="34" charset="-122"/>
                <a:cs typeface="Lucida Sans Unicode"/>
              </a:rPr>
              <a:t>数据类型</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行的个数</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列的个数</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下面以第一种方式声明一个数组，如下所示。</a:t>
            </a:r>
          </a:p>
          <a:p>
            <a:pPr marL="0" indent="0" eaLnBrk="1" hangingPunct="1">
              <a:lnSpc>
                <a:spcPct val="150000"/>
              </a:lnSpc>
              <a:spcBef>
                <a:spcPct val="0"/>
              </a:spcBef>
              <a:buNone/>
              <a:defRPr/>
            </a:pPr>
            <a:r>
              <a:rPr lang="en-US" altLang="zh-CN" sz="2400" dirty="0" err="1">
                <a:solidFill>
                  <a:srgbClr val="00B0F0"/>
                </a:solidFill>
                <a:latin typeface="Lucida Sans Unicode"/>
                <a:ea typeface="微软雅黑" pitchFamily="34" charset="-122"/>
                <a:cs typeface="Lucida Sans Unicode"/>
              </a:rPr>
              <a:t>int</a:t>
            </a:r>
            <a:r>
              <a:rPr lang="en-US" altLang="zh-CN" sz="2400" dirty="0">
                <a:solidFill>
                  <a:srgbClr val="00B0F0"/>
                </a:solidFill>
                <a:latin typeface="Lucida Sans Unicode"/>
                <a:ea typeface="微软雅黑" pitchFamily="34" charset="-122"/>
                <a:cs typeface="Lucida Sans Unicode"/>
              </a:rPr>
              <a:t>[][] xx= new </a:t>
            </a:r>
            <a:r>
              <a:rPr lang="en-US" altLang="zh-CN" sz="2400" dirty="0" err="1">
                <a:solidFill>
                  <a:srgbClr val="00B0F0"/>
                </a:solidFill>
                <a:latin typeface="Lucida Sans Unicode"/>
                <a:ea typeface="微软雅黑" pitchFamily="34" charset="-122"/>
                <a:cs typeface="Lucida Sans Unicode"/>
              </a:rPr>
              <a:t>int</a:t>
            </a:r>
            <a:r>
              <a:rPr lang="en-US" altLang="zh-CN" sz="2400" dirty="0">
                <a:solidFill>
                  <a:srgbClr val="00B0F0"/>
                </a:solidFill>
                <a:latin typeface="Lucida Sans Unicode"/>
                <a:ea typeface="微软雅黑" pitchFamily="34" charset="-122"/>
                <a:cs typeface="Lucida Sans Unicode"/>
              </a:rPr>
              <a:t>[3][4];</a:t>
            </a:r>
            <a:endParaRPr lang="zh-CN" altLang="zh-CN" sz="2400" dirty="0">
              <a:solidFill>
                <a:srgbClr val="00B0F0"/>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553149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2.7.3 </a:t>
            </a:r>
            <a:r>
              <a:rPr lang="zh-CN" altLang="en-US" sz="3200" b="1" dirty="0">
                <a:solidFill>
                  <a:srgbClr val="1353A2"/>
                </a:solidFill>
                <a:latin typeface="微软雅黑" pitchFamily="34" charset="-122"/>
                <a:ea typeface="微软雅黑" pitchFamily="34" charset="-122"/>
              </a:rPr>
              <a:t>二维数组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584960" y="1457960"/>
            <a:ext cx="9956800" cy="1376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上面的代码相当于定义了一个</a:t>
            </a:r>
            <a:r>
              <a:rPr lang="en-US" altLang="zh-CN" sz="2400" dirty="0">
                <a:solidFill>
                  <a:schemeClr val="bg1">
                    <a:lumMod val="50000"/>
                  </a:schemeClr>
                </a:solidFill>
                <a:latin typeface="Lucida Sans Unicode"/>
                <a:ea typeface="微软雅黑" pitchFamily="34" charset="-122"/>
                <a:cs typeface="Lucida Sans Unicode"/>
              </a:rPr>
              <a:t>3*4</a:t>
            </a:r>
            <a:r>
              <a:rPr lang="zh-CN" altLang="zh-CN" sz="2400" dirty="0">
                <a:solidFill>
                  <a:schemeClr val="bg1">
                    <a:lumMod val="50000"/>
                  </a:schemeClr>
                </a:solidFill>
                <a:latin typeface="Lucida Sans Unicode"/>
                <a:ea typeface="微软雅黑" pitchFamily="34" charset="-122"/>
                <a:cs typeface="Lucida Sans Unicode"/>
              </a:rPr>
              <a:t>的二维数组，即</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列的二维数组，接下来通过一个图表示</a:t>
            </a:r>
            <a:r>
              <a:rPr lang="en-US" altLang="zh-CN" sz="2400" dirty="0">
                <a:solidFill>
                  <a:schemeClr val="bg1">
                    <a:lumMod val="50000"/>
                  </a:schemeClr>
                </a:solidFill>
                <a:latin typeface="Lucida Sans Unicode"/>
                <a:ea typeface="微软雅黑" pitchFamily="34" charset="-122"/>
                <a:cs typeface="Lucida Sans Unicode"/>
              </a:rPr>
              <a:t>xx[3][4]</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18818" name="图片 59" descr="图片包含 游戏机, 钟表&#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591" y="3205798"/>
            <a:ext cx="9129538" cy="139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33954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8818"/>
                                        </p:tgtEl>
                                        <p:attrNameLst>
                                          <p:attrName>style.visibility</p:attrName>
                                        </p:attrNameLst>
                                      </p:cBhvr>
                                      <p:to>
                                        <p:strVal val="visible"/>
                                      </p:to>
                                    </p:set>
                                    <p:animEffect transition="in" filter="wipe(left)">
                                      <p:cBhvr>
                                        <p:cTn id="11" dur="500"/>
                                        <p:tgtEl>
                                          <p:spTgt spid="418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2.7.3 </a:t>
            </a:r>
            <a:r>
              <a:rPr lang="zh-CN" altLang="en-US" sz="3200" b="1" dirty="0">
                <a:solidFill>
                  <a:srgbClr val="1353A2"/>
                </a:solidFill>
                <a:latin typeface="微软雅黑" pitchFamily="34" charset="-122"/>
                <a:ea typeface="微软雅黑" pitchFamily="34" charset="-122"/>
              </a:rPr>
              <a:t>二维数组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584960" y="1285240"/>
            <a:ext cx="9956800" cy="2981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第二种方式：</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数据类型</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数组名 </a:t>
            </a:r>
            <a:r>
              <a:rPr lang="en-US" altLang="zh-CN" sz="2400" dirty="0">
                <a:solidFill>
                  <a:srgbClr val="FF0000"/>
                </a:solidFill>
                <a:latin typeface="Lucida Sans Unicode"/>
                <a:ea typeface="微软雅黑" pitchFamily="34" charset="-122"/>
                <a:cs typeface="Lucida Sans Unicode"/>
              </a:rPr>
              <a:t>= new </a:t>
            </a:r>
            <a:r>
              <a:rPr lang="en-US" altLang="zh-CN" sz="2400" dirty="0" err="1">
                <a:solidFill>
                  <a:srgbClr val="FF0000"/>
                </a:solidFill>
                <a:latin typeface="Lucida Sans Unicode"/>
                <a:ea typeface="微软雅黑" pitchFamily="34" charset="-122"/>
                <a:cs typeface="Lucida Sans Unicode"/>
              </a:rPr>
              <a:t>int</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行的个数</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下面以第二种方式声明一个数组，如下所示。</a:t>
            </a:r>
          </a:p>
          <a:p>
            <a:pPr marL="0" indent="0" eaLnBrk="1" hangingPunct="1">
              <a:lnSpc>
                <a:spcPct val="150000"/>
              </a:lnSpc>
              <a:spcBef>
                <a:spcPct val="0"/>
              </a:spcBef>
              <a:buNone/>
              <a:defRPr/>
            </a:pPr>
            <a:r>
              <a:rPr lang="en-US" altLang="zh-CN" sz="2400" dirty="0" err="1">
                <a:solidFill>
                  <a:srgbClr val="00B0F0"/>
                </a:solidFill>
                <a:latin typeface="Lucida Sans Unicode"/>
                <a:ea typeface="微软雅黑" pitchFamily="34" charset="-122"/>
                <a:cs typeface="Lucida Sans Unicode"/>
              </a:rPr>
              <a:t>int</a:t>
            </a:r>
            <a:r>
              <a:rPr lang="en-US" altLang="zh-CN" sz="2400" dirty="0">
                <a:solidFill>
                  <a:srgbClr val="00B0F0"/>
                </a:solidFill>
                <a:latin typeface="Lucida Sans Unicode"/>
                <a:ea typeface="微软雅黑" pitchFamily="34" charset="-122"/>
                <a:cs typeface="Lucida Sans Unicode"/>
              </a:rPr>
              <a:t>[][] xx= new </a:t>
            </a:r>
            <a:r>
              <a:rPr lang="en-US" altLang="zh-CN" sz="2400" dirty="0" err="1">
                <a:solidFill>
                  <a:srgbClr val="00B0F0"/>
                </a:solidFill>
                <a:latin typeface="Lucida Sans Unicode"/>
                <a:ea typeface="微软雅黑" pitchFamily="34" charset="-122"/>
                <a:cs typeface="Lucida Sans Unicode"/>
              </a:rPr>
              <a:t>int</a:t>
            </a:r>
            <a:r>
              <a:rPr lang="en-US" altLang="zh-CN" sz="2400" dirty="0">
                <a:solidFill>
                  <a:srgbClr val="00B0F0"/>
                </a:solidFill>
                <a:latin typeface="Lucida Sans Unicode"/>
                <a:ea typeface="微软雅黑" pitchFamily="34" charset="-122"/>
                <a:cs typeface="Lucida Sans Unicode"/>
              </a:rPr>
              <a:t>[3][];</a:t>
            </a:r>
            <a:endParaRPr lang="zh-CN" altLang="zh-CN" sz="24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第二种方式和第一种类似，只是数组中每个元素的长度不确定</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19842" name="图片 60" descr="图片包含 游戏机, 文字, 炉子&#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4339" y="4351655"/>
            <a:ext cx="8153004" cy="1480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43610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9842"/>
                                        </p:tgtEl>
                                        <p:attrNameLst>
                                          <p:attrName>style.visibility</p:attrName>
                                        </p:attrNameLst>
                                      </p:cBhvr>
                                      <p:to>
                                        <p:strVal val="visible"/>
                                      </p:to>
                                    </p:set>
                                    <p:animEffect transition="in" filter="wipe(left)">
                                      <p:cBhvr>
                                        <p:cTn id="11" dur="500"/>
                                        <p:tgtEl>
                                          <p:spTgt spid="419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2.7.3 </a:t>
            </a:r>
            <a:r>
              <a:rPr lang="zh-CN" altLang="en-US" sz="3200" b="1" dirty="0">
                <a:solidFill>
                  <a:srgbClr val="1353A2"/>
                </a:solidFill>
                <a:latin typeface="微软雅黑" pitchFamily="34" charset="-122"/>
                <a:ea typeface="微软雅黑" pitchFamily="34" charset="-122"/>
              </a:rPr>
              <a:t>二维数组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300480" y="1285240"/>
            <a:ext cx="10525760" cy="3337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第三种方式：</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数据类型</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数组名</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第</a:t>
            </a:r>
            <a:r>
              <a:rPr lang="en-US" altLang="zh-CN" sz="2400" dirty="0">
                <a:solidFill>
                  <a:srgbClr val="FF0000"/>
                </a:solidFill>
                <a:latin typeface="Lucida Sans Unicode"/>
                <a:ea typeface="微软雅黑" pitchFamily="34" charset="-122"/>
                <a:cs typeface="Lucida Sans Unicode"/>
              </a:rPr>
              <a:t>0</a:t>
            </a:r>
            <a:r>
              <a:rPr lang="zh-CN" altLang="zh-CN" sz="2400" dirty="0">
                <a:solidFill>
                  <a:srgbClr val="FF0000"/>
                </a:solidFill>
                <a:latin typeface="Lucida Sans Unicode"/>
                <a:ea typeface="微软雅黑" pitchFamily="34" charset="-122"/>
                <a:cs typeface="Lucida Sans Unicode"/>
              </a:rPr>
              <a:t>行初始值</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第</a:t>
            </a: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行初始值</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第</a:t>
            </a:r>
            <a:r>
              <a:rPr lang="en-US" altLang="zh-CN" sz="2400" dirty="0">
                <a:solidFill>
                  <a:srgbClr val="FF0000"/>
                </a:solidFill>
                <a:latin typeface="Lucida Sans Unicode"/>
                <a:ea typeface="微软雅黑" pitchFamily="34" charset="-122"/>
                <a:cs typeface="Lucida Sans Unicode"/>
              </a:rPr>
              <a:t>n</a:t>
            </a:r>
            <a:r>
              <a:rPr lang="zh-CN" altLang="zh-CN" sz="2400" dirty="0">
                <a:solidFill>
                  <a:srgbClr val="FF0000"/>
                </a:solidFill>
                <a:latin typeface="Lucida Sans Unicode"/>
                <a:ea typeface="微软雅黑" pitchFamily="34" charset="-122"/>
                <a:cs typeface="Lucida Sans Unicode"/>
              </a:rPr>
              <a:t>行初始值</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下面以第三种方式声明一个数组，如下所示。</a:t>
            </a:r>
          </a:p>
          <a:p>
            <a:pPr marL="0" indent="0" eaLnBrk="1" hangingPunct="1">
              <a:lnSpc>
                <a:spcPct val="150000"/>
              </a:lnSpc>
              <a:spcBef>
                <a:spcPct val="0"/>
              </a:spcBef>
              <a:buNone/>
              <a:defRPr/>
            </a:pPr>
            <a:r>
              <a:rPr lang="en-US" altLang="zh-CN" sz="2400" dirty="0" err="1">
                <a:solidFill>
                  <a:srgbClr val="00B0F0"/>
                </a:solidFill>
                <a:latin typeface="Lucida Sans Unicode"/>
                <a:ea typeface="微软雅黑" pitchFamily="34" charset="-122"/>
                <a:cs typeface="Lucida Sans Unicode"/>
              </a:rPr>
              <a:t>int</a:t>
            </a:r>
            <a:r>
              <a:rPr lang="en-US" altLang="zh-CN" sz="2400" dirty="0">
                <a:solidFill>
                  <a:srgbClr val="00B0F0"/>
                </a:solidFill>
                <a:latin typeface="Lucida Sans Unicode"/>
                <a:ea typeface="微软雅黑" pitchFamily="34" charset="-122"/>
                <a:cs typeface="Lucida Sans Unicode"/>
              </a:rPr>
              <a:t>[][] xx= {{1,2},{3,4,5,6},{7,8,9}};</a:t>
            </a:r>
            <a:endParaRPr lang="zh-CN" altLang="zh-CN" sz="24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上面的二维数组</a:t>
            </a:r>
            <a:r>
              <a:rPr lang="en-US" altLang="zh-CN" sz="2400" dirty="0" err="1">
                <a:solidFill>
                  <a:schemeClr val="bg1">
                    <a:lumMod val="50000"/>
                  </a:schemeClr>
                </a:solidFill>
                <a:latin typeface="Lucida Sans Unicode"/>
                <a:ea typeface="微软雅黑" pitchFamily="34" charset="-122"/>
                <a:cs typeface="Lucida Sans Unicode"/>
              </a:rPr>
              <a:t>arr</a:t>
            </a:r>
            <a:r>
              <a:rPr lang="zh-CN" altLang="zh-CN" sz="2400" dirty="0">
                <a:solidFill>
                  <a:schemeClr val="bg1">
                    <a:lumMod val="50000"/>
                  </a:schemeClr>
                </a:solidFill>
                <a:latin typeface="Lucida Sans Unicode"/>
                <a:ea typeface="微软雅黑" pitchFamily="34" charset="-122"/>
                <a:cs typeface="Lucida Sans Unicode"/>
              </a:rPr>
              <a:t>中定义了三个元素，这三个元素都是数组，分别为</a:t>
            </a:r>
            <a:r>
              <a:rPr lang="en-US" altLang="zh-CN" sz="2400" dirty="0">
                <a:solidFill>
                  <a:schemeClr val="bg1">
                    <a:lumMod val="50000"/>
                  </a:schemeClr>
                </a:solidFill>
                <a:latin typeface="Lucida Sans Unicode"/>
                <a:ea typeface="微软雅黑" pitchFamily="34" charset="-122"/>
                <a:cs typeface="Lucida Sans Unicode"/>
              </a:rPr>
              <a:t>{1,2}</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{3,4,5,6}</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{7,8,9}</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0866" name="图片 61" descr="图片包含 家具, 游戏机&#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134" y="4749165"/>
            <a:ext cx="8614452" cy="130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1586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0866"/>
                                        </p:tgtEl>
                                        <p:attrNameLst>
                                          <p:attrName>style.visibility</p:attrName>
                                        </p:attrNameLst>
                                      </p:cBhvr>
                                      <p:to>
                                        <p:strVal val="visible"/>
                                      </p:to>
                                    </p:set>
                                    <p:animEffect transition="in" filter="wipe(left)">
                                      <p:cBhvr>
                                        <p:cTn id="11" dur="500"/>
                                        <p:tgtEl>
                                          <p:spTgt spid="420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2.7.3 </a:t>
            </a:r>
            <a:r>
              <a:rPr lang="zh-CN" altLang="en-US" sz="3200" b="1" dirty="0">
                <a:solidFill>
                  <a:srgbClr val="1353A2"/>
                </a:solidFill>
                <a:latin typeface="微软雅黑" pitchFamily="34" charset="-122"/>
                <a:ea typeface="微软雅黑" pitchFamily="34" charset="-122"/>
              </a:rPr>
              <a:t>二维数组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2179318" y="2016760"/>
            <a:ext cx="4795520" cy="3002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二维数组中元素的访问也是通过索引的方式。例如，访问二维数组</a:t>
            </a:r>
            <a:r>
              <a:rPr lang="en-US" altLang="zh-CN" sz="2400" dirty="0" err="1">
                <a:solidFill>
                  <a:schemeClr val="bg1">
                    <a:lumMod val="50000"/>
                  </a:schemeClr>
                </a:solidFill>
                <a:latin typeface="Lucida Sans Unicode"/>
                <a:ea typeface="微软雅黑" pitchFamily="34" charset="-122"/>
                <a:cs typeface="Lucida Sans Unicode"/>
              </a:rPr>
              <a:t>arr</a:t>
            </a:r>
            <a:r>
              <a:rPr lang="zh-CN" altLang="zh-CN" sz="2400" dirty="0">
                <a:solidFill>
                  <a:schemeClr val="bg1">
                    <a:lumMod val="50000"/>
                  </a:schemeClr>
                </a:solidFill>
                <a:latin typeface="Lucida Sans Unicode"/>
                <a:ea typeface="微软雅黑" pitchFamily="34" charset="-122"/>
                <a:cs typeface="Lucida Sans Unicode"/>
              </a:rPr>
              <a:t>中第一个元素数组的第二个元素，具体代码如下：</a:t>
            </a:r>
          </a:p>
          <a:p>
            <a:pPr marL="0" indent="0" eaLnBrk="1" hangingPunct="1">
              <a:lnSpc>
                <a:spcPct val="150000"/>
              </a:lnSpc>
              <a:spcBef>
                <a:spcPct val="0"/>
              </a:spcBef>
              <a:buNone/>
              <a:defRPr/>
            </a:pPr>
            <a:r>
              <a:rPr lang="en-US" altLang="zh-CN" sz="2400" dirty="0" err="1">
                <a:solidFill>
                  <a:srgbClr val="00B0F0"/>
                </a:solidFill>
                <a:latin typeface="Lucida Sans Unicode"/>
                <a:ea typeface="微软雅黑" pitchFamily="34" charset="-122"/>
                <a:cs typeface="Lucida Sans Unicode"/>
              </a:rPr>
              <a:t>arr</a:t>
            </a:r>
            <a:r>
              <a:rPr lang="en-US" altLang="zh-CN" sz="2400" dirty="0">
                <a:solidFill>
                  <a:srgbClr val="00B0F0"/>
                </a:solidFill>
                <a:latin typeface="Lucida Sans Unicode"/>
                <a:ea typeface="微软雅黑" pitchFamily="34" charset="-122"/>
                <a:cs typeface="Lucida Sans Unicode"/>
              </a:rPr>
              <a:t>[0][1];</a:t>
            </a:r>
            <a:endParaRPr lang="zh-CN" altLang="zh-CN" sz="2400" dirty="0">
              <a:solidFill>
                <a:srgbClr val="00B0F0"/>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1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9402" y="1698625"/>
            <a:ext cx="2428875"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945270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421890"/>
                                        </p:tgtEl>
                                        <p:attrNameLst>
                                          <p:attrName>style.visibility</p:attrName>
                                        </p:attrNameLst>
                                      </p:cBhvr>
                                      <p:to>
                                        <p:strVal val="visible"/>
                                      </p:to>
                                    </p:set>
                                    <p:animEffect transition="in" filter="fade">
                                      <p:cBhvr>
                                        <p:cTn id="10" dur="1000"/>
                                        <p:tgtEl>
                                          <p:spTgt spid="421890"/>
                                        </p:tgtEl>
                                      </p:cBhvr>
                                    </p:animEffect>
                                    <p:anim calcmode="lin" valueType="num">
                                      <p:cBhvr>
                                        <p:cTn id="11" dur="1000" fill="hold"/>
                                        <p:tgtEl>
                                          <p:spTgt spid="421890"/>
                                        </p:tgtEl>
                                        <p:attrNameLst>
                                          <p:attrName>ppt_x</p:attrName>
                                        </p:attrNameLst>
                                      </p:cBhvr>
                                      <p:tavLst>
                                        <p:tav tm="0">
                                          <p:val>
                                            <p:strVal val="#ppt_x"/>
                                          </p:val>
                                        </p:tav>
                                        <p:tav tm="100000">
                                          <p:val>
                                            <p:strVal val="#ppt_x"/>
                                          </p:val>
                                        </p:tav>
                                      </p:tavLst>
                                    </p:anim>
                                    <p:anim calcmode="lin" valueType="num">
                                      <p:cBhvr>
                                        <p:cTn id="12" dur="1000" fill="hold"/>
                                        <p:tgtEl>
                                          <p:spTgt spid="421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2.1.5 Java</a:t>
            </a:r>
            <a:r>
              <a:rPr lang="zh-CN" altLang="en-US" sz="3200" b="1" dirty="0">
                <a:solidFill>
                  <a:srgbClr val="1353A2"/>
                </a:solidFill>
                <a:latin typeface="微软雅黑" pitchFamily="34" charset="-122"/>
                <a:ea typeface="微软雅黑" pitchFamily="34" charset="-122"/>
              </a:rPr>
              <a:t>中的常量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889760" y="1822450"/>
            <a:ext cx="4511040" cy="311531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4</a:t>
            </a:r>
            <a:r>
              <a:rPr lang="zh-CN" altLang="zh-CN" sz="2400" dirty="0">
                <a:solidFill>
                  <a:srgbClr val="FF0000"/>
                </a:solidFill>
                <a:latin typeface="Lucida Sans Unicode"/>
                <a:ea typeface="微软雅黑" pitchFamily="34" charset="-122"/>
                <a:cs typeface="Lucida Sans Unicode"/>
              </a:rPr>
              <a:t>．字符串常量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字符串常量用于表示一串连续的字符，一个字符串常量要用一对英文半角格式的双引号（</a:t>
            </a: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）括起来</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grpSp>
        <p:nvGrpSpPr>
          <p:cNvPr id="4" name="组合 3"/>
          <p:cNvGrpSpPr/>
          <p:nvPr/>
        </p:nvGrpSpPr>
        <p:grpSpPr>
          <a:xfrm>
            <a:off x="7185024" y="1924338"/>
            <a:ext cx="3168016" cy="3013422"/>
            <a:chOff x="7185024" y="1873394"/>
            <a:chExt cx="3168016" cy="3013422"/>
          </a:xfrm>
        </p:grpSpPr>
        <p:pic>
          <p:nvPicPr>
            <p:cNvPr id="272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24" y="1873394"/>
              <a:ext cx="3168015" cy="301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7416800" y="2284730"/>
              <a:ext cx="2936240" cy="23736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a:t>
              </a:r>
              <a:r>
                <a:rPr lang="en-US" altLang="zh-CN" sz="2400" dirty="0" err="1">
                  <a:solidFill>
                    <a:schemeClr val="bg1">
                      <a:lumMod val="50000"/>
                    </a:schemeClr>
                  </a:solidFill>
                  <a:latin typeface="Lucida Sans Unicode"/>
                  <a:ea typeface="微软雅黑" pitchFamily="34" charset="-122"/>
                  <a:cs typeface="Lucida Sans Unicode"/>
                </a:rPr>
                <a:t>HelloWorld</a:t>
              </a:r>
              <a:r>
                <a:rPr lang="en-US" altLang="zh-CN" sz="2400" dirty="0">
                  <a:solidFill>
                    <a:schemeClr val="bg1">
                      <a:lumMod val="50000"/>
                    </a:schemeClr>
                  </a:solidFill>
                  <a:latin typeface="Lucida Sans Unicode"/>
                  <a:ea typeface="微软雅黑" pitchFamily="34" charset="-122"/>
                  <a:cs typeface="Lucida Sans Unicode"/>
                </a:rPr>
                <a:t>"   </a:t>
              </a:r>
              <a:endParaRPr lang="zh-CN"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"123"   </a:t>
              </a:r>
              <a:endParaRPr lang="zh-CN"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"Welcome \n XXX" </a:t>
              </a:r>
              <a:endParaRPr lang="zh-CN"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15970827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2.7.3 </a:t>
            </a:r>
            <a:r>
              <a:rPr lang="zh-CN" altLang="en-US" sz="3200" b="1" dirty="0">
                <a:solidFill>
                  <a:srgbClr val="1353A2"/>
                </a:solidFill>
                <a:latin typeface="微软雅黑" pitchFamily="34" charset="-122"/>
                <a:ea typeface="微软雅黑" pitchFamily="34" charset="-122"/>
              </a:rPr>
              <a:t>二维数组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361440" y="1341120"/>
            <a:ext cx="10180320" cy="1341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接下来通过一个案例演示二维数组的使用，该案例要统计一个公司三个销售小组中每个小组的总销售额以及整个公司的销售额</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 name="组合 9"/>
          <p:cNvGrpSpPr/>
          <p:nvPr/>
        </p:nvGrpSpPr>
        <p:grpSpPr>
          <a:xfrm>
            <a:off x="1788160" y="2682240"/>
            <a:ext cx="9174479" cy="3383280"/>
            <a:chOff x="1788160" y="2722880"/>
            <a:chExt cx="9174479" cy="3383280"/>
          </a:xfrm>
        </p:grpSpPr>
        <p:pic>
          <p:nvPicPr>
            <p:cNvPr id="422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160" y="2722880"/>
              <a:ext cx="9174479"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2052320" y="2844800"/>
              <a:ext cx="8585200" cy="3108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1public class Example30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 = new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[3][];          	 // </a:t>
              </a:r>
              <a:r>
                <a:rPr lang="zh-CN" altLang="zh-CN" sz="1600" dirty="0">
                  <a:solidFill>
                    <a:schemeClr val="bg1">
                      <a:lumMod val="50000"/>
                    </a:schemeClr>
                  </a:solidFill>
                  <a:latin typeface="Lucida Sans Unicode"/>
                  <a:ea typeface="微软雅黑" pitchFamily="34" charset="-122"/>
                  <a:cs typeface="Lucida Sans Unicode"/>
                </a:rPr>
                <a:t>定义一个长度为</a:t>
              </a:r>
              <a:r>
                <a:rPr lang="en-US" altLang="zh-CN" sz="1600" dirty="0">
                  <a:solidFill>
                    <a:schemeClr val="bg1">
                      <a:lumMod val="50000"/>
                    </a:schemeClr>
                  </a:solidFill>
                  <a:latin typeface="Lucida Sans Unicode"/>
                  <a:ea typeface="微软雅黑" pitchFamily="34" charset="-122"/>
                  <a:cs typeface="Lucida Sans Unicode"/>
                </a:rPr>
                <a:t>3</a:t>
              </a:r>
              <a:r>
                <a:rPr lang="zh-CN" altLang="zh-CN" sz="1600" dirty="0">
                  <a:solidFill>
                    <a:schemeClr val="bg1">
                      <a:lumMod val="50000"/>
                    </a:schemeClr>
                  </a:solidFill>
                  <a:latin typeface="Lucida Sans Unicode"/>
                  <a:ea typeface="微软雅黑" pitchFamily="34" charset="-122"/>
                  <a:cs typeface="Lucida Sans Unicode"/>
                </a:rPr>
                <a:t>的二维数组</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[0] = new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 11, 12 };      	 // </a:t>
              </a:r>
              <a:r>
                <a:rPr lang="zh-CN" altLang="zh-CN" sz="1600" dirty="0">
                  <a:solidFill>
                    <a:schemeClr val="bg1">
                      <a:lumMod val="50000"/>
                    </a:schemeClr>
                  </a:solidFill>
                  <a:latin typeface="Lucida Sans Unicode"/>
                  <a:ea typeface="微软雅黑" pitchFamily="34" charset="-122"/>
                  <a:cs typeface="Lucida Sans Unicode"/>
                </a:rPr>
                <a:t>为数组的元素赋值</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[1] = new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 21, 22, 23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[2] = new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 31, 32, 33, 34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sum = 0; 			// </a:t>
              </a:r>
              <a:r>
                <a:rPr lang="zh-CN" altLang="zh-CN" sz="1600" dirty="0">
                  <a:solidFill>
                    <a:schemeClr val="bg1">
                      <a:lumMod val="50000"/>
                    </a:schemeClr>
                  </a:solidFill>
                  <a:latin typeface="Lucida Sans Unicode"/>
                  <a:ea typeface="微软雅黑" pitchFamily="34" charset="-122"/>
                  <a:cs typeface="Lucida Sans Unicode"/>
                </a:rPr>
                <a:t>定义变量记录总销售额</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for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0;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&lt; </a:t>
              </a:r>
              <a:r>
                <a:rPr lang="en-US" altLang="zh-CN" sz="1600" dirty="0" err="1">
                  <a:solidFill>
                    <a:schemeClr val="bg1">
                      <a:lumMod val="50000"/>
                    </a:schemeClr>
                  </a:solidFill>
                  <a:latin typeface="Lucida Sans Unicode"/>
                  <a:ea typeface="微软雅黑" pitchFamily="34" charset="-122"/>
                  <a:cs typeface="Lucida Sans Unicode"/>
                </a:rPr>
                <a:t>arr.length</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 </a:t>
              </a:r>
              <a:r>
                <a:rPr lang="zh-CN" altLang="zh-CN" sz="1600" dirty="0">
                  <a:solidFill>
                    <a:schemeClr val="bg1">
                      <a:lumMod val="50000"/>
                    </a:schemeClr>
                  </a:solidFill>
                  <a:latin typeface="Lucida Sans Unicode"/>
                  <a:ea typeface="微软雅黑" pitchFamily="34" charset="-122"/>
                  <a:cs typeface="Lucida Sans Unicode"/>
                </a:rPr>
                <a:t>遍历数组元素</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535490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2.7.3 </a:t>
            </a:r>
            <a:r>
              <a:rPr lang="zh-CN" altLang="en-US" sz="3200" b="1" dirty="0">
                <a:solidFill>
                  <a:srgbClr val="1353A2"/>
                </a:solidFill>
                <a:latin typeface="微软雅黑" pitchFamily="34" charset="-122"/>
                <a:ea typeface="微软雅黑" pitchFamily="34" charset="-122"/>
              </a:rPr>
              <a:t>二维数组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 name="组合 9"/>
          <p:cNvGrpSpPr/>
          <p:nvPr/>
        </p:nvGrpSpPr>
        <p:grpSpPr>
          <a:xfrm>
            <a:off x="1046480" y="1625600"/>
            <a:ext cx="10546080" cy="3942080"/>
            <a:chOff x="1046480" y="1625600"/>
            <a:chExt cx="10546080" cy="3942080"/>
          </a:xfrm>
        </p:grpSpPr>
        <p:pic>
          <p:nvPicPr>
            <p:cNvPr id="423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480" y="1625600"/>
              <a:ext cx="10546079" cy="394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1117600" y="1718944"/>
              <a:ext cx="10474960" cy="375729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groupSum</a:t>
              </a:r>
              <a:r>
                <a:rPr lang="en-US" altLang="zh-CN" sz="1600" dirty="0">
                  <a:solidFill>
                    <a:schemeClr val="bg1">
                      <a:lumMod val="50000"/>
                    </a:schemeClr>
                  </a:solidFill>
                  <a:latin typeface="Lucida Sans Unicode"/>
                  <a:ea typeface="微软雅黑" pitchFamily="34" charset="-122"/>
                  <a:cs typeface="Lucida Sans Unicode"/>
                </a:rPr>
                <a:t> = 0; 	// </a:t>
              </a:r>
              <a:r>
                <a:rPr lang="zh-CN" altLang="zh-CN" sz="1600" dirty="0">
                  <a:solidFill>
                    <a:schemeClr val="bg1">
                      <a:lumMod val="50000"/>
                    </a:schemeClr>
                  </a:solidFill>
                  <a:latin typeface="Lucida Sans Unicode"/>
                  <a:ea typeface="微软雅黑" pitchFamily="34" charset="-122"/>
                  <a:cs typeface="Lucida Sans Unicode"/>
                </a:rPr>
                <a:t>定义变量记录小组销售总额</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for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j = 0; j &lt;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].length; j++) { 	// </a:t>
              </a:r>
              <a:r>
                <a:rPr lang="zh-CN" altLang="zh-CN" sz="1600" dirty="0">
                  <a:solidFill>
                    <a:schemeClr val="bg1">
                      <a:lumMod val="50000"/>
                    </a:schemeClr>
                  </a:solidFill>
                  <a:latin typeface="Lucida Sans Unicode"/>
                  <a:ea typeface="微软雅黑" pitchFamily="34" charset="-122"/>
                  <a:cs typeface="Lucida Sans Unicode"/>
                </a:rPr>
                <a:t>遍历小组内每个人的销售额</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r>
                <a:rPr lang="en-US" altLang="zh-CN" sz="1600" dirty="0" err="1">
                  <a:solidFill>
                    <a:schemeClr val="bg1">
                      <a:lumMod val="50000"/>
                    </a:schemeClr>
                  </a:solidFill>
                  <a:latin typeface="Lucida Sans Unicode"/>
                  <a:ea typeface="微软雅黑" pitchFamily="34" charset="-122"/>
                  <a:cs typeface="Lucida Sans Unicode"/>
                </a:rPr>
                <a:t>groupSum</a:t>
              </a:r>
              <a:r>
                <a:rPr lang="en-US" altLang="zh-CN" sz="1600" dirty="0">
                  <a:solidFill>
                    <a:schemeClr val="bg1">
                      <a:lumMod val="50000"/>
                    </a:schemeClr>
                  </a:solidFill>
                  <a:latin typeface="Lucida Sans Unicode"/>
                  <a:ea typeface="微软雅黑" pitchFamily="34" charset="-122"/>
                  <a:cs typeface="Lucida Sans Unicode"/>
                </a:rPr>
                <a:t> = </a:t>
              </a:r>
              <a:r>
                <a:rPr lang="en-US" altLang="zh-CN" sz="1600" dirty="0" err="1">
                  <a:solidFill>
                    <a:schemeClr val="bg1">
                      <a:lumMod val="50000"/>
                    </a:schemeClr>
                  </a:solidFill>
                  <a:latin typeface="Lucida Sans Unicode"/>
                  <a:ea typeface="微软雅黑" pitchFamily="34" charset="-122"/>
                  <a:cs typeface="Lucida Sans Unicode"/>
                </a:rPr>
                <a:t>groupSum</a:t>
              </a:r>
              <a:r>
                <a:rPr lang="en-US" altLang="zh-CN" sz="1600" dirty="0">
                  <a:solidFill>
                    <a:schemeClr val="bg1">
                      <a:lumMod val="50000"/>
                    </a:schemeClr>
                  </a:solidFill>
                  <a:latin typeface="Lucida Sans Unicode"/>
                  <a:ea typeface="微软雅黑" pitchFamily="34" charset="-122"/>
                  <a:cs typeface="Lucida Sans Unicode"/>
                </a:rPr>
                <a:t> + </a:t>
              </a:r>
              <a:r>
                <a:rPr lang="en-US" altLang="zh-CN" sz="1600" dirty="0" err="1">
                  <a:solidFill>
                    <a:schemeClr val="bg1">
                      <a:lumMod val="50000"/>
                    </a:schemeClr>
                  </a:solidFill>
                  <a:latin typeface="Lucida Sans Unicode"/>
                  <a:ea typeface="微软雅黑" pitchFamily="34" charset="-122"/>
                  <a:cs typeface="Lucida Sans Unicode"/>
                </a:rPr>
                <a:t>arr</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][j];</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sum = sum + </a:t>
              </a:r>
              <a:r>
                <a:rPr lang="en-US" altLang="zh-CN" sz="1600" dirty="0" err="1">
                  <a:solidFill>
                    <a:schemeClr val="bg1">
                      <a:lumMod val="50000"/>
                    </a:schemeClr>
                  </a:solidFill>
                  <a:latin typeface="Lucida Sans Unicode"/>
                  <a:ea typeface="微软雅黑" pitchFamily="34" charset="-122"/>
                  <a:cs typeface="Lucida Sans Unicode"/>
                </a:rPr>
                <a:t>groupSum</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累加小组销售额</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第</a:t>
              </a:r>
              <a:r>
                <a:rPr lang="en-US" altLang="zh-CN" sz="1600" dirty="0">
                  <a:solidFill>
                    <a:schemeClr val="bg1">
                      <a:lumMod val="50000"/>
                    </a:schemeClr>
                  </a:solidFill>
                  <a:latin typeface="Lucida Sans Unicode"/>
                  <a:ea typeface="微软雅黑" pitchFamily="34" charset="-122"/>
                  <a:cs typeface="Lucida Sans Unicode"/>
                </a:rPr>
                <a:t>" + (</a:t>
              </a:r>
              <a:r>
                <a:rPr lang="en-US" altLang="zh-CN" sz="1600" dirty="0" err="1">
                  <a:solidFill>
                    <a:schemeClr val="bg1">
                      <a:lumMod val="50000"/>
                    </a:schemeClr>
                  </a:solidFill>
                  <a:latin typeface="Lucida Sans Unicode"/>
                  <a:ea typeface="微软雅黑" pitchFamily="34" charset="-122"/>
                  <a:cs typeface="Lucida Sans Unicode"/>
                </a:rPr>
                <a:t>i</a:t>
              </a:r>
              <a:r>
                <a:rPr lang="en-US" altLang="zh-CN" sz="1600" dirty="0">
                  <a:solidFill>
                    <a:schemeClr val="bg1">
                      <a:lumMod val="50000"/>
                    </a:schemeClr>
                  </a:solidFill>
                  <a:latin typeface="Lucida Sans Unicode"/>
                  <a:ea typeface="微软雅黑" pitchFamily="34" charset="-122"/>
                  <a:cs typeface="Lucida Sans Unicode"/>
                </a:rPr>
                <a:t> + 1) + "</a:t>
              </a:r>
              <a:r>
                <a:rPr lang="zh-CN" altLang="zh-CN" sz="1600" dirty="0">
                  <a:solidFill>
                    <a:schemeClr val="bg1">
                      <a:lumMod val="50000"/>
                    </a:schemeClr>
                  </a:solidFill>
                  <a:latin typeface="Lucida Sans Unicode"/>
                  <a:ea typeface="微软雅黑" pitchFamily="34" charset="-122"/>
                  <a:cs typeface="Lucida Sans Unicode"/>
                </a:rPr>
                <a:t>小组销售额为：</a:t>
              </a:r>
              <a:r>
                <a:rPr lang="en-US" altLang="zh-CN" sz="1600" dirty="0">
                  <a:solidFill>
                    <a:schemeClr val="bg1">
                      <a:lumMod val="50000"/>
                    </a:schemeClr>
                  </a:solidFill>
                  <a:latin typeface="Lucida Sans Unicode"/>
                  <a:ea typeface="微软雅黑" pitchFamily="34" charset="-122"/>
                  <a:cs typeface="Lucida Sans Unicode"/>
                </a:rPr>
                <a:t>" + </a:t>
              </a:r>
              <a:r>
                <a:rPr lang="en-US" altLang="zh-CN" sz="1600" dirty="0" err="1">
                  <a:solidFill>
                    <a:schemeClr val="bg1">
                      <a:lumMod val="50000"/>
                    </a:schemeClr>
                  </a:solidFill>
                  <a:latin typeface="Lucida Sans Unicode"/>
                  <a:ea typeface="微软雅黑" pitchFamily="34" charset="-122"/>
                  <a:cs typeface="Lucida Sans Unicode"/>
                </a:rPr>
                <a:t>groupSum</a:t>
              </a:r>
              <a:r>
                <a:rPr lang="en-US" altLang="zh-CN" sz="1600" dirty="0">
                  <a:solidFill>
                    <a:schemeClr val="bg1">
                      <a:lumMod val="50000"/>
                    </a:schemeClr>
                  </a:solidFill>
                  <a:latin typeface="Lucida Sans Unicode"/>
                  <a:ea typeface="微软雅黑" pitchFamily="34" charset="-122"/>
                  <a:cs typeface="Lucida Sans Unicode"/>
                </a:rPr>
                <a:t> + " </a:t>
              </a:r>
              <a:r>
                <a:rPr lang="zh-CN" altLang="zh-CN" sz="1600" dirty="0">
                  <a:solidFill>
                    <a:schemeClr val="bg1">
                      <a:lumMod val="50000"/>
                    </a:schemeClr>
                  </a:solidFill>
                  <a:latin typeface="Lucida Sans Unicode"/>
                  <a:ea typeface="微软雅黑" pitchFamily="34" charset="-122"/>
                  <a:cs typeface="Lucida Sans Unicode"/>
                </a:rPr>
                <a:t>万元。</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15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16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总销售额为</a:t>
              </a:r>
              <a:r>
                <a:rPr lang="en-US" altLang="zh-CN" sz="1600" dirty="0">
                  <a:solidFill>
                    <a:schemeClr val="bg1">
                      <a:lumMod val="50000"/>
                    </a:schemeClr>
                  </a:solidFill>
                  <a:latin typeface="Lucida Sans Unicode"/>
                  <a:ea typeface="微软雅黑" pitchFamily="34" charset="-122"/>
                  <a:cs typeface="Lucida Sans Unicode"/>
                </a:rPr>
                <a:t>: " + sum + " </a:t>
              </a:r>
              <a:r>
                <a:rPr lang="zh-CN" altLang="zh-CN" sz="1600" dirty="0">
                  <a:solidFill>
                    <a:schemeClr val="bg1">
                      <a:lumMod val="50000"/>
                    </a:schemeClr>
                  </a:solidFill>
                  <a:latin typeface="Lucida Sans Unicode"/>
                  <a:ea typeface="微软雅黑" pitchFamily="34" charset="-122"/>
                  <a:cs typeface="Lucida Sans Unicode"/>
                </a:rPr>
                <a:t>万元。</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17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18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71205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2.7.3 </a:t>
            </a:r>
            <a:r>
              <a:rPr lang="zh-CN" altLang="en-US" sz="3200" b="1" dirty="0">
                <a:solidFill>
                  <a:srgbClr val="1353A2"/>
                </a:solidFill>
                <a:latin typeface="微软雅黑" pitchFamily="34" charset="-122"/>
                <a:ea typeface="微软雅黑" pitchFamily="34" charset="-122"/>
              </a:rPr>
              <a:t>二维数组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361440" y="1341120"/>
            <a:ext cx="10180320" cy="741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4962" name="图片 70" descr="手机屏幕截图&#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7124" y="2326003"/>
            <a:ext cx="693215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69690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4962"/>
                                        </p:tgtEl>
                                        <p:attrNameLst>
                                          <p:attrName>style.visibility</p:attrName>
                                        </p:attrNameLst>
                                      </p:cBhvr>
                                      <p:to>
                                        <p:strVal val="visible"/>
                                      </p:to>
                                    </p:set>
                                    <p:animEffect transition="in" filter="fade">
                                      <p:cBhvr>
                                        <p:cTn id="11" dur="1000"/>
                                        <p:tgtEl>
                                          <p:spTgt spid="424962"/>
                                        </p:tgtEl>
                                      </p:cBhvr>
                                    </p:animEffect>
                                    <p:anim calcmode="lin" valueType="num">
                                      <p:cBhvr>
                                        <p:cTn id="12" dur="1000" fill="hold"/>
                                        <p:tgtEl>
                                          <p:spTgt spid="424962"/>
                                        </p:tgtEl>
                                        <p:attrNameLst>
                                          <p:attrName>ppt_x</p:attrName>
                                        </p:attrNameLst>
                                      </p:cBhvr>
                                      <p:tavLst>
                                        <p:tav tm="0">
                                          <p:val>
                                            <p:strVal val="#ppt_x"/>
                                          </p:val>
                                        </p:tav>
                                        <p:tav tm="100000">
                                          <p:val>
                                            <p:strVal val="#ppt_x"/>
                                          </p:val>
                                        </p:tav>
                                      </p:tavLst>
                                    </p:anim>
                                    <p:anim calcmode="lin" valueType="num">
                                      <p:cBhvr>
                                        <p:cTn id="13" dur="1000" fill="hold"/>
                                        <p:tgtEl>
                                          <p:spTgt spid="4249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2.7.3 </a:t>
            </a:r>
            <a:r>
              <a:rPr lang="zh-CN" altLang="en-US" sz="3200" b="1" dirty="0">
                <a:solidFill>
                  <a:srgbClr val="1353A2"/>
                </a:solidFill>
                <a:latin typeface="微软雅黑" pitchFamily="34" charset="-122"/>
                <a:ea typeface="微软雅黑" pitchFamily="34" charset="-122"/>
              </a:rPr>
              <a:t>二维数组</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361440" y="1239520"/>
            <a:ext cx="10180320" cy="5080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行代码定义了一个长度为</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的二维数组</a:t>
            </a:r>
            <a:r>
              <a:rPr lang="en-US" altLang="zh-CN" sz="2400" dirty="0" err="1">
                <a:solidFill>
                  <a:schemeClr val="bg1">
                    <a:lumMod val="50000"/>
                  </a:schemeClr>
                </a:solidFill>
                <a:latin typeface="Lucida Sans Unicode"/>
                <a:ea typeface="微软雅黑" pitchFamily="34" charset="-122"/>
                <a:cs typeface="Lucida Sans Unicode"/>
              </a:rPr>
              <a:t>arr</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4~6</a:t>
            </a:r>
            <a:r>
              <a:rPr lang="zh-CN" altLang="zh-CN" sz="2400" dirty="0">
                <a:solidFill>
                  <a:schemeClr val="bg1">
                    <a:lumMod val="50000"/>
                  </a:schemeClr>
                </a:solidFill>
                <a:latin typeface="Lucida Sans Unicode"/>
                <a:ea typeface="微软雅黑" pitchFamily="34" charset="-122"/>
                <a:cs typeface="Lucida Sans Unicode"/>
              </a:rPr>
              <a:t>行代码为数组</a:t>
            </a:r>
            <a:r>
              <a:rPr lang="en-US" altLang="zh-CN" sz="2400" dirty="0" err="1">
                <a:solidFill>
                  <a:schemeClr val="bg1">
                    <a:lumMod val="50000"/>
                  </a:schemeClr>
                </a:solidFill>
                <a:latin typeface="Lucida Sans Unicode"/>
                <a:ea typeface="微软雅黑" pitchFamily="34" charset="-122"/>
                <a:cs typeface="Lucida Sans Unicode"/>
              </a:rPr>
              <a:t>arr</a:t>
            </a:r>
            <a:r>
              <a:rPr lang="zh-CN" altLang="zh-CN" sz="2400" dirty="0">
                <a:solidFill>
                  <a:schemeClr val="bg1">
                    <a:lumMod val="50000"/>
                  </a:schemeClr>
                </a:solidFill>
                <a:latin typeface="Lucida Sans Unicode"/>
                <a:ea typeface="微软雅黑" pitchFamily="34" charset="-122"/>
                <a:cs typeface="Lucida Sans Unicode"/>
              </a:rPr>
              <a:t>的每个元素赋值。文件中还定义了两个变量</a:t>
            </a:r>
            <a:r>
              <a:rPr lang="en-US" altLang="zh-CN" sz="2400" dirty="0">
                <a:solidFill>
                  <a:schemeClr val="bg1">
                    <a:lumMod val="50000"/>
                  </a:schemeClr>
                </a:solidFill>
                <a:latin typeface="Lucida Sans Unicode"/>
                <a:ea typeface="微软雅黑" pitchFamily="34" charset="-122"/>
                <a:cs typeface="Lucida Sans Unicode"/>
              </a:rPr>
              <a:t>sum</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err="1">
                <a:solidFill>
                  <a:schemeClr val="bg1">
                    <a:lumMod val="50000"/>
                  </a:schemeClr>
                </a:solidFill>
                <a:latin typeface="Lucida Sans Unicode"/>
                <a:ea typeface="微软雅黑" pitchFamily="34" charset="-122"/>
                <a:cs typeface="Lucida Sans Unicode"/>
              </a:rPr>
              <a:t>groupSum</a:t>
            </a:r>
            <a:r>
              <a:rPr lang="zh-CN" altLang="zh-CN" sz="2400" dirty="0">
                <a:solidFill>
                  <a:schemeClr val="bg1">
                    <a:lumMod val="50000"/>
                  </a:schemeClr>
                </a:solidFill>
                <a:latin typeface="Lucida Sans Unicode"/>
                <a:ea typeface="微软雅黑" pitchFamily="34" charset="-122"/>
                <a:cs typeface="Lucida Sans Unicode"/>
              </a:rPr>
              <a:t>，其中</a:t>
            </a:r>
            <a:r>
              <a:rPr lang="en-US" altLang="zh-CN" sz="2400" dirty="0">
                <a:solidFill>
                  <a:schemeClr val="bg1">
                    <a:lumMod val="50000"/>
                  </a:schemeClr>
                </a:solidFill>
                <a:latin typeface="Lucida Sans Unicode"/>
                <a:ea typeface="微软雅黑" pitchFamily="34" charset="-122"/>
                <a:cs typeface="Lucida Sans Unicode"/>
              </a:rPr>
              <a:t>sum</a:t>
            </a:r>
            <a:r>
              <a:rPr lang="zh-CN" altLang="zh-CN" sz="2400" dirty="0">
                <a:solidFill>
                  <a:schemeClr val="bg1">
                    <a:lumMod val="50000"/>
                  </a:schemeClr>
                </a:solidFill>
                <a:latin typeface="Lucida Sans Unicode"/>
                <a:ea typeface="微软雅黑" pitchFamily="34" charset="-122"/>
                <a:cs typeface="Lucida Sans Unicode"/>
              </a:rPr>
              <a:t>用于记录公司的总销售额，</a:t>
            </a:r>
            <a:r>
              <a:rPr lang="en-US" altLang="zh-CN" sz="2400" dirty="0" err="1">
                <a:solidFill>
                  <a:schemeClr val="bg1">
                    <a:lumMod val="50000"/>
                  </a:schemeClr>
                </a:solidFill>
                <a:latin typeface="Lucida Sans Unicode"/>
                <a:ea typeface="微软雅黑" pitchFamily="34" charset="-122"/>
                <a:cs typeface="Lucida Sans Unicode"/>
              </a:rPr>
              <a:t>groupSum</a:t>
            </a:r>
            <a:r>
              <a:rPr lang="zh-CN" altLang="zh-CN" sz="2400" dirty="0">
                <a:solidFill>
                  <a:schemeClr val="bg1">
                    <a:lumMod val="50000"/>
                  </a:schemeClr>
                </a:solidFill>
                <a:latin typeface="Lucida Sans Unicode"/>
                <a:ea typeface="微软雅黑" pitchFamily="34" charset="-122"/>
                <a:cs typeface="Lucida Sans Unicode"/>
              </a:rPr>
              <a:t>用于记录每个销售小组的销售额。第</a:t>
            </a:r>
            <a:r>
              <a:rPr lang="en-US" altLang="zh-CN" sz="2400" dirty="0">
                <a:solidFill>
                  <a:schemeClr val="bg1">
                    <a:lumMod val="50000"/>
                  </a:schemeClr>
                </a:solidFill>
                <a:latin typeface="Lucida Sans Unicode"/>
                <a:ea typeface="微软雅黑" pitchFamily="34" charset="-122"/>
                <a:cs typeface="Lucida Sans Unicode"/>
              </a:rPr>
              <a:t>8~15</a:t>
            </a:r>
            <a:r>
              <a:rPr lang="zh-CN" altLang="zh-CN" sz="2400" dirty="0">
                <a:solidFill>
                  <a:schemeClr val="bg1">
                    <a:lumMod val="50000"/>
                  </a:schemeClr>
                </a:solidFill>
                <a:latin typeface="Lucida Sans Unicode"/>
                <a:ea typeface="微软雅黑" pitchFamily="34" charset="-122"/>
                <a:cs typeface="Lucida Sans Unicode"/>
              </a:rPr>
              <a:t>行代码通过嵌套</a:t>
            </a:r>
            <a:r>
              <a:rPr lang="en-US" altLang="zh-CN" sz="2400" dirty="0">
                <a:solidFill>
                  <a:schemeClr val="bg1">
                    <a:lumMod val="50000"/>
                  </a:schemeClr>
                </a:solidFill>
                <a:latin typeface="Lucida Sans Unicode"/>
                <a:ea typeface="微软雅黑" pitchFamily="34" charset="-122"/>
                <a:cs typeface="Lucida Sans Unicode"/>
              </a:rPr>
              <a:t>for</a:t>
            </a:r>
            <a:r>
              <a:rPr lang="zh-CN" altLang="zh-CN" sz="2400" dirty="0">
                <a:solidFill>
                  <a:schemeClr val="bg1">
                    <a:lumMod val="50000"/>
                  </a:schemeClr>
                </a:solidFill>
                <a:latin typeface="Lucida Sans Unicode"/>
                <a:ea typeface="微软雅黑" pitchFamily="34" charset="-122"/>
                <a:cs typeface="Lucida Sans Unicode"/>
              </a:rPr>
              <a:t>循环统计销售额，外层循环对三个销售小组进行遍历，内层循环对每个小组员工的销售额进行遍历，内层循环每循环一次就相当于将一个小组员工的销售额累加到本小组的销售总额</a:t>
            </a:r>
            <a:r>
              <a:rPr lang="en-US" altLang="zh-CN" sz="2400" dirty="0" err="1">
                <a:solidFill>
                  <a:schemeClr val="bg1">
                    <a:lumMod val="50000"/>
                  </a:schemeClr>
                </a:solidFill>
                <a:latin typeface="Lucida Sans Unicode"/>
                <a:ea typeface="微软雅黑" pitchFamily="34" charset="-122"/>
                <a:cs typeface="Lucida Sans Unicode"/>
              </a:rPr>
              <a:t>groupSum</a:t>
            </a:r>
            <a:r>
              <a:rPr lang="zh-CN" altLang="zh-CN" sz="2400" dirty="0">
                <a:solidFill>
                  <a:schemeClr val="bg1">
                    <a:lumMod val="50000"/>
                  </a:schemeClr>
                </a:solidFill>
                <a:latin typeface="Lucida Sans Unicode"/>
                <a:ea typeface="微软雅黑" pitchFamily="34" charset="-122"/>
                <a:cs typeface="Lucida Sans Unicode"/>
              </a:rPr>
              <a:t>中。内层循环结束，相当于本小组销售总金额计算完毕，把</a:t>
            </a:r>
            <a:r>
              <a:rPr lang="en-US" altLang="zh-CN" sz="2400" dirty="0" err="1">
                <a:solidFill>
                  <a:schemeClr val="bg1">
                    <a:lumMod val="50000"/>
                  </a:schemeClr>
                </a:solidFill>
                <a:latin typeface="Lucida Sans Unicode"/>
                <a:ea typeface="微软雅黑" pitchFamily="34" charset="-122"/>
                <a:cs typeface="Lucida Sans Unicode"/>
              </a:rPr>
              <a:t>groupSum</a:t>
            </a:r>
            <a:r>
              <a:rPr lang="zh-CN" altLang="zh-CN" sz="2400" dirty="0">
                <a:solidFill>
                  <a:schemeClr val="bg1">
                    <a:lumMod val="50000"/>
                  </a:schemeClr>
                </a:solidFill>
                <a:latin typeface="Lucida Sans Unicode"/>
                <a:ea typeface="微软雅黑" pitchFamily="34" charset="-122"/>
                <a:cs typeface="Lucida Sans Unicode"/>
              </a:rPr>
              <a:t>的值累加到</a:t>
            </a:r>
            <a:r>
              <a:rPr lang="en-US" altLang="zh-CN" sz="2400" dirty="0">
                <a:solidFill>
                  <a:schemeClr val="bg1">
                    <a:lumMod val="50000"/>
                  </a:schemeClr>
                </a:solidFill>
                <a:latin typeface="Lucida Sans Unicode"/>
                <a:ea typeface="微软雅黑" pitchFamily="34" charset="-122"/>
                <a:cs typeface="Lucida Sans Unicode"/>
              </a:rPr>
              <a:t>sum</a:t>
            </a:r>
            <a:r>
              <a:rPr lang="zh-CN" altLang="zh-CN" sz="2400" dirty="0">
                <a:solidFill>
                  <a:schemeClr val="bg1">
                    <a:lumMod val="50000"/>
                  </a:schemeClr>
                </a:solidFill>
                <a:latin typeface="Lucida Sans Unicode"/>
                <a:ea typeface="微软雅黑" pitchFamily="34" charset="-122"/>
                <a:cs typeface="Lucida Sans Unicode"/>
              </a:rPr>
              <a:t>中。当外层循环结束时，三个销售小组的销售总额</a:t>
            </a:r>
            <a:r>
              <a:rPr lang="en-US" altLang="zh-CN" sz="2400" dirty="0" err="1">
                <a:solidFill>
                  <a:schemeClr val="bg1">
                    <a:lumMod val="50000"/>
                  </a:schemeClr>
                </a:solidFill>
                <a:latin typeface="Lucida Sans Unicode"/>
                <a:ea typeface="微软雅黑" pitchFamily="34" charset="-122"/>
                <a:cs typeface="Lucida Sans Unicode"/>
              </a:rPr>
              <a:t>groupSum</a:t>
            </a:r>
            <a:r>
              <a:rPr lang="zh-CN" altLang="zh-CN" sz="2400" dirty="0">
                <a:solidFill>
                  <a:schemeClr val="bg1">
                    <a:lumMod val="50000"/>
                  </a:schemeClr>
                </a:solidFill>
                <a:latin typeface="Lucida Sans Unicode"/>
                <a:ea typeface="微软雅黑" pitchFamily="34" charset="-122"/>
                <a:cs typeface="Lucida Sans Unicode"/>
              </a:rPr>
              <a:t>都累加到了</a:t>
            </a:r>
            <a:r>
              <a:rPr lang="en-US" altLang="zh-CN" sz="2400" dirty="0">
                <a:solidFill>
                  <a:schemeClr val="bg1">
                    <a:lumMod val="50000"/>
                  </a:schemeClr>
                </a:solidFill>
                <a:latin typeface="Lucida Sans Unicode"/>
                <a:ea typeface="微软雅黑" pitchFamily="34" charset="-122"/>
                <a:cs typeface="Lucida Sans Unicode"/>
              </a:rPr>
              <a:t>sum</a:t>
            </a:r>
            <a:r>
              <a:rPr lang="zh-CN" altLang="zh-CN" sz="2400" dirty="0">
                <a:solidFill>
                  <a:schemeClr val="bg1">
                    <a:lumMod val="50000"/>
                  </a:schemeClr>
                </a:solidFill>
                <a:latin typeface="Lucida Sans Unicode"/>
                <a:ea typeface="微软雅黑" pitchFamily="34" charset="-122"/>
                <a:cs typeface="Lucida Sans Unicode"/>
              </a:rPr>
              <a:t>中，统计出整个公司的销售总额。</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970114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zh-CN" altLang="zh-CN" sz="3200" b="1" dirty="0">
                <a:solidFill>
                  <a:srgbClr val="1353A2"/>
                </a:solidFill>
                <a:latin typeface="微软雅黑" pitchFamily="34" charset="-122"/>
                <a:ea typeface="微软雅黑" pitchFamily="34" charset="-122"/>
              </a:rPr>
              <a:t>【案例</a:t>
            </a:r>
            <a:r>
              <a:rPr lang="en-US" altLang="zh-CN" sz="3200" b="1" dirty="0">
                <a:solidFill>
                  <a:srgbClr val="1353A2"/>
                </a:solidFill>
                <a:latin typeface="微软雅黑" pitchFamily="34" charset="-122"/>
                <a:ea typeface="微软雅黑" pitchFamily="34" charset="-122"/>
              </a:rPr>
              <a:t>2-6</a:t>
            </a:r>
            <a:r>
              <a:rPr lang="zh-CN" altLang="zh-CN"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  </a:t>
            </a:r>
            <a:r>
              <a:rPr lang="zh-CN" altLang="zh-CN" sz="3200" b="1" dirty="0">
                <a:solidFill>
                  <a:srgbClr val="1353A2"/>
                </a:solidFill>
                <a:latin typeface="微软雅黑" pitchFamily="34" charset="-122"/>
                <a:ea typeface="微软雅黑" pitchFamily="34" charset="-122"/>
              </a:rPr>
              <a:t>登录注册</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625600" y="1525905"/>
            <a:ext cx="9906000" cy="40824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编写程序实现简单的登录注册功能。程序包含以下</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个功能：</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）登录功能，用户输入正确的账号密码进行成功；</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）注册功能，输入用户名和密码进行注册；</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）查看功能，查看所有的用户名与密码；</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）退出功能，退出系统。</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用户可以输入对应的编号进行相应的功能操作。例如，输入</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进入注册功能，输入用户名和密码进行注册。</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8935671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822442" cy="584775"/>
          </a:xfrm>
          <a:prstGeom prst="rect">
            <a:avLst/>
          </a:prstGeom>
          <a:noFill/>
          <a:effectLst>
            <a:reflection blurRad="6350" stA="50000" endA="300" endPos="38500" dist="50800" dir="5400000" sy="-100000" algn="bl" rotWithShape="0"/>
          </a:effectLst>
        </p:spPr>
        <p:txBody>
          <a:bodyPr wrap="square" rtlCol="0">
            <a:spAutoFit/>
          </a:bodyPr>
          <a:lstStyle/>
          <a:p>
            <a:r>
              <a:rPr lang="x-none" altLang="zh-CN" sz="3200" b="1" dirty="0">
                <a:solidFill>
                  <a:srgbClr val="1353A2"/>
                </a:solidFill>
                <a:latin typeface="微软雅黑" pitchFamily="34" charset="-122"/>
                <a:ea typeface="微软雅黑" pitchFamily="34" charset="-122"/>
              </a:rPr>
              <a:t>【案例2-7】  抽取幸运观众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625600" y="1525905"/>
            <a:ext cx="9906000" cy="40824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在一些节目活动中，经常会有抽取幸运观众环节。本案例要求编写程序实现幸运观众的抽取，在指定人群中随机抽取一名幸运观众。</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案例功能要求如下：</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1</a:t>
            </a:r>
            <a:r>
              <a:rPr lang="zh-CN" altLang="en-US"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从键盘输入</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名观众。</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en-US"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存储观众姓名。</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3</a:t>
            </a:r>
            <a:r>
              <a:rPr lang="zh-CN" altLang="en-US"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总览观众姓名。</a:t>
            </a:r>
          </a:p>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4</a:t>
            </a:r>
            <a:r>
              <a:rPr lang="zh-CN" altLang="en-US"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随机选取一名观众，并打印出该观众姓名。</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0" y="1698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73642924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9338" y="500143"/>
            <a:ext cx="5903119" cy="584776"/>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2.8 </a:t>
            </a:r>
            <a:r>
              <a:rPr lang="zh-CN" altLang="en-US" sz="3200" b="1" dirty="0">
                <a:solidFill>
                  <a:srgbClr val="1353A2"/>
                </a:solidFill>
                <a:latin typeface="微软雅黑" pitchFamily="34" charset="-122"/>
                <a:ea typeface="微软雅黑" pitchFamily="34" charset="-122"/>
              </a:rPr>
              <a:t>本章小结</a:t>
            </a:r>
          </a:p>
        </p:txBody>
      </p:sp>
      <p:sp>
        <p:nvSpPr>
          <p:cNvPr id="67" name="矩形 66"/>
          <p:cNvSpPr/>
          <p:nvPr/>
        </p:nvSpPr>
        <p:spPr>
          <a:xfrm>
            <a:off x="5254414" y="1366604"/>
            <a:ext cx="6399106" cy="470898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000" dirty="0">
                <a:solidFill>
                  <a:srgbClr val="1353A2"/>
                </a:solidFill>
                <a:latin typeface="微软雅黑" pitchFamily="34" charset="-122"/>
                <a:ea typeface="微软雅黑" pitchFamily="34" charset="-122"/>
              </a:rPr>
              <a:t>本章主要介绍了学习</a:t>
            </a:r>
            <a:r>
              <a:rPr lang="en-US" altLang="zh-CN" sz="2000" dirty="0">
                <a:solidFill>
                  <a:srgbClr val="1353A2"/>
                </a:solidFill>
                <a:latin typeface="微软雅黑" pitchFamily="34" charset="-122"/>
                <a:ea typeface="微软雅黑" pitchFamily="34" charset="-122"/>
              </a:rPr>
              <a:t>Java</a:t>
            </a:r>
            <a:r>
              <a:rPr lang="zh-CN" altLang="zh-CN" sz="2000" dirty="0">
                <a:solidFill>
                  <a:srgbClr val="1353A2"/>
                </a:solidFill>
                <a:latin typeface="微软雅黑" pitchFamily="34" charset="-122"/>
                <a:ea typeface="微软雅黑" pitchFamily="34" charset="-122"/>
              </a:rPr>
              <a:t>的基础知识。首先介绍了</a:t>
            </a:r>
            <a:r>
              <a:rPr lang="en-US" altLang="zh-CN" sz="2000" dirty="0">
                <a:solidFill>
                  <a:srgbClr val="1353A2"/>
                </a:solidFill>
                <a:latin typeface="微软雅黑" pitchFamily="34" charset="-122"/>
                <a:ea typeface="微软雅黑" pitchFamily="34" charset="-122"/>
              </a:rPr>
              <a:t>Java</a:t>
            </a:r>
            <a:r>
              <a:rPr lang="zh-CN" altLang="zh-CN" sz="2000" dirty="0">
                <a:solidFill>
                  <a:srgbClr val="1353A2"/>
                </a:solidFill>
                <a:latin typeface="微软雅黑" pitchFamily="34" charset="-122"/>
                <a:ea typeface="微软雅黑" pitchFamily="34" charset="-122"/>
              </a:rPr>
              <a:t>语言的基本语法，包括</a:t>
            </a:r>
            <a:r>
              <a:rPr lang="en-US" altLang="zh-CN" sz="2000" dirty="0">
                <a:solidFill>
                  <a:srgbClr val="1353A2"/>
                </a:solidFill>
                <a:latin typeface="微软雅黑" pitchFamily="34" charset="-122"/>
                <a:ea typeface="微软雅黑" pitchFamily="34" charset="-122"/>
              </a:rPr>
              <a:t>Java</a:t>
            </a:r>
            <a:r>
              <a:rPr lang="zh-CN" altLang="zh-CN" sz="2000" dirty="0">
                <a:solidFill>
                  <a:srgbClr val="1353A2"/>
                </a:solidFill>
                <a:latin typeface="微软雅黑" pitchFamily="34" charset="-122"/>
                <a:ea typeface="微软雅黑" pitchFamily="34" charset="-122"/>
              </a:rPr>
              <a:t>程序的基本格式、注释、标识符等；其次介绍了</a:t>
            </a:r>
            <a:r>
              <a:rPr lang="en-US" altLang="zh-CN" sz="2000" dirty="0">
                <a:solidFill>
                  <a:srgbClr val="1353A2"/>
                </a:solidFill>
                <a:latin typeface="微软雅黑" pitchFamily="34" charset="-122"/>
                <a:ea typeface="微软雅黑" pitchFamily="34" charset="-122"/>
              </a:rPr>
              <a:t>Java</a:t>
            </a:r>
            <a:r>
              <a:rPr lang="zh-CN" altLang="zh-CN" sz="2000" dirty="0">
                <a:solidFill>
                  <a:srgbClr val="1353A2"/>
                </a:solidFill>
                <a:latin typeface="微软雅黑" pitchFamily="34" charset="-122"/>
                <a:ea typeface="微软雅黑" pitchFamily="34" charset="-122"/>
              </a:rPr>
              <a:t>中的变量和运算符；接着介绍了选择结构语句、循环结构语句和跳转语句；然后介绍了方法，包括方法的概念、定义、调用以及重载；最后介绍了数组，包括数组的定义、数组的常见操作、多维数组。通过本章的学习，读者能够掌握</a:t>
            </a:r>
            <a:r>
              <a:rPr lang="en-US" altLang="zh-CN" sz="2000" dirty="0">
                <a:solidFill>
                  <a:srgbClr val="1353A2"/>
                </a:solidFill>
                <a:latin typeface="微软雅黑" pitchFamily="34" charset="-122"/>
                <a:ea typeface="微软雅黑" pitchFamily="34" charset="-122"/>
              </a:rPr>
              <a:t>Java</a:t>
            </a:r>
            <a:r>
              <a:rPr lang="zh-CN" altLang="zh-CN" sz="2000" dirty="0">
                <a:solidFill>
                  <a:srgbClr val="1353A2"/>
                </a:solidFill>
                <a:latin typeface="微软雅黑" pitchFamily="34" charset="-122"/>
                <a:ea typeface="微软雅黑" pitchFamily="34" charset="-122"/>
              </a:rPr>
              <a:t>程序的基本语法格式、变量和运算符的使用，能够掌握流程控制语句的使用，能够掌握方法的定义和调用方式，能够掌握数组的声明、初始化和使用等，为后面学习作好铺垫。</a:t>
            </a:r>
            <a:endParaRPr lang="zh-CN" altLang="en-US" sz="2000" dirty="0">
              <a:solidFill>
                <a:srgbClr val="1353A2"/>
              </a:solidFill>
              <a:latin typeface="微软雅黑" pitchFamily="34" charset="-122"/>
              <a:ea typeface="微软雅黑" pitchFamily="34" charset="-122"/>
            </a:endParaRPr>
          </a:p>
        </p:txBody>
      </p:sp>
      <p:cxnSp>
        <p:nvCxnSpPr>
          <p:cNvPr id="94" name="直接连接符 71"/>
          <p:cNvCxnSpPr/>
          <p:nvPr/>
        </p:nvCxnSpPr>
        <p:spPr>
          <a:xfrm flipH="1">
            <a:off x="9202549" y="7121749"/>
            <a:ext cx="1474501" cy="1463953"/>
          </a:xfrm>
          <a:prstGeom prst="line">
            <a:avLst/>
          </a:prstGeom>
          <a:ln>
            <a:solidFill>
              <a:srgbClr val="FEA521"/>
            </a:solidFill>
          </a:ln>
        </p:spPr>
        <p:style>
          <a:lnRef idx="1">
            <a:schemeClr val="accent1"/>
          </a:lnRef>
          <a:fillRef idx="0">
            <a:schemeClr val="accent1"/>
          </a:fillRef>
          <a:effectRef idx="0">
            <a:schemeClr val="accent1"/>
          </a:effectRef>
          <a:fontRef idx="minor">
            <a:schemeClr val="tx1"/>
          </a:fontRef>
        </p:style>
      </p:cxnSp>
      <p:cxnSp>
        <p:nvCxnSpPr>
          <p:cNvPr id="95" name="直接连接符 73"/>
          <p:cNvCxnSpPr/>
          <p:nvPr/>
        </p:nvCxnSpPr>
        <p:spPr>
          <a:xfrm flipH="1">
            <a:off x="11069007" y="5941656"/>
            <a:ext cx="658541" cy="626903"/>
          </a:xfrm>
          <a:prstGeom prst="line">
            <a:avLst/>
          </a:prstGeom>
          <a:ln>
            <a:solidFill>
              <a:srgbClr val="05B0F3"/>
            </a:solidFill>
          </a:ln>
        </p:spPr>
        <p:style>
          <a:lnRef idx="1">
            <a:schemeClr val="accent1"/>
          </a:lnRef>
          <a:fillRef idx="0">
            <a:schemeClr val="accent1"/>
          </a:fillRef>
          <a:effectRef idx="0">
            <a:schemeClr val="accent1"/>
          </a:effectRef>
          <a:fontRef idx="minor">
            <a:schemeClr val="tx1"/>
          </a:fontRef>
        </p:style>
      </p:cxnSp>
      <p:pic>
        <p:nvPicPr>
          <p:cNvPr id="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641" y="1634705"/>
            <a:ext cx="4730773" cy="387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1707909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074740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2.1.5 Java</a:t>
            </a:r>
            <a:r>
              <a:rPr lang="zh-CN" altLang="en-US" sz="3200" b="1" dirty="0">
                <a:solidFill>
                  <a:srgbClr val="1353A2"/>
                </a:solidFill>
                <a:latin typeface="微软雅黑" pitchFamily="34" charset="-122"/>
                <a:ea typeface="微软雅黑" pitchFamily="34" charset="-122"/>
              </a:rPr>
              <a:t>中的常量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686560" y="1995170"/>
            <a:ext cx="9469120" cy="306451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5</a:t>
            </a:r>
            <a:r>
              <a:rPr lang="zh-CN" altLang="zh-CN" sz="2400" dirty="0">
                <a:solidFill>
                  <a:srgbClr val="FF0000"/>
                </a:solidFill>
                <a:latin typeface="Lucida Sans Unicode"/>
                <a:ea typeface="微软雅黑" pitchFamily="34" charset="-122"/>
                <a:cs typeface="Lucida Sans Unicode"/>
              </a:rPr>
              <a:t>．布尔常量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布尔常量即布尔型的值，用于区分事物的真与假。布尔常量有</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两个值。</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6</a:t>
            </a: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null</a:t>
            </a:r>
            <a:r>
              <a:rPr lang="zh-CN" altLang="zh-CN" sz="2400" dirty="0">
                <a:solidFill>
                  <a:srgbClr val="FF0000"/>
                </a:solidFill>
                <a:latin typeface="Lucida Sans Unicode"/>
                <a:ea typeface="微软雅黑" pitchFamily="34" charset="-122"/>
                <a:cs typeface="Lucida Sans Unicode"/>
              </a:rPr>
              <a:t>常量</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null</a:t>
            </a:r>
            <a:r>
              <a:rPr lang="zh-CN" altLang="zh-CN" sz="2400" dirty="0">
                <a:solidFill>
                  <a:schemeClr val="bg1">
                    <a:lumMod val="50000"/>
                  </a:schemeClr>
                </a:solidFill>
                <a:latin typeface="Lucida Sans Unicode"/>
                <a:ea typeface="微软雅黑" pitchFamily="34" charset="-122"/>
                <a:cs typeface="Lucida Sans Unicode"/>
              </a:rPr>
              <a:t>常量只有一个值</a:t>
            </a:r>
            <a:r>
              <a:rPr lang="en-US" altLang="zh-CN" sz="2400" dirty="0">
                <a:solidFill>
                  <a:schemeClr val="bg1">
                    <a:lumMod val="50000"/>
                  </a:schemeClr>
                </a:solidFill>
                <a:latin typeface="Lucida Sans Unicode"/>
                <a:ea typeface="微软雅黑" pitchFamily="34" charset="-122"/>
                <a:cs typeface="Lucida Sans Unicode"/>
              </a:rPr>
              <a:t>null</a:t>
            </a:r>
            <a:r>
              <a:rPr lang="zh-CN" altLang="zh-CN" sz="2400" dirty="0">
                <a:solidFill>
                  <a:schemeClr val="bg1">
                    <a:lumMod val="50000"/>
                  </a:schemeClr>
                </a:solidFill>
                <a:latin typeface="Lucida Sans Unicode"/>
                <a:ea typeface="微软雅黑" pitchFamily="34" charset="-122"/>
                <a:cs typeface="Lucida Sans Unicode"/>
              </a:rPr>
              <a:t>，表示对象的引用为空。</a:t>
            </a:r>
          </a:p>
        </p:txBody>
      </p:sp>
    </p:spTree>
    <p:custDataLst>
      <p:tags r:id="rId1"/>
    </p:custDataLst>
    <p:extLst>
      <p:ext uri="{BB962C8B-B14F-4D97-AF65-F5344CB8AC3E}">
        <p14:creationId xmlns:p14="http://schemas.microsoft.com/office/powerpoint/2010/main" val="309570986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0" name="图片 1" descr="十进制转二进制（短除）"/>
          <p:cNvPicPr>
            <a:picLocks noChangeAspect="1" noChangeArrowheads="1"/>
          </p:cNvPicPr>
          <p:nvPr/>
        </p:nvPicPr>
        <p:blipFill>
          <a:blip r:embed="rId4">
            <a:extLst>
              <a:ext uri="{28A0092B-C50C-407E-A947-70E740481C1C}">
                <a14:useLocalDpi xmlns:a14="http://schemas.microsoft.com/office/drawing/2010/main" val="0"/>
              </a:ext>
            </a:extLst>
          </a:blip>
          <a:srcRect t="4167" b="7738"/>
          <a:stretch>
            <a:fillRect/>
          </a:stretch>
        </p:blipFill>
        <p:spPr bwMode="auto">
          <a:xfrm>
            <a:off x="6258560" y="2431415"/>
            <a:ext cx="5002326"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
          <p:cNvSpPr txBox="1"/>
          <p:nvPr/>
        </p:nvSpPr>
        <p:spPr>
          <a:xfrm>
            <a:off x="2311398" y="501700"/>
            <a:ext cx="6200835" cy="46166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2400" b="1" dirty="0">
                <a:solidFill>
                  <a:srgbClr val="1353A2"/>
                </a:solidFill>
                <a:latin typeface="楷体" panose="02010609060101010101" pitchFamily="49" charset="-122"/>
                <a:ea typeface="楷体" panose="02010609060101010101" pitchFamily="49" charset="-122"/>
                <a:sym typeface="Wingdings"/>
              </a:rPr>
              <a:t></a:t>
            </a:r>
            <a:r>
              <a:rPr lang="zh-CN" altLang="zh-CN" sz="2400" b="1" dirty="0">
                <a:solidFill>
                  <a:srgbClr val="1353A2"/>
                </a:solidFill>
                <a:latin typeface="楷体" panose="02010609060101010101" pitchFamily="49" charset="-122"/>
                <a:ea typeface="楷体" panose="02010609060101010101" pitchFamily="49" charset="-122"/>
              </a:rPr>
              <a:t>多学一招：十进制和二进制之间的转换</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686560" y="1812290"/>
            <a:ext cx="4998720" cy="38163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楷体" panose="02010609060101010101" pitchFamily="49" charset="-122"/>
                <a:ea typeface="楷体" panose="02010609060101010101" pitchFamily="49" charset="-122"/>
                <a:cs typeface="Lucida Sans Unicode"/>
              </a:rPr>
              <a:t>1</a:t>
            </a:r>
            <a:r>
              <a:rPr lang="zh-CN" altLang="zh-CN" sz="2400" dirty="0">
                <a:solidFill>
                  <a:srgbClr val="FF0000"/>
                </a:solidFill>
                <a:latin typeface="楷体" panose="02010609060101010101" pitchFamily="49" charset="-122"/>
                <a:ea typeface="楷体" panose="02010609060101010101" pitchFamily="49" charset="-122"/>
                <a:cs typeface="Lucida Sans Unicode"/>
              </a:rPr>
              <a:t>．十进制转二进制</a:t>
            </a:r>
          </a:p>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十进制转换成二进制就是一个除以</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取余数的过程。把要转换的数，除以</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，得到商和余数，将商继续除以</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，直到商为</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。最后将所有余数倒序排列，得到的数就是转换结果。</a:t>
            </a:r>
          </a:p>
        </p:txBody>
      </p:sp>
    </p:spTree>
    <p:custDataLst>
      <p:tags r:id="rId1"/>
    </p:custDataLst>
    <p:extLst>
      <p:ext uri="{BB962C8B-B14F-4D97-AF65-F5344CB8AC3E}">
        <p14:creationId xmlns:p14="http://schemas.microsoft.com/office/powerpoint/2010/main" val="16654149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3410"/>
                                        </p:tgtEl>
                                        <p:attrNameLst>
                                          <p:attrName>style.visibility</p:attrName>
                                        </p:attrNameLst>
                                      </p:cBhvr>
                                      <p:to>
                                        <p:strVal val="visible"/>
                                      </p:to>
                                    </p:set>
                                    <p:animEffect transition="in" filter="wipe(up)">
                                      <p:cBhvr>
                                        <p:cTn id="11" dur="500"/>
                                        <p:tgtEl>
                                          <p:spTgt spid="273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001329" cy="46166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2400" b="1" dirty="0">
                <a:solidFill>
                  <a:srgbClr val="1353A2"/>
                </a:solidFill>
                <a:latin typeface="楷体" panose="02010609060101010101" pitchFamily="49" charset="-122"/>
                <a:ea typeface="楷体" panose="02010609060101010101" pitchFamily="49" charset="-122"/>
                <a:sym typeface="Wingdings"/>
              </a:rPr>
              <a:t></a:t>
            </a:r>
            <a:r>
              <a:rPr lang="zh-CN" altLang="zh-CN" sz="2400" b="1" dirty="0">
                <a:solidFill>
                  <a:srgbClr val="1353A2"/>
                </a:solidFill>
                <a:latin typeface="楷体" panose="02010609060101010101" pitchFamily="49" charset="-122"/>
                <a:ea typeface="楷体" panose="02010609060101010101" pitchFamily="49" charset="-122"/>
              </a:rPr>
              <a:t>多学一招：十进制和二进制之间的转换</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2311398" y="2137410"/>
            <a:ext cx="4582160" cy="252603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十进制数据</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6</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三次除以</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得到的余数依次是</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1</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1</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，将所有余数倒序排列是</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110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，所以十进制的</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6</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转换成二进制，结果是</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110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p>
        </p:txBody>
      </p:sp>
      <p:pic>
        <p:nvPicPr>
          <p:cNvPr id="274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051" y="1674018"/>
            <a:ext cx="2797175" cy="345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3301639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74434"/>
                                        </p:tgtEl>
                                        <p:attrNameLst>
                                          <p:attrName>style.visibility</p:attrName>
                                        </p:attrNameLst>
                                      </p:cBhvr>
                                      <p:to>
                                        <p:strVal val="visible"/>
                                      </p:to>
                                    </p:set>
                                    <p:animEffect transition="in" filter="fade">
                                      <p:cBhvr>
                                        <p:cTn id="10" dur="1000"/>
                                        <p:tgtEl>
                                          <p:spTgt spid="274434"/>
                                        </p:tgtEl>
                                      </p:cBhvr>
                                    </p:animEffect>
                                    <p:anim calcmode="lin" valueType="num">
                                      <p:cBhvr>
                                        <p:cTn id="11" dur="1000" fill="hold"/>
                                        <p:tgtEl>
                                          <p:spTgt spid="274434"/>
                                        </p:tgtEl>
                                        <p:attrNameLst>
                                          <p:attrName>ppt_x</p:attrName>
                                        </p:attrNameLst>
                                      </p:cBhvr>
                                      <p:tavLst>
                                        <p:tav tm="0">
                                          <p:val>
                                            <p:strVal val="#ppt_x"/>
                                          </p:val>
                                        </p:tav>
                                        <p:tav tm="100000">
                                          <p:val>
                                            <p:strVal val="#ppt_x"/>
                                          </p:val>
                                        </p:tav>
                                      </p:tavLst>
                                    </p:anim>
                                    <p:anim calcmode="lin" valueType="num">
                                      <p:cBhvr>
                                        <p:cTn id="12" dur="1000" fill="hold"/>
                                        <p:tgtEl>
                                          <p:spTgt spid="2744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292275" cy="46166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2400" b="1" dirty="0">
                <a:solidFill>
                  <a:srgbClr val="1353A2"/>
                </a:solidFill>
                <a:latin typeface="楷体" panose="02010609060101010101" pitchFamily="49" charset="-122"/>
                <a:ea typeface="楷体" panose="02010609060101010101" pitchFamily="49" charset="-122"/>
                <a:sym typeface="Wingdings"/>
              </a:rPr>
              <a:t></a:t>
            </a:r>
            <a:r>
              <a:rPr lang="zh-CN" altLang="zh-CN" sz="2400" b="1" dirty="0">
                <a:solidFill>
                  <a:srgbClr val="1353A2"/>
                </a:solidFill>
                <a:latin typeface="楷体" panose="02010609060101010101" pitchFamily="49" charset="-122"/>
                <a:ea typeface="楷体" panose="02010609060101010101" pitchFamily="49" charset="-122"/>
              </a:rPr>
              <a:t>多学一招：十进制和二进制之间的转换</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422400" y="1920240"/>
            <a:ext cx="9773920" cy="319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楷体" panose="02010609060101010101" pitchFamily="49" charset="-122"/>
                <a:ea typeface="楷体" panose="02010609060101010101" pitchFamily="49" charset="-122"/>
                <a:cs typeface="Lucida Sans Unicode"/>
              </a:rPr>
              <a:t>2</a:t>
            </a:r>
            <a:r>
              <a:rPr lang="zh-CN" altLang="zh-CN" sz="2400" dirty="0">
                <a:solidFill>
                  <a:srgbClr val="FF0000"/>
                </a:solidFill>
                <a:latin typeface="楷体" panose="02010609060101010101" pitchFamily="49" charset="-122"/>
                <a:ea typeface="楷体" panose="02010609060101010101" pitchFamily="49" charset="-122"/>
                <a:cs typeface="Lucida Sans Unicode"/>
              </a:rPr>
              <a:t>．二进制转十进制</a:t>
            </a:r>
          </a:p>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二进制转化成十进制要从右到左用二进制位上的每个数乘以</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的相应次方。例如，将最右边第一位的数乘以</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的</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次方，第二位的数乘以</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的</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1</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次方，第</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n</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位的数乘以</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的</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n-1</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次方，然后把所有相乘后的结果相加，得到的结果就是转换后的十进制。</a:t>
            </a:r>
            <a:endPar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spTree>
    <p:custDataLst>
      <p:tags r:id="rId1"/>
    </p:custDataLst>
    <p:extLst>
      <p:ext uri="{BB962C8B-B14F-4D97-AF65-F5344CB8AC3E}">
        <p14:creationId xmlns:p14="http://schemas.microsoft.com/office/powerpoint/2010/main" val="19938443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28024" y="501700"/>
            <a:ext cx="6084457" cy="46166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2400" b="1" dirty="0">
                <a:solidFill>
                  <a:srgbClr val="1353A2"/>
                </a:solidFill>
                <a:latin typeface="楷体" panose="02010609060101010101" pitchFamily="49" charset="-122"/>
                <a:ea typeface="楷体" panose="02010609060101010101" pitchFamily="49" charset="-122"/>
                <a:sym typeface="Wingdings"/>
              </a:rPr>
              <a:t></a:t>
            </a:r>
            <a:r>
              <a:rPr lang="zh-CN" altLang="zh-CN" sz="2400" b="1" dirty="0">
                <a:solidFill>
                  <a:srgbClr val="1353A2"/>
                </a:solidFill>
                <a:latin typeface="楷体" panose="02010609060101010101" pitchFamily="49" charset="-122"/>
                <a:ea typeface="楷体" panose="02010609060101010101" pitchFamily="49" charset="-122"/>
              </a:rPr>
              <a:t>多学一招：十进制和二进制之间的转换</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422400" y="1920240"/>
            <a:ext cx="9773920" cy="3373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例如，把二进制数</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0110 0100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转换为十进制，转换方式如下：</a:t>
            </a:r>
          </a:p>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 * 20 + 0 * 21  + 1 * 22 + 0 * 23 + 0 * 24 + 1 * 25 + 1 * 26+ 0 * 27 = 100</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由于</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乘以多少都是</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，因此上述表达式也可以简写为：</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1 * 22 + 1 * 25 + 1 * 26 = 100</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得到的结果</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100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就是二进制数</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0110 0100</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转化后的十进制数。</a:t>
            </a:r>
          </a:p>
        </p:txBody>
      </p:sp>
    </p:spTree>
    <p:custDataLst>
      <p:tags r:id="rId1"/>
    </p:custDataLst>
    <p:extLst>
      <p:ext uri="{BB962C8B-B14F-4D97-AF65-F5344CB8AC3E}">
        <p14:creationId xmlns:p14="http://schemas.microsoft.com/office/powerpoint/2010/main" val="25885591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2.2.1 </a:t>
            </a:r>
            <a:r>
              <a:rPr lang="zh-CN" altLang="en-US" sz="3200" b="1" dirty="0">
                <a:solidFill>
                  <a:srgbClr val="1353A2"/>
                </a:solidFill>
                <a:latin typeface="微软雅黑" pitchFamily="34" charset="-122"/>
                <a:ea typeface="微软雅黑" pitchFamily="34" charset="-122"/>
              </a:rPr>
              <a:t>变量的定义</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5821680" y="1894497"/>
            <a:ext cx="5120640" cy="35521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在程序运行期间，随时可能产生一些临时数据，应用程序会将这些数据保存在内存单元中，每个内存单元都用一个标识符标识，这些用于标识内存单元的标识符就称为</a:t>
            </a:r>
            <a:r>
              <a:rPr lang="zh-CN" altLang="zh-CN" sz="2400" dirty="0">
                <a:solidFill>
                  <a:srgbClr val="FF0000"/>
                </a:solidFill>
                <a:latin typeface="Lucida Sans Unicode"/>
                <a:ea typeface="微软雅黑" pitchFamily="34" charset="-122"/>
                <a:cs typeface="Lucida Sans Unicode"/>
              </a:rPr>
              <a:t>变量</a:t>
            </a:r>
            <a:r>
              <a:rPr lang="zh-CN" altLang="zh-CN" sz="2400" dirty="0">
                <a:solidFill>
                  <a:schemeClr val="bg1">
                    <a:lumMod val="50000"/>
                  </a:schemeClr>
                </a:solidFill>
                <a:latin typeface="Lucida Sans Unicode"/>
                <a:ea typeface="微软雅黑" pitchFamily="34" charset="-122"/>
                <a:cs typeface="Lucida Sans Unicode"/>
              </a:rPr>
              <a:t>，内存单元中存储的数据就是变量的值。</a:t>
            </a:r>
          </a:p>
        </p:txBody>
      </p:sp>
      <p:pic>
        <p:nvPicPr>
          <p:cNvPr id="275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559" y="1751330"/>
            <a:ext cx="3195639" cy="3838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06121295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75458"/>
                                        </p:tgtEl>
                                        <p:attrNameLst>
                                          <p:attrName>style.visibility</p:attrName>
                                        </p:attrNameLst>
                                      </p:cBhvr>
                                      <p:to>
                                        <p:strVal val="visible"/>
                                      </p:to>
                                    </p:set>
                                    <p:animEffect transition="in" filter="fade">
                                      <p:cBhvr>
                                        <p:cTn id="10" dur="1000"/>
                                        <p:tgtEl>
                                          <p:spTgt spid="275458"/>
                                        </p:tgtEl>
                                      </p:cBhvr>
                                    </p:animEffect>
                                    <p:anim calcmode="lin" valueType="num">
                                      <p:cBhvr>
                                        <p:cTn id="11" dur="1000" fill="hold"/>
                                        <p:tgtEl>
                                          <p:spTgt spid="275458"/>
                                        </p:tgtEl>
                                        <p:attrNameLst>
                                          <p:attrName>ppt_x</p:attrName>
                                        </p:attrNameLst>
                                      </p:cBhvr>
                                      <p:tavLst>
                                        <p:tav tm="0">
                                          <p:val>
                                            <p:strVal val="#ppt_x"/>
                                          </p:val>
                                        </p:tav>
                                        <p:tav tm="100000">
                                          <p:val>
                                            <p:strVal val="#ppt_x"/>
                                          </p:val>
                                        </p:tav>
                                      </p:tavLst>
                                    </p:anim>
                                    <p:anim calcmode="lin" valueType="num">
                                      <p:cBhvr>
                                        <p:cTn id="12" dur="1000" fill="hold"/>
                                        <p:tgtEl>
                                          <p:spTgt spid="2754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2.2.1 </a:t>
            </a:r>
            <a:r>
              <a:rPr lang="zh-CN" altLang="en-US" sz="3200" b="1" dirty="0">
                <a:solidFill>
                  <a:srgbClr val="1353A2"/>
                </a:solidFill>
                <a:latin typeface="微软雅黑" pitchFamily="34" charset="-122"/>
                <a:ea typeface="微软雅黑" pitchFamily="34" charset="-122"/>
              </a:rPr>
              <a:t>变量的定义</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442720" y="1483360"/>
            <a:ext cx="5415280" cy="4399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通过具体的代码学习变量的定义。</a:t>
            </a:r>
          </a:p>
          <a:p>
            <a:pPr marL="0" indent="0" eaLnBrk="1" hangingPunct="1">
              <a:lnSpc>
                <a:spcPct val="150000"/>
              </a:lnSpc>
              <a:spcBef>
                <a:spcPct val="0"/>
              </a:spcBef>
              <a:buNone/>
              <a:defRPr/>
            </a:pPr>
            <a:r>
              <a:rPr lang="en-US" altLang="zh-CN" sz="1800" dirty="0" err="1">
                <a:solidFill>
                  <a:srgbClr val="00B0F0"/>
                </a:solidFill>
                <a:latin typeface="Lucida Sans Unicode"/>
                <a:ea typeface="微软雅黑" pitchFamily="34" charset="-122"/>
                <a:cs typeface="Lucida Sans Unicode"/>
              </a:rPr>
              <a:t>int</a:t>
            </a:r>
            <a:r>
              <a:rPr lang="en-US" altLang="zh-CN" sz="1800" dirty="0">
                <a:solidFill>
                  <a:srgbClr val="00B0F0"/>
                </a:solidFill>
                <a:latin typeface="Lucida Sans Unicode"/>
                <a:ea typeface="微软雅黑" pitchFamily="34" charset="-122"/>
                <a:cs typeface="Lucida Sans Unicode"/>
              </a:rPr>
              <a:t> x = 0,y;</a:t>
            </a:r>
            <a:endParaRPr lang="zh-CN" altLang="zh-CN" sz="18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rgbClr val="00B0F0"/>
                </a:solidFill>
                <a:latin typeface="Lucida Sans Unicode"/>
                <a:ea typeface="微软雅黑" pitchFamily="34" charset="-122"/>
                <a:cs typeface="Lucida Sans Unicode"/>
              </a:rPr>
              <a:t>y = x+3;</a:t>
            </a:r>
            <a:endParaRPr lang="zh-CN" altLang="zh-CN" sz="18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上面的代码中，第一行代码定义了两个变量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，也就相当于分配了两块内存单元，在定义变量的同时为变量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分配了一个初始值</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，而变量</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没有分配初始值，变量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在内存中的状态如</a:t>
            </a:r>
            <a:r>
              <a:rPr lang="zh-CN" altLang="en-US" sz="2400" dirty="0">
                <a:solidFill>
                  <a:schemeClr val="bg1">
                    <a:lumMod val="50000"/>
                  </a:schemeClr>
                </a:solidFill>
                <a:latin typeface="Lucida Sans Unicode"/>
                <a:ea typeface="微软雅黑" pitchFamily="34" charset="-122"/>
                <a:cs typeface="Lucida Sans Unicode"/>
              </a:rPr>
              <a:t>右图</a:t>
            </a:r>
            <a:r>
              <a:rPr lang="zh-CN" altLang="zh-CN" sz="2400" dirty="0">
                <a:solidFill>
                  <a:schemeClr val="bg1">
                    <a:lumMod val="50000"/>
                  </a:schemeClr>
                </a:solidFill>
                <a:latin typeface="Lucida Sans Unicode"/>
                <a:ea typeface="微软雅黑" pitchFamily="34" charset="-122"/>
                <a:cs typeface="Lucida Sans Unicode"/>
              </a:rPr>
              <a:t>。</a:t>
            </a:r>
          </a:p>
        </p:txBody>
      </p:sp>
      <p:pic>
        <p:nvPicPr>
          <p:cNvPr id="276482" name="图片 2" descr="varian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5840" y="2370852"/>
            <a:ext cx="3904294" cy="250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12056772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76482"/>
                                        </p:tgtEl>
                                        <p:attrNameLst>
                                          <p:attrName>style.visibility</p:attrName>
                                        </p:attrNameLst>
                                      </p:cBhvr>
                                      <p:to>
                                        <p:strVal val="visible"/>
                                      </p:to>
                                    </p:set>
                                    <p:animEffect transition="in" filter="wheel(1)">
                                      <p:cBhvr>
                                        <p:cTn id="11" dur="2000"/>
                                        <p:tgtEl>
                                          <p:spTgt spid="276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2.1.1 Java</a:t>
            </a:r>
            <a:r>
              <a:rPr lang="zh-CN" altLang="en-US" sz="3200" b="1" dirty="0">
                <a:solidFill>
                  <a:srgbClr val="1353A2"/>
                </a:solidFill>
                <a:latin typeface="微软雅黑" pitchFamily="34" charset="-122"/>
                <a:ea typeface="微软雅黑" pitchFamily="34" charset="-122"/>
              </a:rPr>
              <a:t>程序的基本格式</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1178560" y="1649736"/>
            <a:ext cx="10251440" cy="40297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程序代码可分为结构定义语句和功能执行语句，其中，结构定义语句用于声明一个类或方法，功能执行语句用于实现具体的功能。每条功能执行语句的最后必须用分号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结束。如下面的语句：</a:t>
            </a:r>
          </a:p>
          <a:p>
            <a:pPr marL="0" indent="0" eaLnBrk="1" hangingPunct="1">
              <a:lnSpc>
                <a:spcPct val="150000"/>
              </a:lnSpc>
              <a:spcBef>
                <a:spcPct val="0"/>
              </a:spcBef>
              <a:buNone/>
              <a:defRPr/>
            </a:pPr>
            <a:r>
              <a:rPr lang="en-US" altLang="zh-CN" sz="2400" dirty="0" err="1">
                <a:solidFill>
                  <a:srgbClr val="00B0F0"/>
                </a:solidFill>
                <a:latin typeface="微软雅黑" pitchFamily="34" charset="-122"/>
                <a:ea typeface="微软雅黑" pitchFamily="34" charset="-122"/>
                <a:cs typeface="Times New Roman" pitchFamily="18" charset="0"/>
              </a:rPr>
              <a:t>System.out.println</a:t>
            </a:r>
            <a:r>
              <a:rPr lang="en-US" altLang="zh-CN" sz="2400" dirty="0">
                <a:solidFill>
                  <a:srgbClr val="00B0F0"/>
                </a:solidFill>
                <a:latin typeface="微软雅黑" pitchFamily="34" charset="-122"/>
                <a:ea typeface="微软雅黑" pitchFamily="34" charset="-122"/>
                <a:cs typeface="Times New Roman" pitchFamily="18" charset="0"/>
              </a:rPr>
              <a:t>("</a:t>
            </a:r>
            <a:r>
              <a:rPr lang="zh-CN" altLang="zh-CN" sz="2400" dirty="0">
                <a:solidFill>
                  <a:srgbClr val="00B0F0"/>
                </a:solidFill>
                <a:latin typeface="微软雅黑" pitchFamily="34" charset="-122"/>
                <a:ea typeface="微软雅黑" pitchFamily="34" charset="-122"/>
                <a:cs typeface="Times New Roman" pitchFamily="18" charset="0"/>
              </a:rPr>
              <a:t>这是第一个</a:t>
            </a:r>
            <a:r>
              <a:rPr lang="en-US" altLang="zh-CN" sz="2400" dirty="0">
                <a:solidFill>
                  <a:srgbClr val="00B0F0"/>
                </a:solidFill>
                <a:latin typeface="微软雅黑" pitchFamily="34" charset="-122"/>
                <a:ea typeface="微软雅黑" pitchFamily="34" charset="-122"/>
                <a:cs typeface="Times New Roman" pitchFamily="18" charset="0"/>
              </a:rPr>
              <a:t>Java</a:t>
            </a:r>
            <a:r>
              <a:rPr lang="zh-CN" altLang="zh-CN" sz="2400" dirty="0">
                <a:solidFill>
                  <a:srgbClr val="00B0F0"/>
                </a:solidFill>
                <a:latin typeface="微软雅黑" pitchFamily="34" charset="-122"/>
                <a:ea typeface="微软雅黑" pitchFamily="34" charset="-122"/>
                <a:cs typeface="Times New Roman" pitchFamily="18" charset="0"/>
              </a:rPr>
              <a:t>程序！</a:t>
            </a:r>
            <a:r>
              <a:rPr lang="en-US" altLang="zh-CN" sz="2400" dirty="0">
                <a:solidFill>
                  <a:srgbClr val="00B0F0"/>
                </a:solidFill>
                <a:latin typeface="微软雅黑" pitchFamily="34" charset="-122"/>
                <a:ea typeface="微软雅黑" pitchFamily="34" charset="-122"/>
                <a:cs typeface="Times New Roman" pitchFamily="18" charset="0"/>
              </a:rPr>
              <a:t>");</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需要注意的是，在程序中不要将英文的分号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误写成中文的分号（；），如果写成中文的分号，编译器会报告 “</a:t>
            </a:r>
            <a:r>
              <a:rPr lang="en-US" altLang="zh-CN" sz="2400" dirty="0">
                <a:solidFill>
                  <a:schemeClr val="bg1">
                    <a:lumMod val="50000"/>
                  </a:schemeClr>
                </a:solidFill>
                <a:latin typeface="微软雅黑" pitchFamily="34" charset="-122"/>
                <a:ea typeface="微软雅黑" pitchFamily="34" charset="-122"/>
                <a:cs typeface="Times New Roman" pitchFamily="18" charset="0"/>
              </a:rPr>
              <a:t>illegal character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”（非法字符）错误信息。</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41545429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2.2.1 </a:t>
            </a:r>
            <a:r>
              <a:rPr lang="zh-CN" altLang="en-US" sz="3200" b="1" dirty="0">
                <a:solidFill>
                  <a:srgbClr val="1353A2"/>
                </a:solidFill>
                <a:latin typeface="微软雅黑" pitchFamily="34" charset="-122"/>
                <a:ea typeface="微软雅黑" pitchFamily="34" charset="-122"/>
              </a:rPr>
              <a:t>变量的定义</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442720" y="2052320"/>
            <a:ext cx="5212080" cy="2987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第二行代码的作用是为变量赋值，在执行第二行代码时，程序首先取出变量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的值，与</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相加后，将结果赋值给变量</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，此时变量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在内存中的状态发生了变化，如</a:t>
            </a:r>
            <a:r>
              <a:rPr lang="zh-CN" altLang="en-US" sz="2400" dirty="0">
                <a:solidFill>
                  <a:schemeClr val="bg1">
                    <a:lumMod val="50000"/>
                  </a:schemeClr>
                </a:solidFill>
                <a:latin typeface="Lucida Sans Unicode"/>
                <a:ea typeface="微软雅黑" pitchFamily="34" charset="-122"/>
                <a:cs typeface="Lucida Sans Unicode"/>
              </a:rPr>
              <a:t>右图</a:t>
            </a:r>
            <a:r>
              <a:rPr lang="zh-CN" altLang="zh-CN" sz="2400" dirty="0">
                <a:solidFill>
                  <a:schemeClr val="bg1">
                    <a:lumMod val="50000"/>
                  </a:schemeClr>
                </a:solidFill>
                <a:latin typeface="Lucida Sans Unicode"/>
                <a:ea typeface="微软雅黑" pitchFamily="34" charset="-122"/>
                <a:cs typeface="Lucida Sans Unicode"/>
              </a:rPr>
              <a:t>。</a:t>
            </a:r>
          </a:p>
        </p:txBody>
      </p:sp>
      <p:pic>
        <p:nvPicPr>
          <p:cNvPr id="277506" name="图片 3" descr="varian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384" y="2062480"/>
            <a:ext cx="4198020" cy="270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5411055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77506"/>
                                        </p:tgtEl>
                                        <p:attrNameLst>
                                          <p:attrName>style.visibility</p:attrName>
                                        </p:attrNameLst>
                                      </p:cBhvr>
                                      <p:to>
                                        <p:strVal val="visible"/>
                                      </p:to>
                                    </p:set>
                                    <p:animEffect transition="in" filter="wheel(1)">
                                      <p:cBhvr>
                                        <p:cTn id="11" dur="2000"/>
                                        <p:tgtEl>
                                          <p:spTgt spid="277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442720" y="1391920"/>
            <a:ext cx="4947920" cy="741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中的所有数据类型</a:t>
            </a:r>
            <a:r>
              <a:rPr lang="zh-CN" altLang="en-US" sz="2400" dirty="0">
                <a:solidFill>
                  <a:schemeClr val="bg1">
                    <a:lumMod val="50000"/>
                  </a:schemeClr>
                </a:solidFill>
                <a:latin typeface="Lucida Sans Unicode"/>
                <a:ea typeface="微软雅黑" pitchFamily="34" charset="-122"/>
                <a:cs typeface="Lucida Sans Unicode"/>
              </a:rPr>
              <a:t>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27853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499" y="2001520"/>
            <a:ext cx="6568281" cy="407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588340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8530"/>
                                        </p:tgtEl>
                                        <p:attrNameLst>
                                          <p:attrName>style.visibility</p:attrName>
                                        </p:attrNameLst>
                                      </p:cBhvr>
                                      <p:to>
                                        <p:strVal val="visible"/>
                                      </p:to>
                                    </p:set>
                                    <p:animEffect transition="in" filter="wipe(left)">
                                      <p:cBhvr>
                                        <p:cTn id="11" dur="500"/>
                                        <p:tgtEl>
                                          <p:spTgt spid="278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1564640" y="1645920"/>
            <a:ext cx="5862320" cy="4145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．整数类型变量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整数类型变量用来存储整数数值，即没有小数部分的值。在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中，为了给不同大小范围内的整数合理地分配存储空间，整数类型分为</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种不同的类型，分别是字节型（</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）、短整型（</a:t>
            </a:r>
            <a:r>
              <a:rPr lang="en-US" altLang="zh-CN" sz="2400" dirty="0">
                <a:solidFill>
                  <a:schemeClr val="bg1">
                    <a:lumMod val="50000"/>
                  </a:schemeClr>
                </a:solidFill>
                <a:latin typeface="Lucida Sans Unicode"/>
                <a:ea typeface="微软雅黑" pitchFamily="34" charset="-122"/>
                <a:cs typeface="Lucida Sans Unicode"/>
              </a:rPr>
              <a:t>short</a:t>
            </a:r>
            <a:r>
              <a:rPr lang="zh-CN" altLang="zh-CN" sz="2400" dirty="0">
                <a:solidFill>
                  <a:schemeClr val="bg1">
                    <a:lumMod val="50000"/>
                  </a:schemeClr>
                </a:solidFill>
                <a:latin typeface="Lucida Sans Unicode"/>
                <a:ea typeface="微软雅黑" pitchFamily="34" charset="-122"/>
                <a:cs typeface="Lucida Sans Unicode"/>
              </a:rPr>
              <a:t>）、整型（</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）和长整型（</a:t>
            </a:r>
            <a:r>
              <a:rPr lang="en-US" altLang="zh-CN" sz="2400" dirty="0">
                <a:solidFill>
                  <a:schemeClr val="bg1">
                    <a:lumMod val="50000"/>
                  </a:schemeClr>
                </a:solidFill>
                <a:latin typeface="Lucida Sans Unicode"/>
                <a:ea typeface="微软雅黑" pitchFamily="34" charset="-122"/>
                <a:cs typeface="Lucida Sans Unicode"/>
              </a:rPr>
              <a:t>long</a:t>
            </a:r>
            <a:r>
              <a:rPr lang="zh-CN" altLang="zh-CN" sz="2400" dirty="0">
                <a:solidFill>
                  <a:schemeClr val="bg1">
                    <a:lumMod val="50000"/>
                  </a:schemeClr>
                </a:solidFill>
                <a:latin typeface="Lucida Sans Unicode"/>
                <a:ea typeface="微软雅黑" pitchFamily="34" charset="-122"/>
                <a:cs typeface="Lucida Sans Unicode"/>
              </a:rPr>
              <a:t>）</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279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7396" y="1817211"/>
            <a:ext cx="3152414" cy="3619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03764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79554"/>
                                        </p:tgtEl>
                                        <p:attrNameLst>
                                          <p:attrName>style.visibility</p:attrName>
                                        </p:attrNameLst>
                                      </p:cBhvr>
                                      <p:to>
                                        <p:strVal val="visible"/>
                                      </p:to>
                                    </p:set>
                                    <p:animEffect transition="in" filter="randombar(horizontal)">
                                      <p:cBhvr>
                                        <p:cTn id="11" dur="500"/>
                                        <p:tgtEl>
                                          <p:spTgt spid="279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701266011"/>
              </p:ext>
            </p:extLst>
          </p:nvPr>
        </p:nvGraphicFramePr>
        <p:xfrm>
          <a:off x="2783840" y="2304574"/>
          <a:ext cx="7870190" cy="2948146"/>
        </p:xfrm>
        <a:graphic>
          <a:graphicData uri="http://schemas.openxmlformats.org/drawingml/2006/table">
            <a:tbl>
              <a:tblPr>
                <a:tableStyleId>{5C22544A-7EE6-4342-B048-85BDC9FD1C3A}</a:tableStyleId>
              </a:tblPr>
              <a:tblGrid>
                <a:gridCol w="1996809">
                  <a:extLst>
                    <a:ext uri="{9D8B030D-6E8A-4147-A177-3AD203B41FA5}">
                      <a16:colId xmlns:a16="http://schemas.microsoft.com/office/drawing/2014/main" val="20000"/>
                    </a:ext>
                  </a:extLst>
                </a:gridCol>
                <a:gridCol w="2681631">
                  <a:extLst>
                    <a:ext uri="{9D8B030D-6E8A-4147-A177-3AD203B41FA5}">
                      <a16:colId xmlns:a16="http://schemas.microsoft.com/office/drawing/2014/main" val="20001"/>
                    </a:ext>
                  </a:extLst>
                </a:gridCol>
                <a:gridCol w="3191750">
                  <a:extLst>
                    <a:ext uri="{9D8B030D-6E8A-4147-A177-3AD203B41FA5}">
                      <a16:colId xmlns:a16="http://schemas.microsoft.com/office/drawing/2014/main" val="20002"/>
                    </a:ext>
                  </a:extLst>
                </a:gridCol>
              </a:tblGrid>
              <a:tr h="676365">
                <a:tc>
                  <a:txBody>
                    <a:bodyPr/>
                    <a:lstStyle/>
                    <a:p>
                      <a:pPr algn="ctr">
                        <a:spcAft>
                          <a:spcPts val="0"/>
                        </a:spcAft>
                      </a:pPr>
                      <a:r>
                        <a:rPr lang="zh-CN" sz="2400" kern="0" dirty="0">
                          <a:effectLst/>
                        </a:rPr>
                        <a:t>类型</a:t>
                      </a:r>
                      <a:endParaRPr lang="zh-CN" sz="2400" kern="100" dirty="0">
                        <a:effectLst/>
                        <a:latin typeface="Times New Roman"/>
                        <a:ea typeface="宋体"/>
                      </a:endParaRPr>
                    </a:p>
                  </a:txBody>
                  <a:tcPr marL="68580" marR="68580" marT="0" marB="0" anchor="ctr"/>
                </a:tc>
                <a:tc>
                  <a:txBody>
                    <a:bodyPr/>
                    <a:lstStyle/>
                    <a:p>
                      <a:pPr algn="ctr">
                        <a:spcAft>
                          <a:spcPts val="0"/>
                        </a:spcAft>
                      </a:pPr>
                      <a:r>
                        <a:rPr lang="zh-CN" sz="2400" kern="0">
                          <a:effectLst/>
                        </a:rPr>
                        <a:t>占用空间</a:t>
                      </a:r>
                      <a:endParaRPr lang="zh-CN" sz="2400" kern="100">
                        <a:effectLst/>
                        <a:latin typeface="Times New Roman"/>
                        <a:ea typeface="宋体"/>
                      </a:endParaRPr>
                    </a:p>
                  </a:txBody>
                  <a:tcPr marL="68580" marR="68580" marT="0" marB="0" anchor="ctr"/>
                </a:tc>
                <a:tc>
                  <a:txBody>
                    <a:bodyPr/>
                    <a:lstStyle/>
                    <a:p>
                      <a:pPr algn="ctr">
                        <a:spcAft>
                          <a:spcPts val="0"/>
                        </a:spcAft>
                      </a:pPr>
                      <a:r>
                        <a:rPr lang="en-US" sz="2400" kern="0">
                          <a:effectLst/>
                        </a:rPr>
                        <a:t>  </a:t>
                      </a:r>
                      <a:r>
                        <a:rPr lang="zh-CN" sz="2400" kern="0">
                          <a:effectLst/>
                        </a:rPr>
                        <a:t>取值范围</a:t>
                      </a:r>
                      <a:endParaRPr lang="zh-CN" sz="24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568507">
                <a:tc>
                  <a:txBody>
                    <a:bodyPr/>
                    <a:lstStyle/>
                    <a:p>
                      <a:pPr indent="466725" algn="l">
                        <a:spcAft>
                          <a:spcPts val="0"/>
                        </a:spcAft>
                        <a:tabLst>
                          <a:tab pos="-180340" algn="l"/>
                        </a:tabLst>
                      </a:pPr>
                      <a:r>
                        <a:rPr lang="en-US" sz="2400" kern="0">
                          <a:effectLst/>
                        </a:rPr>
                        <a:t>byte</a:t>
                      </a:r>
                      <a:endParaRPr lang="zh-CN" sz="2400" kern="100">
                        <a:effectLst/>
                        <a:latin typeface="Times New Roman"/>
                        <a:ea typeface="宋体"/>
                      </a:endParaRPr>
                    </a:p>
                  </a:txBody>
                  <a:tcPr marL="68580" marR="68580" marT="0" marB="0" anchor="ctr"/>
                </a:tc>
                <a:tc>
                  <a:txBody>
                    <a:bodyPr/>
                    <a:lstStyle/>
                    <a:p>
                      <a:pPr algn="ctr">
                        <a:spcAft>
                          <a:spcPts val="0"/>
                        </a:spcAft>
                      </a:pPr>
                      <a:r>
                        <a:rPr lang="en-US" sz="2400" kern="0">
                          <a:effectLst/>
                        </a:rPr>
                        <a:t>8</a:t>
                      </a:r>
                      <a:r>
                        <a:rPr lang="zh-CN" sz="2400" kern="0">
                          <a:effectLst/>
                        </a:rPr>
                        <a:t>位（</a:t>
                      </a:r>
                      <a:r>
                        <a:rPr lang="en-US" sz="2400" kern="0">
                          <a:effectLst/>
                        </a:rPr>
                        <a:t>1</a:t>
                      </a:r>
                      <a:r>
                        <a:rPr lang="zh-CN" sz="2400" kern="0">
                          <a:effectLst/>
                        </a:rPr>
                        <a:t>个字节）</a:t>
                      </a:r>
                      <a:endParaRPr lang="zh-CN" sz="2400" kern="100">
                        <a:effectLst/>
                        <a:latin typeface="Times New Roman"/>
                        <a:ea typeface="宋体"/>
                      </a:endParaRPr>
                    </a:p>
                  </a:txBody>
                  <a:tcPr marL="68580" marR="68580" marT="0" marB="0" anchor="ctr"/>
                </a:tc>
                <a:tc>
                  <a:txBody>
                    <a:bodyPr/>
                    <a:lstStyle/>
                    <a:p>
                      <a:pPr algn="ctr">
                        <a:spcAft>
                          <a:spcPts val="0"/>
                        </a:spcAft>
                      </a:pPr>
                      <a:r>
                        <a:rPr lang="en-US" sz="2400" kern="0">
                          <a:effectLst/>
                        </a:rPr>
                        <a:t>-</a:t>
                      </a:r>
                      <a:r>
                        <a:rPr lang="en-US" sz="2400" kern="100">
                          <a:effectLst/>
                        </a:rPr>
                        <a:t>2</a:t>
                      </a:r>
                      <a:r>
                        <a:rPr lang="en-US" sz="2400" kern="100" baseline="30000">
                          <a:effectLst/>
                        </a:rPr>
                        <a:t>7  </a:t>
                      </a:r>
                      <a:r>
                        <a:rPr lang="zh-CN" sz="2400" kern="0">
                          <a:effectLst/>
                        </a:rPr>
                        <a:t>～ </a:t>
                      </a:r>
                      <a:r>
                        <a:rPr lang="en-US" sz="2400" kern="100">
                          <a:effectLst/>
                        </a:rPr>
                        <a:t>2</a:t>
                      </a:r>
                      <a:r>
                        <a:rPr lang="en-US" sz="2400" kern="100" baseline="30000">
                          <a:effectLst/>
                        </a:rPr>
                        <a:t>7</a:t>
                      </a:r>
                      <a:r>
                        <a:rPr lang="en-US" sz="2400" kern="0">
                          <a:effectLst/>
                        </a:rPr>
                        <a:t>-1</a:t>
                      </a:r>
                      <a:endParaRPr lang="zh-CN" sz="24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568507">
                <a:tc>
                  <a:txBody>
                    <a:bodyPr/>
                    <a:lstStyle/>
                    <a:p>
                      <a:pPr indent="466725" algn="l">
                        <a:spcAft>
                          <a:spcPts val="0"/>
                        </a:spcAft>
                        <a:tabLst>
                          <a:tab pos="-180340" algn="l"/>
                        </a:tabLst>
                      </a:pPr>
                      <a:r>
                        <a:rPr lang="en-US" sz="2400" kern="0">
                          <a:effectLst/>
                        </a:rPr>
                        <a:t>short</a:t>
                      </a:r>
                      <a:endParaRPr lang="zh-CN" sz="2400" kern="100">
                        <a:effectLst/>
                        <a:latin typeface="Times New Roman"/>
                        <a:ea typeface="宋体"/>
                      </a:endParaRPr>
                    </a:p>
                  </a:txBody>
                  <a:tcPr marL="68580" marR="68580" marT="0" marB="0" anchor="ctr"/>
                </a:tc>
                <a:tc>
                  <a:txBody>
                    <a:bodyPr/>
                    <a:lstStyle/>
                    <a:p>
                      <a:pPr algn="ctr">
                        <a:spcAft>
                          <a:spcPts val="0"/>
                        </a:spcAft>
                      </a:pPr>
                      <a:r>
                        <a:rPr lang="en-US" sz="2400" kern="0">
                          <a:effectLst/>
                        </a:rPr>
                        <a:t>16</a:t>
                      </a:r>
                      <a:r>
                        <a:rPr lang="zh-CN" sz="2400" kern="0">
                          <a:effectLst/>
                        </a:rPr>
                        <a:t>位（</a:t>
                      </a:r>
                      <a:r>
                        <a:rPr lang="en-US" sz="2400" kern="0">
                          <a:effectLst/>
                        </a:rPr>
                        <a:t>2</a:t>
                      </a:r>
                      <a:r>
                        <a:rPr lang="zh-CN" sz="2400" kern="0">
                          <a:effectLst/>
                        </a:rPr>
                        <a:t>个字节）</a:t>
                      </a:r>
                      <a:endParaRPr lang="zh-CN" sz="2400" kern="100">
                        <a:effectLst/>
                        <a:latin typeface="Times New Roman"/>
                        <a:ea typeface="宋体"/>
                      </a:endParaRPr>
                    </a:p>
                  </a:txBody>
                  <a:tcPr marL="68580" marR="68580" marT="0" marB="0" anchor="ctr"/>
                </a:tc>
                <a:tc>
                  <a:txBody>
                    <a:bodyPr/>
                    <a:lstStyle/>
                    <a:p>
                      <a:pPr algn="ctr">
                        <a:spcAft>
                          <a:spcPts val="0"/>
                        </a:spcAft>
                      </a:pPr>
                      <a:r>
                        <a:rPr lang="en-US" sz="2400" kern="0">
                          <a:effectLst/>
                        </a:rPr>
                        <a:t>-</a:t>
                      </a:r>
                      <a:r>
                        <a:rPr lang="en-US" sz="2400" kern="100">
                          <a:effectLst/>
                        </a:rPr>
                        <a:t>2</a:t>
                      </a:r>
                      <a:r>
                        <a:rPr lang="en-US" sz="2400" kern="100" baseline="30000">
                          <a:effectLst/>
                        </a:rPr>
                        <a:t>15  </a:t>
                      </a:r>
                      <a:r>
                        <a:rPr lang="zh-CN" sz="2400" kern="0">
                          <a:effectLst/>
                        </a:rPr>
                        <a:t>～ </a:t>
                      </a:r>
                      <a:r>
                        <a:rPr lang="en-US" sz="2400" kern="100">
                          <a:effectLst/>
                        </a:rPr>
                        <a:t>2</a:t>
                      </a:r>
                      <a:r>
                        <a:rPr lang="en-US" sz="2400" kern="100" baseline="30000">
                          <a:effectLst/>
                        </a:rPr>
                        <a:t>15</a:t>
                      </a:r>
                      <a:r>
                        <a:rPr lang="en-US" sz="2400" kern="0">
                          <a:effectLst/>
                        </a:rPr>
                        <a:t>-1</a:t>
                      </a:r>
                      <a:endParaRPr lang="zh-CN" sz="24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568507">
                <a:tc>
                  <a:txBody>
                    <a:bodyPr/>
                    <a:lstStyle/>
                    <a:p>
                      <a:pPr indent="466725" algn="l">
                        <a:spcAft>
                          <a:spcPts val="0"/>
                        </a:spcAft>
                        <a:tabLst>
                          <a:tab pos="-180340" algn="l"/>
                        </a:tabLst>
                      </a:pPr>
                      <a:r>
                        <a:rPr lang="en-US" sz="2400" kern="0">
                          <a:effectLst/>
                        </a:rPr>
                        <a:t>int</a:t>
                      </a:r>
                      <a:endParaRPr lang="zh-CN" sz="2400" kern="100">
                        <a:effectLst/>
                        <a:latin typeface="Times New Roman"/>
                        <a:ea typeface="宋体"/>
                      </a:endParaRPr>
                    </a:p>
                  </a:txBody>
                  <a:tcPr marL="68580" marR="68580" marT="0" marB="0" anchor="ctr"/>
                </a:tc>
                <a:tc>
                  <a:txBody>
                    <a:bodyPr/>
                    <a:lstStyle/>
                    <a:p>
                      <a:pPr algn="ctr">
                        <a:spcAft>
                          <a:spcPts val="0"/>
                        </a:spcAft>
                      </a:pPr>
                      <a:r>
                        <a:rPr lang="en-US" sz="2400" kern="0">
                          <a:effectLst/>
                        </a:rPr>
                        <a:t>32</a:t>
                      </a:r>
                      <a:r>
                        <a:rPr lang="zh-CN" sz="2400" kern="0">
                          <a:effectLst/>
                        </a:rPr>
                        <a:t>位（</a:t>
                      </a:r>
                      <a:r>
                        <a:rPr lang="en-US" sz="2400" kern="0">
                          <a:effectLst/>
                        </a:rPr>
                        <a:t>4</a:t>
                      </a:r>
                      <a:r>
                        <a:rPr lang="zh-CN" sz="2400" kern="0">
                          <a:effectLst/>
                        </a:rPr>
                        <a:t>个字节）</a:t>
                      </a:r>
                      <a:endParaRPr lang="zh-CN" sz="2400" kern="100">
                        <a:effectLst/>
                        <a:latin typeface="Times New Roman"/>
                        <a:ea typeface="宋体"/>
                      </a:endParaRPr>
                    </a:p>
                  </a:txBody>
                  <a:tcPr marL="68580" marR="68580" marT="0" marB="0" anchor="ctr"/>
                </a:tc>
                <a:tc>
                  <a:txBody>
                    <a:bodyPr/>
                    <a:lstStyle/>
                    <a:p>
                      <a:pPr algn="ctr">
                        <a:spcAft>
                          <a:spcPts val="0"/>
                        </a:spcAft>
                      </a:pPr>
                      <a:r>
                        <a:rPr lang="en-US" sz="2400" kern="0">
                          <a:effectLst/>
                        </a:rPr>
                        <a:t>-</a:t>
                      </a:r>
                      <a:r>
                        <a:rPr lang="en-US" sz="2400" kern="100">
                          <a:effectLst/>
                        </a:rPr>
                        <a:t>2</a:t>
                      </a:r>
                      <a:r>
                        <a:rPr lang="en-US" sz="2400" kern="100" baseline="30000">
                          <a:effectLst/>
                        </a:rPr>
                        <a:t>31  </a:t>
                      </a:r>
                      <a:r>
                        <a:rPr lang="zh-CN" sz="2400" kern="0">
                          <a:effectLst/>
                        </a:rPr>
                        <a:t>～ </a:t>
                      </a:r>
                      <a:r>
                        <a:rPr lang="en-US" sz="2400" kern="100">
                          <a:effectLst/>
                        </a:rPr>
                        <a:t>2</a:t>
                      </a:r>
                      <a:r>
                        <a:rPr lang="en-US" sz="2400" kern="100" baseline="30000">
                          <a:effectLst/>
                        </a:rPr>
                        <a:t>31</a:t>
                      </a:r>
                      <a:r>
                        <a:rPr lang="en-US" sz="2400" kern="0">
                          <a:effectLst/>
                        </a:rPr>
                        <a:t>-1</a:t>
                      </a:r>
                      <a:endParaRPr lang="zh-CN" sz="24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566260">
                <a:tc>
                  <a:txBody>
                    <a:bodyPr/>
                    <a:lstStyle/>
                    <a:p>
                      <a:pPr indent="466725" algn="just">
                        <a:spcAft>
                          <a:spcPts val="0"/>
                        </a:spcAft>
                      </a:pPr>
                      <a:r>
                        <a:rPr lang="en-US" sz="2400" kern="0">
                          <a:effectLst/>
                        </a:rPr>
                        <a:t>long</a:t>
                      </a:r>
                      <a:endParaRPr lang="zh-CN" sz="2400" kern="100">
                        <a:effectLst/>
                        <a:latin typeface="Times New Roman"/>
                        <a:ea typeface="宋体"/>
                      </a:endParaRPr>
                    </a:p>
                  </a:txBody>
                  <a:tcPr marL="68580" marR="68580" marT="0" marB="0" anchor="ctr"/>
                </a:tc>
                <a:tc>
                  <a:txBody>
                    <a:bodyPr/>
                    <a:lstStyle/>
                    <a:p>
                      <a:pPr algn="ctr">
                        <a:spcAft>
                          <a:spcPts val="0"/>
                        </a:spcAft>
                      </a:pPr>
                      <a:r>
                        <a:rPr lang="en-US" sz="2400" kern="0">
                          <a:effectLst/>
                        </a:rPr>
                        <a:t>64</a:t>
                      </a:r>
                      <a:r>
                        <a:rPr lang="zh-CN" sz="2400" kern="0">
                          <a:effectLst/>
                        </a:rPr>
                        <a:t>位（</a:t>
                      </a:r>
                      <a:r>
                        <a:rPr lang="en-US" sz="2400" kern="0">
                          <a:effectLst/>
                        </a:rPr>
                        <a:t>8</a:t>
                      </a:r>
                      <a:r>
                        <a:rPr lang="zh-CN" sz="2400" kern="0">
                          <a:effectLst/>
                        </a:rPr>
                        <a:t>个字节）</a:t>
                      </a:r>
                      <a:endParaRPr lang="zh-CN" sz="2400" kern="100">
                        <a:effectLst/>
                        <a:latin typeface="Times New Roman"/>
                        <a:ea typeface="宋体"/>
                      </a:endParaRPr>
                    </a:p>
                  </a:txBody>
                  <a:tcPr marL="68580" marR="68580" marT="0" marB="0" anchor="ctr"/>
                </a:tc>
                <a:tc>
                  <a:txBody>
                    <a:bodyPr/>
                    <a:lstStyle/>
                    <a:p>
                      <a:pPr algn="ctr">
                        <a:spcAft>
                          <a:spcPts val="0"/>
                        </a:spcAft>
                      </a:pPr>
                      <a:r>
                        <a:rPr lang="en-US" sz="2400" kern="0" dirty="0">
                          <a:effectLst/>
                        </a:rPr>
                        <a:t>-</a:t>
                      </a:r>
                      <a:r>
                        <a:rPr lang="en-US" sz="2400" kern="100" dirty="0">
                          <a:effectLst/>
                        </a:rPr>
                        <a:t>2</a:t>
                      </a:r>
                      <a:r>
                        <a:rPr lang="en-US" sz="2400" kern="100" baseline="30000" dirty="0">
                          <a:effectLst/>
                        </a:rPr>
                        <a:t>63  </a:t>
                      </a:r>
                      <a:r>
                        <a:rPr lang="zh-CN" sz="2400" kern="0" dirty="0">
                          <a:effectLst/>
                        </a:rPr>
                        <a:t>～ </a:t>
                      </a:r>
                      <a:r>
                        <a:rPr lang="en-US" sz="2400" kern="100" dirty="0">
                          <a:effectLst/>
                        </a:rPr>
                        <a:t>2</a:t>
                      </a:r>
                      <a:r>
                        <a:rPr lang="en-US" sz="2400" kern="100" baseline="30000" dirty="0">
                          <a:effectLst/>
                        </a:rPr>
                        <a:t>63</a:t>
                      </a:r>
                      <a:r>
                        <a:rPr lang="en-US" sz="2400" kern="0" dirty="0">
                          <a:effectLst/>
                        </a:rPr>
                        <a:t>-1</a:t>
                      </a:r>
                      <a:endParaRPr lang="zh-CN" sz="2400" kern="100" dirty="0">
                        <a:effectLst/>
                        <a:latin typeface="Times New Roman"/>
                        <a:ea typeface="宋体"/>
                      </a:endParaRPr>
                    </a:p>
                  </a:txBody>
                  <a:tcPr marL="68580" marR="68580" marT="0" marB="0"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999810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p:cNvSpPr txBox="1">
            <a:spLocks/>
          </p:cNvSpPr>
          <p:nvPr/>
        </p:nvSpPr>
        <p:spPr>
          <a:xfrm>
            <a:off x="5669280" y="2143760"/>
            <a:ext cx="5303520" cy="3048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在为一个</a:t>
            </a:r>
            <a:r>
              <a:rPr lang="en-US" altLang="zh-CN" sz="2400" dirty="0">
                <a:solidFill>
                  <a:schemeClr val="bg1">
                    <a:lumMod val="50000"/>
                  </a:schemeClr>
                </a:solidFill>
                <a:latin typeface="Lucida Sans Unicode"/>
                <a:ea typeface="微软雅黑" pitchFamily="34" charset="-122"/>
                <a:cs typeface="Lucida Sans Unicode"/>
              </a:rPr>
              <a:t>long</a:t>
            </a:r>
            <a:r>
              <a:rPr lang="zh-CN" altLang="zh-CN" sz="2400" dirty="0">
                <a:solidFill>
                  <a:schemeClr val="bg1">
                    <a:lumMod val="50000"/>
                  </a:schemeClr>
                </a:solidFill>
                <a:latin typeface="Lucida Sans Unicode"/>
                <a:ea typeface="微软雅黑" pitchFamily="34" charset="-122"/>
                <a:cs typeface="Lucida Sans Unicode"/>
              </a:rPr>
              <a:t>类型的变量赋值时，所赋值的后面要加上字母</a:t>
            </a:r>
            <a:r>
              <a:rPr lang="en-US" altLang="zh-CN" sz="2400" dirty="0">
                <a:solidFill>
                  <a:schemeClr val="bg1">
                    <a:lumMod val="50000"/>
                  </a:schemeClr>
                </a:solidFill>
                <a:latin typeface="Lucida Sans Unicode"/>
                <a:ea typeface="微软雅黑" pitchFamily="34" charset="-122"/>
                <a:cs typeface="Lucida Sans Unicode"/>
              </a:rPr>
              <a:t>L</a:t>
            </a:r>
            <a:r>
              <a:rPr lang="zh-CN" altLang="zh-CN" sz="2400" dirty="0">
                <a:solidFill>
                  <a:schemeClr val="bg1">
                    <a:lumMod val="50000"/>
                  </a:schemeClr>
                </a:solidFill>
                <a:latin typeface="Lucida Sans Unicode"/>
                <a:ea typeface="微软雅黑" pitchFamily="34" charset="-122"/>
                <a:cs typeface="Lucida Sans Unicode"/>
              </a:rPr>
              <a:t>（或小写</a:t>
            </a:r>
            <a:r>
              <a:rPr lang="en-US" altLang="zh-CN" sz="2400" dirty="0">
                <a:solidFill>
                  <a:schemeClr val="bg1">
                    <a:lumMod val="50000"/>
                  </a:schemeClr>
                </a:solidFill>
                <a:latin typeface="Lucida Sans Unicode"/>
                <a:ea typeface="微软雅黑" pitchFamily="34" charset="-122"/>
                <a:cs typeface="Lucida Sans Unicode"/>
              </a:rPr>
              <a:t>l</a:t>
            </a:r>
            <a:r>
              <a:rPr lang="zh-CN" altLang="zh-CN" sz="2400" dirty="0">
                <a:solidFill>
                  <a:schemeClr val="bg1">
                    <a:lumMod val="50000"/>
                  </a:schemeClr>
                </a:solidFill>
                <a:latin typeface="Lucida Sans Unicode"/>
                <a:ea typeface="微软雅黑" pitchFamily="34" charset="-122"/>
                <a:cs typeface="Lucida Sans Unicode"/>
              </a:rPr>
              <a:t>），说明赋值为</a:t>
            </a:r>
            <a:r>
              <a:rPr lang="en-US" altLang="zh-CN" sz="2400" dirty="0">
                <a:solidFill>
                  <a:schemeClr val="bg1">
                    <a:lumMod val="50000"/>
                  </a:schemeClr>
                </a:solidFill>
                <a:latin typeface="Lucida Sans Unicode"/>
                <a:ea typeface="微软雅黑" pitchFamily="34" charset="-122"/>
                <a:cs typeface="Lucida Sans Unicode"/>
              </a:rPr>
              <a:t>long</a:t>
            </a:r>
            <a:r>
              <a:rPr lang="zh-CN" altLang="zh-CN" sz="2400" dirty="0">
                <a:solidFill>
                  <a:schemeClr val="bg1">
                    <a:lumMod val="50000"/>
                  </a:schemeClr>
                </a:solidFill>
                <a:latin typeface="Lucida Sans Unicode"/>
                <a:ea typeface="微软雅黑" pitchFamily="34" charset="-122"/>
                <a:cs typeface="Lucida Sans Unicode"/>
              </a:rPr>
              <a:t>类型。如果赋的值未超出</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型的取值范围，则可以省略字母</a:t>
            </a:r>
            <a:r>
              <a:rPr lang="en-US" altLang="zh-CN" sz="2400" dirty="0">
                <a:solidFill>
                  <a:schemeClr val="bg1">
                    <a:lumMod val="50000"/>
                  </a:schemeClr>
                </a:solidFill>
                <a:latin typeface="Lucida Sans Unicode"/>
                <a:ea typeface="微软雅黑" pitchFamily="34" charset="-122"/>
                <a:cs typeface="Lucida Sans Unicode"/>
              </a:rPr>
              <a:t>L</a:t>
            </a:r>
            <a:r>
              <a:rPr lang="zh-CN" altLang="zh-CN" sz="2400" dirty="0">
                <a:solidFill>
                  <a:schemeClr val="bg1">
                    <a:lumMod val="50000"/>
                  </a:schemeClr>
                </a:solidFill>
                <a:latin typeface="Lucida Sans Unicode"/>
                <a:ea typeface="微软雅黑" pitchFamily="34" charset="-122"/>
                <a:cs typeface="Lucida Sans Unicode"/>
              </a:rPr>
              <a:t>（或小写</a:t>
            </a:r>
            <a:r>
              <a:rPr lang="en-US" altLang="zh-CN" sz="2400" dirty="0">
                <a:solidFill>
                  <a:schemeClr val="bg1">
                    <a:lumMod val="50000"/>
                  </a:schemeClr>
                </a:solidFill>
                <a:latin typeface="Lucida Sans Unicode"/>
                <a:ea typeface="微软雅黑" pitchFamily="34" charset="-122"/>
                <a:cs typeface="Lucida Sans Unicode"/>
              </a:rPr>
              <a:t>l</a:t>
            </a:r>
            <a:r>
              <a:rPr lang="zh-CN" altLang="zh-CN" sz="2400" dirty="0">
                <a:solidFill>
                  <a:schemeClr val="bg1">
                    <a:lumMod val="50000"/>
                  </a:schemeClr>
                </a:solidFill>
                <a:latin typeface="Lucida Sans Unicode"/>
                <a:ea typeface="微软雅黑" pitchFamily="34" charset="-122"/>
                <a:cs typeface="Lucida Sans Unicode"/>
              </a:rPr>
              <a:t>）。</a:t>
            </a:r>
          </a:p>
        </p:txBody>
      </p:sp>
      <p:grpSp>
        <p:nvGrpSpPr>
          <p:cNvPr id="7" name="组合 6"/>
          <p:cNvGrpSpPr/>
          <p:nvPr/>
        </p:nvGrpSpPr>
        <p:grpSpPr>
          <a:xfrm>
            <a:off x="2029459" y="1798263"/>
            <a:ext cx="2834640" cy="3676730"/>
            <a:chOff x="2311398" y="1676344"/>
            <a:chExt cx="2834640" cy="3676730"/>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95720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1412241" y="2479041"/>
            <a:ext cx="9773920" cy="1960880"/>
            <a:chOff x="1320801" y="2448561"/>
            <a:chExt cx="9773920" cy="1960880"/>
          </a:xfrm>
        </p:grpSpPr>
        <p:pic>
          <p:nvPicPr>
            <p:cNvPr id="2897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801" y="2448561"/>
              <a:ext cx="9773920" cy="1960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1615440" y="2682240"/>
              <a:ext cx="9316720" cy="1635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long </a:t>
              </a:r>
              <a:r>
                <a:rPr lang="en-US" altLang="zh-CN" sz="1800" dirty="0" err="1">
                  <a:solidFill>
                    <a:schemeClr val="bg1">
                      <a:lumMod val="50000"/>
                    </a:schemeClr>
                  </a:solidFill>
                  <a:latin typeface="Lucida Sans Unicode"/>
                  <a:ea typeface="微软雅黑" pitchFamily="34" charset="-122"/>
                  <a:cs typeface="Lucida Sans Unicode"/>
                </a:rPr>
                <a:t>num</a:t>
              </a:r>
              <a:r>
                <a:rPr lang="en-US" altLang="zh-CN" sz="1800" dirty="0">
                  <a:solidFill>
                    <a:schemeClr val="bg1">
                      <a:lumMod val="50000"/>
                    </a:schemeClr>
                  </a:solidFill>
                  <a:latin typeface="Lucida Sans Unicode"/>
                  <a:ea typeface="微软雅黑" pitchFamily="34" charset="-122"/>
                  <a:cs typeface="Lucida Sans Unicode"/>
                </a:rPr>
                <a:t> = 2200000000L;   // </a:t>
              </a:r>
              <a:r>
                <a:rPr lang="zh-CN" altLang="zh-CN" sz="1800" dirty="0">
                  <a:solidFill>
                    <a:schemeClr val="bg1">
                      <a:lumMod val="50000"/>
                    </a:schemeClr>
                  </a:solidFill>
                  <a:latin typeface="Lucida Sans Unicode"/>
                  <a:ea typeface="微软雅黑" pitchFamily="34" charset="-122"/>
                  <a:cs typeface="Lucida Sans Unicode"/>
                </a:rPr>
                <a:t>所赋的值超出了</a:t>
              </a:r>
              <a:r>
                <a:rPr lang="en-US" altLang="zh-CN" sz="1800" dirty="0" err="1">
                  <a:solidFill>
                    <a:schemeClr val="bg1">
                      <a:lumMod val="50000"/>
                    </a:schemeClr>
                  </a:solidFill>
                  <a:latin typeface="Lucida Sans Unicode"/>
                  <a:ea typeface="微软雅黑" pitchFamily="34" charset="-122"/>
                  <a:cs typeface="Lucida Sans Unicode"/>
                </a:rPr>
                <a:t>int</a:t>
              </a:r>
              <a:r>
                <a:rPr lang="zh-CN" altLang="zh-CN" sz="1800" dirty="0">
                  <a:solidFill>
                    <a:schemeClr val="bg1">
                      <a:lumMod val="50000"/>
                    </a:schemeClr>
                  </a:solidFill>
                  <a:latin typeface="Lucida Sans Unicode"/>
                  <a:ea typeface="微软雅黑" pitchFamily="34" charset="-122"/>
                  <a:cs typeface="Lucida Sans Unicode"/>
                </a:rPr>
                <a:t>型的取值范围，后面必须加上字母</a:t>
              </a:r>
              <a:r>
                <a:rPr lang="en-US" altLang="zh-CN" sz="1800" dirty="0">
                  <a:solidFill>
                    <a:schemeClr val="bg1">
                      <a:lumMod val="50000"/>
                    </a:schemeClr>
                  </a:solidFill>
                  <a:latin typeface="Lucida Sans Unicode"/>
                  <a:ea typeface="微软雅黑" pitchFamily="34" charset="-122"/>
                  <a:cs typeface="Lucida Sans Unicode"/>
                </a:rPr>
                <a:t>L</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long </a:t>
              </a:r>
              <a:r>
                <a:rPr lang="en-US" altLang="zh-CN" sz="1800" dirty="0" err="1">
                  <a:solidFill>
                    <a:schemeClr val="bg1">
                      <a:lumMod val="50000"/>
                    </a:schemeClr>
                  </a:solidFill>
                  <a:latin typeface="Lucida Sans Unicode"/>
                  <a:ea typeface="微软雅黑" pitchFamily="34" charset="-122"/>
                  <a:cs typeface="Lucida Sans Unicode"/>
                </a:rPr>
                <a:t>num</a:t>
              </a:r>
              <a:r>
                <a:rPr lang="en-US" altLang="zh-CN" sz="1800" dirty="0">
                  <a:solidFill>
                    <a:schemeClr val="bg1">
                      <a:lumMod val="50000"/>
                    </a:schemeClr>
                  </a:solidFill>
                  <a:latin typeface="Lucida Sans Unicode"/>
                  <a:ea typeface="微软雅黑" pitchFamily="34" charset="-122"/>
                  <a:cs typeface="Lucida Sans Unicode"/>
                </a:rPr>
                <a:t> = 198L; 	      // </a:t>
              </a:r>
              <a:r>
                <a:rPr lang="zh-CN" altLang="zh-CN" sz="1800" dirty="0">
                  <a:solidFill>
                    <a:schemeClr val="bg1">
                      <a:lumMod val="50000"/>
                    </a:schemeClr>
                  </a:solidFill>
                  <a:latin typeface="Lucida Sans Unicode"/>
                  <a:ea typeface="微软雅黑" pitchFamily="34" charset="-122"/>
                  <a:cs typeface="Lucida Sans Unicode"/>
                </a:rPr>
                <a:t>所赋的值未超出</a:t>
              </a:r>
              <a:r>
                <a:rPr lang="en-US" altLang="zh-CN" sz="1800" dirty="0" err="1">
                  <a:solidFill>
                    <a:schemeClr val="bg1">
                      <a:lumMod val="50000"/>
                    </a:schemeClr>
                  </a:solidFill>
                  <a:latin typeface="Lucida Sans Unicode"/>
                  <a:ea typeface="微软雅黑" pitchFamily="34" charset="-122"/>
                  <a:cs typeface="Lucida Sans Unicode"/>
                </a:rPr>
                <a:t>int</a:t>
              </a:r>
              <a:r>
                <a:rPr lang="zh-CN" altLang="zh-CN" sz="1800" dirty="0">
                  <a:solidFill>
                    <a:schemeClr val="bg1">
                      <a:lumMod val="50000"/>
                    </a:schemeClr>
                  </a:solidFill>
                  <a:latin typeface="Lucida Sans Unicode"/>
                  <a:ea typeface="微软雅黑" pitchFamily="34" charset="-122"/>
                  <a:cs typeface="Lucida Sans Unicode"/>
                </a:rPr>
                <a:t>型的取值范围，后面可以加上字母</a:t>
              </a:r>
              <a:r>
                <a:rPr lang="en-US" altLang="zh-CN" sz="1800" dirty="0">
                  <a:solidFill>
                    <a:schemeClr val="bg1">
                      <a:lumMod val="50000"/>
                    </a:schemeClr>
                  </a:solidFill>
                  <a:latin typeface="Lucida Sans Unicode"/>
                  <a:ea typeface="微软雅黑" pitchFamily="34" charset="-122"/>
                  <a:cs typeface="Lucida Sans Unicode"/>
                </a:rPr>
                <a:t>L</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long </a:t>
              </a:r>
              <a:r>
                <a:rPr lang="en-US" altLang="zh-CN" sz="1800" dirty="0" err="1">
                  <a:solidFill>
                    <a:schemeClr val="bg1">
                      <a:lumMod val="50000"/>
                    </a:schemeClr>
                  </a:solidFill>
                  <a:latin typeface="Lucida Sans Unicode"/>
                  <a:ea typeface="微软雅黑" pitchFamily="34" charset="-122"/>
                  <a:cs typeface="Lucida Sans Unicode"/>
                </a:rPr>
                <a:t>num</a:t>
              </a:r>
              <a:r>
                <a:rPr lang="en-US" altLang="zh-CN" sz="1800" dirty="0">
                  <a:solidFill>
                    <a:schemeClr val="bg1">
                      <a:lumMod val="50000"/>
                    </a:schemeClr>
                  </a:solidFill>
                  <a:latin typeface="Lucida Sans Unicode"/>
                  <a:ea typeface="微软雅黑" pitchFamily="34" charset="-122"/>
                  <a:cs typeface="Lucida Sans Unicode"/>
                </a:rPr>
                <a:t> = 198;    	      // </a:t>
              </a:r>
              <a:r>
                <a:rPr lang="zh-CN" altLang="zh-CN" sz="1800" dirty="0">
                  <a:solidFill>
                    <a:schemeClr val="bg1">
                      <a:lumMod val="50000"/>
                    </a:schemeClr>
                  </a:solidFill>
                  <a:latin typeface="Lucida Sans Unicode"/>
                  <a:ea typeface="微软雅黑" pitchFamily="34" charset="-122"/>
                  <a:cs typeface="Lucida Sans Unicode"/>
                </a:rPr>
                <a:t>所赋的值未超出</a:t>
              </a:r>
              <a:r>
                <a:rPr lang="en-US" altLang="zh-CN" sz="1800" dirty="0" err="1">
                  <a:solidFill>
                    <a:schemeClr val="bg1">
                      <a:lumMod val="50000"/>
                    </a:schemeClr>
                  </a:solidFill>
                  <a:latin typeface="Lucida Sans Unicode"/>
                  <a:ea typeface="微软雅黑" pitchFamily="34" charset="-122"/>
                  <a:cs typeface="Lucida Sans Unicode"/>
                </a:rPr>
                <a:t>int</a:t>
              </a:r>
              <a:r>
                <a:rPr lang="zh-CN" altLang="zh-CN" sz="1800" dirty="0">
                  <a:solidFill>
                    <a:schemeClr val="bg1">
                      <a:lumMod val="50000"/>
                    </a:schemeClr>
                  </a:solidFill>
                  <a:latin typeface="Lucida Sans Unicode"/>
                  <a:ea typeface="微软雅黑" pitchFamily="34" charset="-122"/>
                  <a:cs typeface="Lucida Sans Unicode"/>
                </a:rPr>
                <a:t>型的取值范围，后面可以省略字母</a:t>
              </a:r>
              <a:r>
                <a:rPr lang="en-US" altLang="zh-CN" sz="1800" dirty="0">
                  <a:solidFill>
                    <a:schemeClr val="bg1">
                      <a:lumMod val="50000"/>
                    </a:schemeClr>
                  </a:solidFill>
                  <a:latin typeface="Lucida Sans Unicode"/>
                  <a:ea typeface="微软雅黑" pitchFamily="34" charset="-122"/>
                  <a:cs typeface="Lucida Sans Unicode"/>
                </a:rPr>
                <a:t>L</a:t>
              </a:r>
              <a:endParaRPr lang="zh-CN" altLang="zh-CN" sz="18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33582515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73200" y="1574800"/>
            <a:ext cx="9875520" cy="192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2</a:t>
            </a:r>
            <a:r>
              <a:rPr lang="zh-CN" altLang="zh-CN" sz="2400" dirty="0">
                <a:solidFill>
                  <a:srgbClr val="FF0000"/>
                </a:solidFill>
                <a:latin typeface="Lucida Sans Unicode"/>
                <a:ea typeface="微软雅黑" pitchFamily="34" charset="-122"/>
                <a:cs typeface="Lucida Sans Unicode"/>
              </a:rPr>
              <a:t>．浮点数类型变量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浮点数类型变量用于存储小数数值。</a:t>
            </a:r>
            <a:r>
              <a:rPr lang="en-US" altLang="zh-CN" sz="2400" dirty="0">
                <a:solidFill>
                  <a:schemeClr val="bg1">
                    <a:lumMod val="50000"/>
                  </a:schemeClr>
                </a:solidFill>
                <a:latin typeface="Lucida Sans Unicode"/>
                <a:ea typeface="微软雅黑" pitchFamily="34" charset="-122"/>
                <a:cs typeface="Lucida Sans Unicode"/>
              </a:rPr>
              <a:t>double</a:t>
            </a:r>
            <a:r>
              <a:rPr lang="zh-CN" altLang="zh-CN" sz="2400" dirty="0">
                <a:solidFill>
                  <a:schemeClr val="bg1">
                    <a:lumMod val="50000"/>
                  </a:schemeClr>
                </a:solidFill>
                <a:latin typeface="Lucida Sans Unicode"/>
                <a:ea typeface="微软雅黑" pitchFamily="34" charset="-122"/>
                <a:cs typeface="Lucida Sans Unicode"/>
              </a:rPr>
              <a:t>类型所表示的浮点数比</a:t>
            </a:r>
            <a:r>
              <a:rPr lang="en-US" altLang="zh-CN" sz="2400" dirty="0">
                <a:solidFill>
                  <a:schemeClr val="bg1">
                    <a:lumMod val="50000"/>
                  </a:schemeClr>
                </a:solidFill>
                <a:latin typeface="Lucida Sans Unicode"/>
                <a:ea typeface="微软雅黑" pitchFamily="34" charset="-122"/>
                <a:cs typeface="Lucida Sans Unicode"/>
              </a:rPr>
              <a:t>float</a:t>
            </a:r>
            <a:r>
              <a:rPr lang="zh-CN" altLang="zh-CN" sz="2400" dirty="0">
                <a:solidFill>
                  <a:schemeClr val="bg1">
                    <a:lumMod val="50000"/>
                  </a:schemeClr>
                </a:solidFill>
                <a:latin typeface="Lucida Sans Unicode"/>
                <a:ea typeface="微软雅黑" pitchFamily="34" charset="-122"/>
                <a:cs typeface="Lucida Sans Unicode"/>
              </a:rPr>
              <a:t>类型更精确，两种浮点数所占存储空间的大小以及取值范围</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graphicFrame>
        <p:nvGraphicFramePr>
          <p:cNvPr id="4" name="表格 3"/>
          <p:cNvGraphicFramePr>
            <a:graphicFrameLocks noGrp="1"/>
          </p:cNvGraphicFramePr>
          <p:nvPr>
            <p:extLst>
              <p:ext uri="{D42A27DB-BD31-4B8C-83A1-F6EECF244321}">
                <p14:modId xmlns:p14="http://schemas.microsoft.com/office/powerpoint/2010/main" val="282288874"/>
              </p:ext>
            </p:extLst>
          </p:nvPr>
        </p:nvGraphicFramePr>
        <p:xfrm>
          <a:off x="1879600" y="3617118"/>
          <a:ext cx="9154160" cy="1676242"/>
        </p:xfrm>
        <a:graphic>
          <a:graphicData uri="http://schemas.openxmlformats.org/drawingml/2006/table">
            <a:tbl>
              <a:tblPr>
                <a:tableStyleId>{5C22544A-7EE6-4342-B048-85BDC9FD1C3A}</a:tableStyleId>
              </a:tblPr>
              <a:tblGrid>
                <a:gridCol w="1666240">
                  <a:extLst>
                    <a:ext uri="{9D8B030D-6E8A-4147-A177-3AD203B41FA5}">
                      <a16:colId xmlns:a16="http://schemas.microsoft.com/office/drawing/2014/main" val="20000"/>
                    </a:ext>
                  </a:extLst>
                </a:gridCol>
                <a:gridCol w="2113280">
                  <a:extLst>
                    <a:ext uri="{9D8B030D-6E8A-4147-A177-3AD203B41FA5}">
                      <a16:colId xmlns:a16="http://schemas.microsoft.com/office/drawing/2014/main" val="20001"/>
                    </a:ext>
                  </a:extLst>
                </a:gridCol>
                <a:gridCol w="5374640">
                  <a:extLst>
                    <a:ext uri="{9D8B030D-6E8A-4147-A177-3AD203B41FA5}">
                      <a16:colId xmlns:a16="http://schemas.microsoft.com/office/drawing/2014/main" val="20002"/>
                    </a:ext>
                  </a:extLst>
                </a:gridCol>
              </a:tblGrid>
              <a:tr h="612230">
                <a:tc>
                  <a:txBody>
                    <a:bodyPr/>
                    <a:lstStyle/>
                    <a:p>
                      <a:pPr algn="ctr">
                        <a:spcAft>
                          <a:spcPts val="0"/>
                        </a:spcAft>
                      </a:pPr>
                      <a:r>
                        <a:rPr lang="zh-CN" sz="1800" kern="0" dirty="0">
                          <a:effectLst/>
                        </a:rPr>
                        <a:t>类型名</a:t>
                      </a:r>
                      <a:endParaRPr lang="zh-CN" sz="1800" kern="100" dirty="0">
                        <a:effectLst/>
                        <a:latin typeface="Times New Roman"/>
                        <a:ea typeface="宋体"/>
                      </a:endParaRPr>
                    </a:p>
                  </a:txBody>
                  <a:tcPr marL="68580" marR="68580" marT="0" marB="0" anchor="ctr"/>
                </a:tc>
                <a:tc>
                  <a:txBody>
                    <a:bodyPr/>
                    <a:lstStyle/>
                    <a:p>
                      <a:pPr algn="ctr">
                        <a:spcAft>
                          <a:spcPts val="0"/>
                        </a:spcAft>
                      </a:pPr>
                      <a:r>
                        <a:rPr lang="zh-CN" sz="1800" kern="0">
                          <a:effectLst/>
                        </a:rPr>
                        <a:t>占用空间</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  </a:t>
                      </a:r>
                      <a:r>
                        <a:rPr lang="zh-CN" sz="1800" kern="0">
                          <a:effectLst/>
                        </a:rPr>
                        <a:t>取值范围</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532006">
                <a:tc>
                  <a:txBody>
                    <a:bodyPr/>
                    <a:lstStyle/>
                    <a:p>
                      <a:pPr indent="533400" algn="just">
                        <a:spcAft>
                          <a:spcPts val="0"/>
                        </a:spcAft>
                      </a:pPr>
                      <a:r>
                        <a:rPr lang="en-US" sz="1800" kern="0">
                          <a:effectLst/>
                        </a:rPr>
                        <a:t>float</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32</a:t>
                      </a:r>
                      <a:r>
                        <a:rPr lang="zh-CN" sz="1800" kern="0">
                          <a:effectLst/>
                        </a:rPr>
                        <a:t>位（</a:t>
                      </a:r>
                      <a:r>
                        <a:rPr lang="en-US" sz="1800" kern="0">
                          <a:effectLst/>
                        </a:rPr>
                        <a:t>4</a:t>
                      </a:r>
                      <a:r>
                        <a:rPr lang="zh-CN" sz="1800" kern="0">
                          <a:effectLst/>
                        </a:rPr>
                        <a:t>个字节）</a:t>
                      </a:r>
                      <a:endParaRPr lang="zh-CN" sz="1800" kern="100">
                        <a:effectLst/>
                        <a:latin typeface="Times New Roman"/>
                        <a:ea typeface="宋体"/>
                      </a:endParaRPr>
                    </a:p>
                  </a:txBody>
                  <a:tcPr marL="68580" marR="68580" marT="0" marB="0" anchor="ctr"/>
                </a:tc>
                <a:tc>
                  <a:txBody>
                    <a:bodyPr/>
                    <a:lstStyle/>
                    <a:p>
                      <a:pPr algn="just">
                        <a:spcAft>
                          <a:spcPts val="0"/>
                        </a:spcAft>
                      </a:pPr>
                      <a:r>
                        <a:rPr lang="en-US" sz="1800" kern="0">
                          <a:effectLst/>
                        </a:rPr>
                        <a:t>1.4E-45 </a:t>
                      </a:r>
                      <a:r>
                        <a:rPr lang="zh-CN" sz="1800" kern="0">
                          <a:effectLst/>
                        </a:rPr>
                        <a:t>～</a:t>
                      </a:r>
                      <a:r>
                        <a:rPr lang="en-US" sz="1800" kern="0">
                          <a:effectLst/>
                        </a:rPr>
                        <a:t> 3.4E+38,-3.4E+38  </a:t>
                      </a:r>
                      <a:r>
                        <a:rPr lang="zh-CN" sz="1800" kern="0">
                          <a:effectLst/>
                        </a:rPr>
                        <a:t>～</a:t>
                      </a:r>
                      <a:r>
                        <a:rPr lang="en-US" sz="1800" kern="0">
                          <a:effectLst/>
                        </a:rPr>
                        <a:t> -1.4E-45</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532006">
                <a:tc>
                  <a:txBody>
                    <a:bodyPr/>
                    <a:lstStyle/>
                    <a:p>
                      <a:pPr indent="466725" algn="just">
                        <a:spcAft>
                          <a:spcPts val="0"/>
                        </a:spcAft>
                      </a:pPr>
                      <a:r>
                        <a:rPr lang="en-US" sz="1800" kern="0" dirty="0">
                          <a:effectLst/>
                        </a:rPr>
                        <a:t>double</a:t>
                      </a:r>
                      <a:endParaRPr lang="zh-CN" sz="1800" kern="100" dirty="0">
                        <a:effectLst/>
                        <a:latin typeface="Times New Roman"/>
                        <a:ea typeface="宋体"/>
                      </a:endParaRPr>
                    </a:p>
                  </a:txBody>
                  <a:tcPr marL="68580" marR="68580" marT="0" marB="0" anchor="ctr"/>
                </a:tc>
                <a:tc>
                  <a:txBody>
                    <a:bodyPr/>
                    <a:lstStyle/>
                    <a:p>
                      <a:pPr algn="ctr">
                        <a:spcAft>
                          <a:spcPts val="0"/>
                        </a:spcAft>
                      </a:pPr>
                      <a:r>
                        <a:rPr lang="en-US" sz="1800" kern="0">
                          <a:effectLst/>
                        </a:rPr>
                        <a:t>64</a:t>
                      </a:r>
                      <a:r>
                        <a:rPr lang="zh-CN" sz="1800" kern="0">
                          <a:effectLst/>
                        </a:rPr>
                        <a:t>位（</a:t>
                      </a:r>
                      <a:r>
                        <a:rPr lang="en-US" sz="1800" kern="0">
                          <a:effectLst/>
                        </a:rPr>
                        <a:t>8</a:t>
                      </a:r>
                      <a:r>
                        <a:rPr lang="zh-CN" sz="1800" kern="0">
                          <a:effectLst/>
                        </a:rPr>
                        <a:t>个字节）</a:t>
                      </a:r>
                      <a:endParaRPr lang="zh-CN" sz="1800" kern="100">
                        <a:effectLst/>
                        <a:latin typeface="Times New Roman"/>
                        <a:ea typeface="宋体"/>
                      </a:endParaRPr>
                    </a:p>
                  </a:txBody>
                  <a:tcPr marL="68580" marR="68580" marT="0" marB="0" anchor="ctr"/>
                </a:tc>
                <a:tc>
                  <a:txBody>
                    <a:bodyPr/>
                    <a:lstStyle/>
                    <a:p>
                      <a:pPr algn="just">
                        <a:spcAft>
                          <a:spcPts val="0"/>
                        </a:spcAft>
                      </a:pPr>
                      <a:r>
                        <a:rPr lang="en-US" sz="1800" kern="0" dirty="0">
                          <a:effectLst/>
                        </a:rPr>
                        <a:t>4.9E-324 </a:t>
                      </a:r>
                      <a:r>
                        <a:rPr lang="zh-CN" sz="1800" kern="0" dirty="0">
                          <a:effectLst/>
                        </a:rPr>
                        <a:t>～</a:t>
                      </a:r>
                      <a:r>
                        <a:rPr lang="en-US" sz="1800" kern="0" dirty="0">
                          <a:effectLst/>
                        </a:rPr>
                        <a:t> 1.7E+308, -1.7E+308  </a:t>
                      </a:r>
                      <a:r>
                        <a:rPr lang="zh-CN" sz="1800" kern="0" dirty="0">
                          <a:effectLst/>
                        </a:rPr>
                        <a:t>～</a:t>
                      </a:r>
                      <a:r>
                        <a:rPr lang="en-US" sz="1800" kern="0" dirty="0">
                          <a:effectLst/>
                        </a:rPr>
                        <a:t> -4.9E-324  </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3141895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543" y="2123440"/>
            <a:ext cx="4699131"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03680" y="1534160"/>
            <a:ext cx="5130800" cy="4074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中，一个小数会被默认为</a:t>
            </a:r>
            <a:r>
              <a:rPr lang="en-US" altLang="zh-CN" sz="2400" dirty="0">
                <a:solidFill>
                  <a:schemeClr val="bg1">
                    <a:lumMod val="50000"/>
                  </a:schemeClr>
                </a:solidFill>
                <a:latin typeface="Lucida Sans Unicode"/>
                <a:ea typeface="微软雅黑" pitchFamily="34" charset="-122"/>
                <a:cs typeface="Lucida Sans Unicode"/>
              </a:rPr>
              <a:t>double</a:t>
            </a:r>
            <a:r>
              <a:rPr lang="zh-CN" altLang="zh-CN" sz="2400" dirty="0">
                <a:solidFill>
                  <a:schemeClr val="bg1">
                    <a:lumMod val="50000"/>
                  </a:schemeClr>
                </a:solidFill>
                <a:latin typeface="Lucida Sans Unicode"/>
                <a:ea typeface="微软雅黑" pitchFamily="34" charset="-122"/>
                <a:cs typeface="Lucida Sans Unicode"/>
              </a:rPr>
              <a:t>类型的值，因此在为一个</a:t>
            </a:r>
            <a:r>
              <a:rPr lang="en-US" altLang="zh-CN" sz="2400" dirty="0">
                <a:solidFill>
                  <a:schemeClr val="bg1">
                    <a:lumMod val="50000"/>
                  </a:schemeClr>
                </a:solidFill>
                <a:latin typeface="Lucida Sans Unicode"/>
                <a:ea typeface="微软雅黑" pitchFamily="34" charset="-122"/>
                <a:cs typeface="Lucida Sans Unicode"/>
              </a:rPr>
              <a:t>float</a:t>
            </a:r>
            <a:r>
              <a:rPr lang="zh-CN" altLang="zh-CN" sz="2400" dirty="0">
                <a:solidFill>
                  <a:schemeClr val="bg1">
                    <a:lumMod val="50000"/>
                  </a:schemeClr>
                </a:solidFill>
                <a:latin typeface="Lucida Sans Unicode"/>
                <a:ea typeface="微软雅黑" pitchFamily="34" charset="-122"/>
                <a:cs typeface="Lucida Sans Unicode"/>
              </a:rPr>
              <a:t>类型的变量赋值时，在所赋值的后面一定要加上字母</a:t>
            </a:r>
            <a:r>
              <a:rPr lang="en-US" altLang="zh-CN" sz="2400" dirty="0">
                <a:solidFill>
                  <a:schemeClr val="bg1">
                    <a:lumMod val="50000"/>
                  </a:schemeClr>
                </a:solidFill>
                <a:latin typeface="Lucida Sans Unicode"/>
                <a:ea typeface="微软雅黑" pitchFamily="34" charset="-122"/>
                <a:cs typeface="Lucida Sans Unicode"/>
              </a:rPr>
              <a:t>F</a:t>
            </a:r>
            <a:r>
              <a:rPr lang="zh-CN" altLang="zh-CN" sz="2400" dirty="0">
                <a:solidFill>
                  <a:schemeClr val="bg1">
                    <a:lumMod val="50000"/>
                  </a:schemeClr>
                </a:solidFill>
                <a:latin typeface="Lucida Sans Unicode"/>
                <a:ea typeface="微软雅黑" pitchFamily="34" charset="-122"/>
                <a:cs typeface="Lucida Sans Unicode"/>
              </a:rPr>
              <a:t>（或者小写</a:t>
            </a:r>
            <a:r>
              <a:rPr lang="en-US" altLang="zh-CN" sz="2400" dirty="0">
                <a:solidFill>
                  <a:schemeClr val="bg1">
                    <a:lumMod val="50000"/>
                  </a:schemeClr>
                </a:solidFill>
                <a:latin typeface="Lucida Sans Unicode"/>
                <a:ea typeface="微软雅黑" pitchFamily="34" charset="-122"/>
                <a:cs typeface="Lucida Sans Unicode"/>
              </a:rPr>
              <a:t>f</a:t>
            </a:r>
            <a:r>
              <a:rPr lang="zh-CN" altLang="zh-CN" sz="2400" dirty="0">
                <a:solidFill>
                  <a:schemeClr val="bg1">
                    <a:lumMod val="50000"/>
                  </a:schemeClr>
                </a:solidFill>
                <a:latin typeface="Lucida Sans Unicode"/>
                <a:ea typeface="微软雅黑" pitchFamily="34" charset="-122"/>
                <a:cs typeface="Lucida Sans Unicode"/>
              </a:rPr>
              <a:t>），而为</a:t>
            </a:r>
            <a:r>
              <a:rPr lang="en-US" altLang="zh-CN" sz="2400" dirty="0">
                <a:solidFill>
                  <a:schemeClr val="bg1">
                    <a:lumMod val="50000"/>
                  </a:schemeClr>
                </a:solidFill>
                <a:latin typeface="Lucida Sans Unicode"/>
                <a:ea typeface="微软雅黑" pitchFamily="34" charset="-122"/>
                <a:cs typeface="Lucida Sans Unicode"/>
              </a:rPr>
              <a:t>double</a:t>
            </a:r>
            <a:r>
              <a:rPr lang="zh-CN" altLang="zh-CN" sz="2400" dirty="0">
                <a:solidFill>
                  <a:schemeClr val="bg1">
                    <a:lumMod val="50000"/>
                  </a:schemeClr>
                </a:solidFill>
                <a:latin typeface="Lucida Sans Unicode"/>
                <a:ea typeface="微软雅黑" pitchFamily="34" charset="-122"/>
                <a:cs typeface="Lucida Sans Unicode"/>
              </a:rPr>
              <a:t>类型的变量赋值时，可以在所赋值的后面加上字母</a:t>
            </a:r>
            <a:r>
              <a:rPr lang="en-US" altLang="zh-CN" sz="2400" dirty="0">
                <a:solidFill>
                  <a:schemeClr val="bg1">
                    <a:lumMod val="50000"/>
                  </a:schemeClr>
                </a:solidFill>
                <a:latin typeface="Lucida Sans Unicode"/>
                <a:ea typeface="微软雅黑" pitchFamily="34" charset="-122"/>
                <a:cs typeface="Lucida Sans Unicode"/>
              </a:rPr>
              <a:t>D</a:t>
            </a:r>
            <a:r>
              <a:rPr lang="zh-CN" altLang="zh-CN" sz="2400" dirty="0">
                <a:solidFill>
                  <a:schemeClr val="bg1">
                    <a:lumMod val="50000"/>
                  </a:schemeClr>
                </a:solidFill>
                <a:latin typeface="Lucida Sans Unicode"/>
                <a:ea typeface="微软雅黑" pitchFamily="34" charset="-122"/>
                <a:cs typeface="Lucida Sans Unicode"/>
              </a:rPr>
              <a:t>（或小写</a:t>
            </a:r>
            <a:r>
              <a:rPr lang="en-US" altLang="zh-CN" sz="2400" dirty="0">
                <a:solidFill>
                  <a:schemeClr val="bg1">
                    <a:lumMod val="50000"/>
                  </a:schemeClr>
                </a:solidFill>
                <a:latin typeface="Lucida Sans Unicode"/>
                <a:ea typeface="微软雅黑" pitchFamily="34" charset="-122"/>
                <a:cs typeface="Lucida Sans Unicode"/>
              </a:rPr>
              <a:t>d</a:t>
            </a:r>
            <a:r>
              <a:rPr lang="zh-CN" altLang="zh-CN" sz="2400" dirty="0">
                <a:solidFill>
                  <a:schemeClr val="bg1">
                    <a:lumMod val="50000"/>
                  </a:schemeClr>
                </a:solidFill>
                <a:latin typeface="Lucida Sans Unicode"/>
                <a:ea typeface="微软雅黑" pitchFamily="34" charset="-122"/>
                <a:cs typeface="Lucida Sans Unicode"/>
              </a:rPr>
              <a:t>），也可以不加。</a:t>
            </a:r>
          </a:p>
        </p:txBody>
      </p:sp>
    </p:spTree>
    <p:custDataLst>
      <p:tags r:id="rId1"/>
    </p:custDataLst>
    <p:extLst>
      <p:ext uri="{BB962C8B-B14F-4D97-AF65-F5344CB8AC3E}">
        <p14:creationId xmlns:p14="http://schemas.microsoft.com/office/powerpoint/2010/main" val="26459690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92866"/>
                                        </p:tgtEl>
                                        <p:attrNameLst>
                                          <p:attrName>style.visibility</p:attrName>
                                        </p:attrNameLst>
                                      </p:cBhvr>
                                      <p:to>
                                        <p:strVal val="visible"/>
                                      </p:to>
                                    </p:set>
                                    <p:animEffect transition="in" filter="wipe(down)">
                                      <p:cBhvr>
                                        <p:cTn id="10" dur="500"/>
                                        <p:tgtEl>
                                          <p:spTgt spid="292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658620" y="3795077"/>
            <a:ext cx="9151620" cy="2006283"/>
            <a:chOff x="1658620" y="3612197"/>
            <a:chExt cx="9151620" cy="2006283"/>
          </a:xfrm>
        </p:grpSpPr>
        <p:pic>
          <p:nvPicPr>
            <p:cNvPr id="2938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8620" y="3612197"/>
              <a:ext cx="9151620" cy="200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a:xfrm>
              <a:off x="2235200" y="3830320"/>
              <a:ext cx="7548880" cy="1513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1800" dirty="0">
                  <a:solidFill>
                    <a:schemeClr val="bg1">
                      <a:lumMod val="50000"/>
                    </a:schemeClr>
                  </a:solidFill>
                  <a:latin typeface="Lucida Sans Unicode"/>
                  <a:ea typeface="微软雅黑" pitchFamily="34" charset="-122"/>
                  <a:cs typeface="Lucida Sans Unicode"/>
                </a:rPr>
                <a:t>在程序中也可以为一个浮点数类型变量赋予一个整数数值。</a:t>
              </a:r>
              <a:endParaRPr lang="en-US"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float f = 100; 	 	// </a:t>
              </a:r>
              <a:r>
                <a:rPr lang="zh-CN" altLang="zh-CN" sz="1800" dirty="0">
                  <a:solidFill>
                    <a:schemeClr val="bg1">
                      <a:lumMod val="50000"/>
                    </a:schemeClr>
                  </a:solidFill>
                  <a:latin typeface="Lucida Sans Unicode"/>
                  <a:ea typeface="微软雅黑" pitchFamily="34" charset="-122"/>
                  <a:cs typeface="Lucida Sans Unicode"/>
                </a:rPr>
                <a:t>声明一个</a:t>
              </a:r>
              <a:r>
                <a:rPr lang="en-US" altLang="zh-CN" sz="1800" dirty="0">
                  <a:solidFill>
                    <a:schemeClr val="bg1">
                      <a:lumMod val="50000"/>
                    </a:schemeClr>
                  </a:solidFill>
                  <a:latin typeface="Lucida Sans Unicode"/>
                  <a:ea typeface="微软雅黑" pitchFamily="34" charset="-122"/>
                  <a:cs typeface="Lucida Sans Unicode"/>
                </a:rPr>
                <a:t>float</a:t>
              </a:r>
              <a:r>
                <a:rPr lang="zh-CN" altLang="zh-CN" sz="1800" dirty="0">
                  <a:solidFill>
                    <a:schemeClr val="bg1">
                      <a:lumMod val="50000"/>
                    </a:schemeClr>
                  </a:solidFill>
                  <a:latin typeface="Lucida Sans Unicode"/>
                  <a:ea typeface="微软雅黑" pitchFamily="34" charset="-122"/>
                  <a:cs typeface="Lucida Sans Unicode"/>
                </a:rPr>
                <a:t>类型的变量并赋整数值</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double d = 100; 	// </a:t>
              </a:r>
              <a:r>
                <a:rPr lang="zh-CN" altLang="zh-CN" sz="1800" dirty="0">
                  <a:solidFill>
                    <a:schemeClr val="bg1">
                      <a:lumMod val="50000"/>
                    </a:schemeClr>
                  </a:solidFill>
                  <a:latin typeface="Lucida Sans Unicode"/>
                  <a:ea typeface="微软雅黑" pitchFamily="34" charset="-122"/>
                  <a:cs typeface="Lucida Sans Unicode"/>
                </a:rPr>
                <a:t>声明一个</a:t>
              </a:r>
              <a:r>
                <a:rPr lang="en-US" altLang="zh-CN" sz="1800" dirty="0">
                  <a:solidFill>
                    <a:schemeClr val="bg1">
                      <a:lumMod val="50000"/>
                    </a:schemeClr>
                  </a:solidFill>
                  <a:latin typeface="Lucida Sans Unicode"/>
                  <a:ea typeface="微软雅黑" pitchFamily="34" charset="-122"/>
                  <a:cs typeface="Lucida Sans Unicode"/>
                </a:rPr>
                <a:t>double</a:t>
              </a:r>
              <a:r>
                <a:rPr lang="zh-CN" altLang="zh-CN" sz="1800" dirty="0">
                  <a:solidFill>
                    <a:schemeClr val="bg1">
                      <a:lumMod val="50000"/>
                    </a:schemeClr>
                  </a:solidFill>
                  <a:latin typeface="Lucida Sans Unicode"/>
                  <a:ea typeface="微软雅黑" pitchFamily="34" charset="-122"/>
                  <a:cs typeface="Lucida Sans Unicode"/>
                </a:rPr>
                <a:t>类型的变量并赋整数值</a:t>
              </a:r>
            </a:p>
          </p:txBody>
        </p:sp>
      </p:grpSp>
      <p:grpSp>
        <p:nvGrpSpPr>
          <p:cNvPr id="3" name="组合 2"/>
          <p:cNvGrpSpPr/>
          <p:nvPr/>
        </p:nvGrpSpPr>
        <p:grpSpPr>
          <a:xfrm>
            <a:off x="1658620" y="1727200"/>
            <a:ext cx="9151620" cy="1884997"/>
            <a:chOff x="1658620" y="1757680"/>
            <a:chExt cx="9151620" cy="1884997"/>
          </a:xfrm>
        </p:grpSpPr>
        <p:pic>
          <p:nvPicPr>
            <p:cNvPr id="2938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8620" y="1757680"/>
              <a:ext cx="9151620" cy="1884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225040" y="1920240"/>
              <a:ext cx="8585200" cy="1442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float f = 123.4f; 	// </a:t>
              </a:r>
              <a:r>
                <a:rPr lang="zh-CN" altLang="zh-CN" sz="1800" dirty="0">
                  <a:solidFill>
                    <a:schemeClr val="bg1">
                      <a:lumMod val="50000"/>
                    </a:schemeClr>
                  </a:solidFill>
                  <a:latin typeface="Lucida Sans Unicode"/>
                  <a:ea typeface="微软雅黑" pitchFamily="34" charset="-122"/>
                  <a:cs typeface="Lucida Sans Unicode"/>
                </a:rPr>
                <a:t>为一个</a:t>
              </a:r>
              <a:r>
                <a:rPr lang="en-US" altLang="zh-CN" sz="1800" dirty="0">
                  <a:solidFill>
                    <a:schemeClr val="bg1">
                      <a:lumMod val="50000"/>
                    </a:schemeClr>
                  </a:solidFill>
                  <a:latin typeface="Lucida Sans Unicode"/>
                  <a:ea typeface="微软雅黑" pitchFamily="34" charset="-122"/>
                  <a:cs typeface="Lucida Sans Unicode"/>
                </a:rPr>
                <a:t>float</a:t>
              </a:r>
              <a:r>
                <a:rPr lang="zh-CN" altLang="zh-CN" sz="1800" dirty="0">
                  <a:solidFill>
                    <a:schemeClr val="bg1">
                      <a:lumMod val="50000"/>
                    </a:schemeClr>
                  </a:solidFill>
                  <a:latin typeface="Lucida Sans Unicode"/>
                  <a:ea typeface="微软雅黑" pitchFamily="34" charset="-122"/>
                  <a:cs typeface="Lucida Sans Unicode"/>
                </a:rPr>
                <a:t>类型的变量赋值，后面必须加上字母</a:t>
              </a:r>
              <a:r>
                <a:rPr lang="en-US" altLang="zh-CN" sz="1800" dirty="0">
                  <a:solidFill>
                    <a:schemeClr val="bg1">
                      <a:lumMod val="50000"/>
                    </a:schemeClr>
                  </a:solidFill>
                  <a:latin typeface="Lucida Sans Unicode"/>
                  <a:ea typeface="微软雅黑" pitchFamily="34" charset="-122"/>
                  <a:cs typeface="Lucida Sans Unicode"/>
                </a:rPr>
                <a:t>f</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double d1 = 100.1; 	// </a:t>
              </a:r>
              <a:r>
                <a:rPr lang="zh-CN" altLang="zh-CN" sz="1800" dirty="0">
                  <a:solidFill>
                    <a:schemeClr val="bg1">
                      <a:lumMod val="50000"/>
                    </a:schemeClr>
                  </a:solidFill>
                  <a:latin typeface="Lucida Sans Unicode"/>
                  <a:ea typeface="微软雅黑" pitchFamily="34" charset="-122"/>
                  <a:cs typeface="Lucida Sans Unicode"/>
                </a:rPr>
                <a:t>为一个</a:t>
              </a:r>
              <a:r>
                <a:rPr lang="en-US" altLang="zh-CN" sz="1800" dirty="0">
                  <a:solidFill>
                    <a:schemeClr val="bg1">
                      <a:lumMod val="50000"/>
                    </a:schemeClr>
                  </a:solidFill>
                  <a:latin typeface="Lucida Sans Unicode"/>
                  <a:ea typeface="微软雅黑" pitchFamily="34" charset="-122"/>
                  <a:cs typeface="Lucida Sans Unicode"/>
                </a:rPr>
                <a:t>double</a:t>
              </a:r>
              <a:r>
                <a:rPr lang="zh-CN" altLang="zh-CN" sz="1800" dirty="0">
                  <a:solidFill>
                    <a:schemeClr val="bg1">
                      <a:lumMod val="50000"/>
                    </a:schemeClr>
                  </a:solidFill>
                  <a:latin typeface="Lucida Sans Unicode"/>
                  <a:ea typeface="微软雅黑" pitchFamily="34" charset="-122"/>
                  <a:cs typeface="Lucida Sans Unicode"/>
                </a:rPr>
                <a:t>类型的变量赋值，后面可以省略字母</a:t>
              </a:r>
              <a:r>
                <a:rPr lang="en-US" altLang="zh-CN" sz="1800" dirty="0">
                  <a:solidFill>
                    <a:schemeClr val="bg1">
                      <a:lumMod val="50000"/>
                    </a:schemeClr>
                  </a:solidFill>
                  <a:latin typeface="Lucida Sans Unicode"/>
                  <a:ea typeface="微软雅黑" pitchFamily="34" charset="-122"/>
                  <a:cs typeface="Lucida Sans Unicode"/>
                </a:rPr>
                <a:t>d</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double d2 = 199.3d; 	// </a:t>
              </a:r>
              <a:r>
                <a:rPr lang="zh-CN" altLang="zh-CN" sz="1800" dirty="0">
                  <a:solidFill>
                    <a:schemeClr val="bg1">
                      <a:lumMod val="50000"/>
                    </a:schemeClr>
                  </a:solidFill>
                  <a:latin typeface="Lucida Sans Unicode"/>
                  <a:ea typeface="微软雅黑" pitchFamily="34" charset="-122"/>
                  <a:cs typeface="Lucida Sans Unicode"/>
                </a:rPr>
                <a:t>为一个</a:t>
              </a:r>
              <a:r>
                <a:rPr lang="en-US" altLang="zh-CN" sz="1800" dirty="0">
                  <a:solidFill>
                    <a:schemeClr val="bg1">
                      <a:lumMod val="50000"/>
                    </a:schemeClr>
                  </a:solidFill>
                  <a:latin typeface="Lucida Sans Unicode"/>
                  <a:ea typeface="微软雅黑" pitchFamily="34" charset="-122"/>
                  <a:cs typeface="Lucida Sans Unicode"/>
                </a:rPr>
                <a:t>double</a:t>
              </a:r>
              <a:r>
                <a:rPr lang="zh-CN" altLang="zh-CN" sz="1800" dirty="0">
                  <a:solidFill>
                    <a:schemeClr val="bg1">
                      <a:lumMod val="50000"/>
                    </a:schemeClr>
                  </a:solidFill>
                  <a:latin typeface="Lucida Sans Unicode"/>
                  <a:ea typeface="微软雅黑" pitchFamily="34" charset="-122"/>
                  <a:cs typeface="Lucida Sans Unicode"/>
                </a:rPr>
                <a:t>类型的变量赋值，后面可以加上字母</a:t>
              </a:r>
              <a:r>
                <a:rPr lang="en-US" altLang="zh-CN" sz="1800" dirty="0">
                  <a:solidFill>
                    <a:schemeClr val="bg1">
                      <a:lumMod val="50000"/>
                    </a:schemeClr>
                  </a:solidFill>
                  <a:latin typeface="Lucida Sans Unicode"/>
                  <a:ea typeface="微软雅黑" pitchFamily="34" charset="-122"/>
                  <a:cs typeface="Lucida Sans Unicode"/>
                </a:rPr>
                <a:t>d</a:t>
              </a:r>
              <a:endParaRPr lang="zh-CN" altLang="zh-CN" sz="18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6944748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2"/>
          <p:cNvSpPr txBox="1">
            <a:spLocks/>
          </p:cNvSpPr>
          <p:nvPr/>
        </p:nvSpPr>
        <p:spPr>
          <a:xfrm>
            <a:off x="6096000" y="1513840"/>
            <a:ext cx="5130800" cy="4074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3</a:t>
            </a:r>
            <a:r>
              <a:rPr lang="zh-CN" altLang="zh-CN" sz="2400" dirty="0">
                <a:solidFill>
                  <a:srgbClr val="FF0000"/>
                </a:solidFill>
                <a:latin typeface="Lucida Sans Unicode"/>
                <a:ea typeface="微软雅黑" pitchFamily="34" charset="-122"/>
                <a:cs typeface="Lucida Sans Unicode"/>
              </a:rPr>
              <a:t>．字符类型变量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中，字符类型变量用</a:t>
            </a:r>
            <a:r>
              <a:rPr lang="en-US" altLang="zh-CN" sz="2400" dirty="0">
                <a:solidFill>
                  <a:schemeClr val="bg1">
                    <a:lumMod val="50000"/>
                  </a:schemeClr>
                </a:solidFill>
                <a:latin typeface="Lucida Sans Unicode"/>
                <a:ea typeface="微软雅黑" pitchFamily="34" charset="-122"/>
                <a:cs typeface="Lucida Sans Unicode"/>
              </a:rPr>
              <a:t>char</a:t>
            </a:r>
            <a:r>
              <a:rPr lang="zh-CN" altLang="zh-CN" sz="2400" dirty="0">
                <a:solidFill>
                  <a:schemeClr val="bg1">
                    <a:lumMod val="50000"/>
                  </a:schemeClr>
                </a:solidFill>
                <a:latin typeface="Lucida Sans Unicode"/>
                <a:ea typeface="微软雅黑" pitchFamily="34" charset="-122"/>
                <a:cs typeface="Lucida Sans Unicode"/>
              </a:rPr>
              <a:t>表示，用于存储一个单一字符。</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中每个</a:t>
            </a:r>
            <a:r>
              <a:rPr lang="en-US" altLang="zh-CN" sz="2400" dirty="0">
                <a:solidFill>
                  <a:schemeClr val="bg1">
                    <a:lumMod val="50000"/>
                  </a:schemeClr>
                </a:solidFill>
                <a:latin typeface="Lucida Sans Unicode"/>
                <a:ea typeface="微软雅黑" pitchFamily="34" charset="-122"/>
                <a:cs typeface="Lucida Sans Unicode"/>
              </a:rPr>
              <a:t>char</a:t>
            </a:r>
            <a:r>
              <a:rPr lang="zh-CN" altLang="zh-CN" sz="2400" dirty="0">
                <a:solidFill>
                  <a:schemeClr val="bg1">
                    <a:lumMod val="50000"/>
                  </a:schemeClr>
                </a:solidFill>
                <a:latin typeface="Lucida Sans Unicode"/>
                <a:ea typeface="微软雅黑" pitchFamily="34" charset="-122"/>
                <a:cs typeface="Lucida Sans Unicode"/>
              </a:rPr>
              <a:t>类型的字符变量都会占用</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个字节。在给</a:t>
            </a:r>
            <a:r>
              <a:rPr lang="en-US" altLang="zh-CN" sz="2400" dirty="0">
                <a:solidFill>
                  <a:schemeClr val="bg1">
                    <a:lumMod val="50000"/>
                  </a:schemeClr>
                </a:solidFill>
                <a:latin typeface="Lucida Sans Unicode"/>
                <a:ea typeface="微软雅黑" pitchFamily="34" charset="-122"/>
                <a:cs typeface="Lucida Sans Unicode"/>
              </a:rPr>
              <a:t>char</a:t>
            </a:r>
            <a:r>
              <a:rPr lang="zh-CN" altLang="zh-CN" sz="2400" dirty="0">
                <a:solidFill>
                  <a:schemeClr val="bg1">
                    <a:lumMod val="50000"/>
                  </a:schemeClr>
                </a:solidFill>
                <a:latin typeface="Lucida Sans Unicode"/>
                <a:ea typeface="微软雅黑" pitchFamily="34" charset="-122"/>
                <a:cs typeface="Lucida Sans Unicode"/>
              </a:rPr>
              <a:t>类型的变量赋值时，需要用一对英文半角格式的单引号（</a:t>
            </a:r>
            <a:r>
              <a:rPr lang="en-US" altLang="zh-CN"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）把字符括起来，如</a:t>
            </a:r>
            <a:r>
              <a:rPr lang="en-US" altLang="zh-CN" sz="2400" dirty="0">
                <a:solidFill>
                  <a:schemeClr val="bg1">
                    <a:lumMod val="50000"/>
                  </a:schemeClr>
                </a:solidFill>
                <a:latin typeface="Lucida Sans Unicode"/>
                <a:ea typeface="微软雅黑" pitchFamily="34" charset="-122"/>
                <a:cs typeface="Lucida Sans Unicode"/>
              </a:rPr>
              <a:t>'a'</a:t>
            </a:r>
            <a:r>
              <a:rPr lang="zh-CN" altLang="zh-CN" sz="2400" dirty="0">
                <a:solidFill>
                  <a:schemeClr val="bg1">
                    <a:lumMod val="50000"/>
                  </a:schemeClr>
                </a:solidFill>
                <a:latin typeface="Lucida Sans Unicode"/>
                <a:ea typeface="微软雅黑" pitchFamily="34" charset="-122"/>
                <a:cs typeface="Lucida Sans Unicode"/>
              </a:rPr>
              <a:t>。</a:t>
            </a:r>
          </a:p>
        </p:txBody>
      </p:sp>
      <p:pic>
        <p:nvPicPr>
          <p:cNvPr id="294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835" y="1859994"/>
            <a:ext cx="3394710" cy="338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3424568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294914"/>
                                        </p:tgtEl>
                                        <p:attrNameLst>
                                          <p:attrName>style.visibility</p:attrName>
                                        </p:attrNameLst>
                                      </p:cBhvr>
                                      <p:to>
                                        <p:strVal val="visible"/>
                                      </p:to>
                                    </p:set>
                                    <p:animEffect transition="in" filter="wipe(down)">
                                      <p:cBhvr>
                                        <p:cTn id="10" dur="500"/>
                                        <p:tgtEl>
                                          <p:spTgt spid="294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2.1.1 Java</a:t>
            </a:r>
            <a:r>
              <a:rPr lang="zh-CN" altLang="en-US" sz="3200" b="1" dirty="0">
                <a:solidFill>
                  <a:srgbClr val="1353A2"/>
                </a:solidFill>
                <a:latin typeface="微软雅黑" pitchFamily="34" charset="-122"/>
                <a:ea typeface="微软雅黑" pitchFamily="34" charset="-122"/>
              </a:rPr>
              <a:t>程序的基本格式</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1341120" y="2117096"/>
            <a:ext cx="9784080" cy="25361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语言是严格区分大小写的。在定义类时，不能将</a:t>
            </a:r>
            <a:r>
              <a:rPr lang="en-US" altLang="zh-CN" sz="2400" dirty="0">
                <a:solidFill>
                  <a:schemeClr val="bg1">
                    <a:lumMod val="50000"/>
                  </a:schemeClr>
                </a:solidFill>
                <a:latin typeface="微软雅黑" pitchFamily="34" charset="-122"/>
                <a:ea typeface="微软雅黑" pitchFamily="34" charset="-122"/>
                <a:cs typeface="Times New Roman" pitchFamily="18" charset="0"/>
              </a:rPr>
              <a:t>class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写成</a:t>
            </a:r>
            <a:r>
              <a:rPr lang="en-US" altLang="zh-CN" sz="2400" dirty="0">
                <a:solidFill>
                  <a:schemeClr val="bg1">
                    <a:lumMod val="50000"/>
                  </a:schemeClr>
                </a:solidFill>
                <a:latin typeface="微软雅黑" pitchFamily="34" charset="-122"/>
                <a:ea typeface="微软雅黑" pitchFamily="34" charset="-122"/>
                <a:cs typeface="Times New Roman" pitchFamily="18" charset="0"/>
              </a:rPr>
              <a:t>Class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，否则编译器会报错。程序中定义一个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computer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的同时，还可以定义一个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Computer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computer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Computer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是两个完全不同的符号，在使用时务必注意。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7846075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2"/>
          <p:cNvSpPr txBox="1">
            <a:spLocks/>
          </p:cNvSpPr>
          <p:nvPr/>
        </p:nvSpPr>
        <p:spPr>
          <a:xfrm>
            <a:off x="1463040" y="1727200"/>
            <a:ext cx="9763760" cy="3525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在计算机的世界里，所有文字、数值都只是一连串的</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与</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，这些</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与</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是机器语言，人类难以理解，于是就产生了各种方式的编码，使用一个数值代表某个字符，如常用的字符编码系统</a:t>
            </a:r>
            <a:r>
              <a:rPr lang="en-US" altLang="zh-CN" sz="2400" dirty="0">
                <a:solidFill>
                  <a:schemeClr val="bg1">
                    <a:lumMod val="50000"/>
                  </a:schemeClr>
                </a:solidFill>
                <a:latin typeface="Lucida Sans Unicode"/>
                <a:ea typeface="微软雅黑" pitchFamily="34" charset="-122"/>
                <a:cs typeface="Lucida Sans Unicode"/>
              </a:rPr>
              <a:t>ASCII</a:t>
            </a:r>
            <a:r>
              <a:rPr lang="zh-CN" altLang="zh-CN"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Java</a:t>
            </a:r>
            <a:r>
              <a:rPr lang="zh-CN" altLang="en-US" sz="2400" dirty="0">
                <a:solidFill>
                  <a:schemeClr val="bg1">
                    <a:lumMod val="50000"/>
                  </a:schemeClr>
                </a:solidFill>
                <a:latin typeface="Lucida Sans Unicode"/>
                <a:ea typeface="微软雅黑" pitchFamily="34" charset="-122"/>
                <a:cs typeface="Lucida Sans Unicode"/>
              </a:rPr>
              <a:t>使用</a:t>
            </a:r>
            <a:r>
              <a:rPr lang="en-US" altLang="zh-CN" sz="2400" dirty="0">
                <a:solidFill>
                  <a:schemeClr val="bg1">
                    <a:lumMod val="50000"/>
                  </a:schemeClr>
                </a:solidFill>
                <a:latin typeface="Lucida Sans Unicode"/>
                <a:ea typeface="微软雅黑" pitchFamily="34" charset="-122"/>
                <a:cs typeface="Lucida Sans Unicode"/>
              </a:rPr>
              <a:t>Unicode</a:t>
            </a:r>
            <a:r>
              <a:rPr lang="zh-CN" altLang="en-US" sz="2400" dirty="0">
                <a:solidFill>
                  <a:schemeClr val="bg1">
                    <a:lumMod val="50000"/>
                  </a:schemeClr>
                </a:solidFill>
                <a:latin typeface="Lucida Sans Unicode"/>
                <a:ea typeface="微软雅黑" pitchFamily="34" charset="-122"/>
                <a:cs typeface="Lucida Sans Unicode"/>
              </a:rPr>
              <a:t>字符码系统，</a:t>
            </a:r>
            <a:r>
              <a:rPr lang="en-US" altLang="zh-CN" sz="2400" dirty="0">
                <a:solidFill>
                  <a:schemeClr val="bg1">
                    <a:lumMod val="50000"/>
                  </a:schemeClr>
                </a:solidFill>
                <a:latin typeface="Lucida Sans Unicode"/>
                <a:ea typeface="微软雅黑" pitchFamily="34" charset="-122"/>
                <a:cs typeface="Lucida Sans Unicode"/>
              </a:rPr>
              <a:t>Unicode</a:t>
            </a:r>
            <a:r>
              <a:rPr lang="zh-CN" altLang="zh-CN" sz="2400" dirty="0">
                <a:solidFill>
                  <a:schemeClr val="bg1">
                    <a:lumMod val="50000"/>
                  </a:schemeClr>
                </a:solidFill>
                <a:latin typeface="Lucida Sans Unicode"/>
                <a:ea typeface="微软雅黑" pitchFamily="34" charset="-122"/>
                <a:cs typeface="Lucida Sans Unicode"/>
              </a:rPr>
              <a:t>为每个字符制定了一个唯一的数值</a:t>
            </a:r>
            <a:r>
              <a:rPr lang="zh-CN" altLang="en-US"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在计算时，计算机会自动将字符转化为所对应的数值</a:t>
            </a:r>
            <a:r>
              <a:rPr lang="zh-CN" altLang="en-US" sz="2400" dirty="0">
                <a:solidFill>
                  <a:schemeClr val="bg1">
                    <a:lumMod val="50000"/>
                  </a:schemeClr>
                </a:solidFill>
                <a:latin typeface="Lucida Sans Unicode"/>
                <a:ea typeface="微软雅黑" pitchFamily="34" charset="-122"/>
                <a:cs typeface="Lucida Sans Unicode"/>
              </a:rPr>
              <a:t>，如用</a:t>
            </a:r>
            <a:r>
              <a:rPr lang="en-US" altLang="zh-CN" sz="2400" dirty="0">
                <a:solidFill>
                  <a:schemeClr val="bg1">
                    <a:lumMod val="50000"/>
                  </a:schemeClr>
                </a:solidFill>
                <a:latin typeface="Lucida Sans Unicode"/>
                <a:ea typeface="微软雅黑" pitchFamily="34" charset="-122"/>
                <a:cs typeface="Lucida Sans Unicode"/>
              </a:rPr>
              <a:t>97</a:t>
            </a:r>
            <a:r>
              <a:rPr lang="zh-CN" altLang="en-US" sz="2400" dirty="0">
                <a:solidFill>
                  <a:schemeClr val="bg1">
                    <a:lumMod val="50000"/>
                  </a:schemeClr>
                </a:solidFill>
                <a:latin typeface="Lucida Sans Unicode"/>
                <a:ea typeface="微软雅黑" pitchFamily="34" charset="-122"/>
                <a:cs typeface="Lucida Sans Unicode"/>
              </a:rPr>
              <a:t>表示小写英文字母</a:t>
            </a:r>
            <a:r>
              <a:rPr lang="en-US" altLang="zh-CN" sz="2400" dirty="0">
                <a:solidFill>
                  <a:schemeClr val="bg1">
                    <a:lumMod val="50000"/>
                  </a:schemeClr>
                </a:solidFill>
                <a:latin typeface="Lucida Sans Unicode"/>
                <a:ea typeface="微软雅黑" pitchFamily="34" charset="-122"/>
                <a:cs typeface="Lucida Sans Unicode"/>
              </a:rPr>
              <a:t>a</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8963056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1781493" y="2773680"/>
            <a:ext cx="8988107" cy="1371600"/>
            <a:chOff x="1781493" y="2773680"/>
            <a:chExt cx="8988107" cy="1371600"/>
          </a:xfrm>
        </p:grpSpPr>
        <p:pic>
          <p:nvPicPr>
            <p:cNvPr id="295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493" y="2773680"/>
              <a:ext cx="898810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a:xfrm>
              <a:off x="2052320" y="2915920"/>
              <a:ext cx="8636000" cy="1117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char c = 'a'; 	// </a:t>
              </a:r>
              <a:r>
                <a:rPr lang="zh-CN" altLang="zh-CN" sz="2000" dirty="0">
                  <a:solidFill>
                    <a:schemeClr val="bg1">
                      <a:lumMod val="50000"/>
                    </a:schemeClr>
                  </a:solidFill>
                  <a:latin typeface="Lucida Sans Unicode"/>
                  <a:ea typeface="微软雅黑" pitchFamily="34" charset="-122"/>
                  <a:cs typeface="Lucida Sans Unicode"/>
                </a:rPr>
                <a:t>为一个</a:t>
              </a:r>
              <a:r>
                <a:rPr lang="en-US" altLang="zh-CN" sz="2000" dirty="0">
                  <a:solidFill>
                    <a:schemeClr val="bg1">
                      <a:lumMod val="50000"/>
                    </a:schemeClr>
                  </a:solidFill>
                  <a:latin typeface="Lucida Sans Unicode"/>
                  <a:ea typeface="微软雅黑" pitchFamily="34" charset="-122"/>
                  <a:cs typeface="Lucida Sans Unicode"/>
                </a:rPr>
                <a:t>char</a:t>
              </a:r>
              <a:r>
                <a:rPr lang="zh-CN" altLang="zh-CN" sz="2000" dirty="0">
                  <a:solidFill>
                    <a:schemeClr val="bg1">
                      <a:lumMod val="50000"/>
                    </a:schemeClr>
                  </a:solidFill>
                  <a:latin typeface="Lucida Sans Unicode"/>
                  <a:ea typeface="微软雅黑" pitchFamily="34" charset="-122"/>
                  <a:cs typeface="Lucida Sans Unicode"/>
                </a:rPr>
                <a:t>类型的变量赋值字符</a:t>
              </a:r>
              <a:r>
                <a:rPr lang="en-US" altLang="zh-CN" sz="2000" dirty="0">
                  <a:solidFill>
                    <a:schemeClr val="bg1">
                      <a:lumMod val="50000"/>
                    </a:schemeClr>
                  </a:solidFill>
                  <a:latin typeface="Lucida Sans Unicode"/>
                  <a:ea typeface="微软雅黑" pitchFamily="34" charset="-122"/>
                  <a:cs typeface="Lucida Sans Unicode"/>
                </a:rPr>
                <a:t>a</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char </a:t>
              </a:r>
              <a:r>
                <a:rPr lang="en-US" altLang="zh-CN" sz="2000" dirty="0" err="1">
                  <a:solidFill>
                    <a:schemeClr val="bg1">
                      <a:lumMod val="50000"/>
                    </a:schemeClr>
                  </a:solidFill>
                  <a:latin typeface="Lucida Sans Unicode"/>
                  <a:ea typeface="微软雅黑" pitchFamily="34" charset="-122"/>
                  <a:cs typeface="Lucida Sans Unicode"/>
                </a:rPr>
                <a:t>ch</a:t>
              </a:r>
              <a:r>
                <a:rPr lang="en-US" altLang="zh-CN" sz="2000" dirty="0">
                  <a:solidFill>
                    <a:schemeClr val="bg1">
                      <a:lumMod val="50000"/>
                    </a:schemeClr>
                  </a:solidFill>
                  <a:latin typeface="Lucida Sans Unicode"/>
                  <a:ea typeface="微软雅黑" pitchFamily="34" charset="-122"/>
                  <a:cs typeface="Lucida Sans Unicode"/>
                </a:rPr>
                <a:t> = 97; 	// </a:t>
              </a:r>
              <a:r>
                <a:rPr lang="zh-CN" altLang="zh-CN" sz="2000" dirty="0">
                  <a:solidFill>
                    <a:schemeClr val="bg1">
                      <a:lumMod val="50000"/>
                    </a:schemeClr>
                  </a:solidFill>
                  <a:latin typeface="Lucida Sans Unicode"/>
                  <a:ea typeface="微软雅黑" pitchFamily="34" charset="-122"/>
                  <a:cs typeface="Lucida Sans Unicode"/>
                </a:rPr>
                <a:t>为一个</a:t>
              </a:r>
              <a:r>
                <a:rPr lang="en-US" altLang="zh-CN" sz="2000" dirty="0">
                  <a:solidFill>
                    <a:schemeClr val="bg1">
                      <a:lumMod val="50000"/>
                    </a:schemeClr>
                  </a:solidFill>
                  <a:latin typeface="Lucida Sans Unicode"/>
                  <a:ea typeface="微软雅黑" pitchFamily="34" charset="-122"/>
                  <a:cs typeface="Lucida Sans Unicode"/>
                </a:rPr>
                <a:t>char</a:t>
              </a:r>
              <a:r>
                <a:rPr lang="zh-CN" altLang="zh-CN" sz="2000" dirty="0">
                  <a:solidFill>
                    <a:schemeClr val="bg1">
                      <a:lumMod val="50000"/>
                    </a:schemeClr>
                  </a:solidFill>
                  <a:latin typeface="Lucida Sans Unicode"/>
                  <a:ea typeface="微软雅黑" pitchFamily="34" charset="-122"/>
                  <a:cs typeface="Lucida Sans Unicode"/>
                </a:rPr>
                <a:t>类型的变量赋值整数</a:t>
              </a:r>
              <a:r>
                <a:rPr lang="en-US" altLang="zh-CN" sz="2000" dirty="0">
                  <a:solidFill>
                    <a:schemeClr val="bg1">
                      <a:lumMod val="50000"/>
                    </a:schemeClr>
                  </a:solidFill>
                  <a:latin typeface="Lucida Sans Unicode"/>
                  <a:ea typeface="微软雅黑" pitchFamily="34" charset="-122"/>
                  <a:cs typeface="Lucida Sans Unicode"/>
                </a:rPr>
                <a:t>97</a:t>
              </a:r>
              <a:r>
                <a:rPr lang="zh-CN" altLang="zh-CN" sz="2000" dirty="0">
                  <a:solidFill>
                    <a:schemeClr val="bg1">
                      <a:lumMod val="50000"/>
                    </a:schemeClr>
                  </a:solidFill>
                  <a:latin typeface="Lucida Sans Unicode"/>
                  <a:ea typeface="微软雅黑" pitchFamily="34" charset="-122"/>
                  <a:cs typeface="Lucida Sans Unicode"/>
                </a:rPr>
                <a:t>，相当于赋值字符</a:t>
              </a:r>
              <a:r>
                <a:rPr lang="en-US" altLang="zh-CN" sz="2000" dirty="0">
                  <a:solidFill>
                    <a:schemeClr val="bg1">
                      <a:lumMod val="50000"/>
                    </a:schemeClr>
                  </a:solidFill>
                  <a:latin typeface="Lucida Sans Unicode"/>
                  <a:ea typeface="微软雅黑" pitchFamily="34" charset="-122"/>
                  <a:cs typeface="Lucida Sans Unicode"/>
                </a:rPr>
                <a:t>a</a:t>
              </a:r>
            </a:p>
          </p:txBody>
        </p:sp>
      </p:grpSp>
    </p:spTree>
    <p:custDataLst>
      <p:tags r:id="rId1"/>
    </p:custDataLst>
    <p:extLst>
      <p:ext uri="{BB962C8B-B14F-4D97-AF65-F5344CB8AC3E}">
        <p14:creationId xmlns:p14="http://schemas.microsoft.com/office/powerpoint/2010/main" val="38109376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2.2.2 </a:t>
            </a:r>
            <a:r>
              <a:rPr lang="zh-CN" altLang="en-US" sz="3200" b="1" dirty="0">
                <a:solidFill>
                  <a:srgbClr val="1353A2"/>
                </a:solidFill>
                <a:latin typeface="微软雅黑" pitchFamily="34" charset="-122"/>
                <a:ea typeface="微软雅黑" pitchFamily="34" charset="-122"/>
              </a:rPr>
              <a:t>变量的数据类型</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808480" y="2092960"/>
            <a:ext cx="9499600" cy="299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4</a:t>
            </a:r>
            <a:r>
              <a:rPr lang="zh-CN" altLang="zh-CN" sz="2400" dirty="0">
                <a:solidFill>
                  <a:srgbClr val="FF0000"/>
                </a:solidFill>
                <a:latin typeface="Lucida Sans Unicode"/>
                <a:ea typeface="微软雅黑" pitchFamily="34" charset="-122"/>
                <a:cs typeface="Lucida Sans Unicode"/>
              </a:rPr>
              <a:t>．布尔类型变量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中，使用</a:t>
            </a:r>
            <a:r>
              <a:rPr lang="en-US" altLang="zh-CN" sz="2400" dirty="0" err="1">
                <a:solidFill>
                  <a:schemeClr val="bg1">
                    <a:lumMod val="50000"/>
                  </a:schemeClr>
                </a:solidFill>
                <a:latin typeface="Lucida Sans Unicode"/>
                <a:ea typeface="微软雅黑" pitchFamily="34" charset="-122"/>
                <a:cs typeface="Lucida Sans Unicode"/>
              </a:rPr>
              <a:t>boolean</a:t>
            </a:r>
            <a:r>
              <a:rPr lang="zh-CN" altLang="zh-CN" sz="2400" dirty="0">
                <a:solidFill>
                  <a:schemeClr val="bg1">
                    <a:lumMod val="50000"/>
                  </a:schemeClr>
                </a:solidFill>
                <a:latin typeface="Lucida Sans Unicode"/>
                <a:ea typeface="微软雅黑" pitchFamily="34" charset="-122"/>
                <a:cs typeface="Lucida Sans Unicode"/>
              </a:rPr>
              <a:t>定义布尔类型变量，布尔类型变量只有</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两个值。定义布尔类型变量，具体示例如下：</a:t>
            </a:r>
          </a:p>
          <a:p>
            <a:pPr marL="0" indent="0" eaLnBrk="1" hangingPunct="1">
              <a:lnSpc>
                <a:spcPct val="150000"/>
              </a:lnSpc>
              <a:spcBef>
                <a:spcPct val="0"/>
              </a:spcBef>
              <a:buNone/>
              <a:defRPr/>
            </a:pPr>
            <a:r>
              <a:rPr lang="en-US" altLang="zh-CN" sz="1800" dirty="0" err="1">
                <a:solidFill>
                  <a:srgbClr val="00B0F0"/>
                </a:solidFill>
                <a:latin typeface="Lucida Sans Unicode"/>
                <a:ea typeface="微软雅黑" pitchFamily="34" charset="-122"/>
                <a:cs typeface="Lucida Sans Unicode"/>
              </a:rPr>
              <a:t>boolean</a:t>
            </a:r>
            <a:r>
              <a:rPr lang="en-US" altLang="zh-CN" sz="1800" dirty="0">
                <a:solidFill>
                  <a:srgbClr val="00B0F0"/>
                </a:solidFill>
                <a:latin typeface="Lucida Sans Unicode"/>
                <a:ea typeface="微软雅黑" pitchFamily="34" charset="-122"/>
                <a:cs typeface="Lucida Sans Unicode"/>
              </a:rPr>
              <a:t> flag = false;	 // </a:t>
            </a:r>
            <a:r>
              <a:rPr lang="zh-CN" altLang="zh-CN" sz="1800" dirty="0">
                <a:solidFill>
                  <a:srgbClr val="00B0F0"/>
                </a:solidFill>
                <a:latin typeface="Lucida Sans Unicode"/>
                <a:ea typeface="微软雅黑" pitchFamily="34" charset="-122"/>
                <a:cs typeface="Lucida Sans Unicode"/>
              </a:rPr>
              <a:t>定义一个</a:t>
            </a:r>
            <a:r>
              <a:rPr lang="en-US" altLang="zh-CN" sz="1800" dirty="0" err="1">
                <a:solidFill>
                  <a:srgbClr val="00B0F0"/>
                </a:solidFill>
                <a:latin typeface="Lucida Sans Unicode"/>
                <a:ea typeface="微软雅黑" pitchFamily="34" charset="-122"/>
                <a:cs typeface="Lucida Sans Unicode"/>
              </a:rPr>
              <a:t>boolean</a:t>
            </a:r>
            <a:r>
              <a:rPr lang="zh-CN" altLang="zh-CN" sz="1800" dirty="0">
                <a:solidFill>
                  <a:srgbClr val="00B0F0"/>
                </a:solidFill>
                <a:latin typeface="Lucida Sans Unicode"/>
                <a:ea typeface="微软雅黑" pitchFamily="34" charset="-122"/>
                <a:cs typeface="Lucida Sans Unicode"/>
              </a:rPr>
              <a:t>类型的变量</a:t>
            </a:r>
            <a:r>
              <a:rPr lang="en-US" altLang="zh-CN" sz="1800" dirty="0">
                <a:solidFill>
                  <a:srgbClr val="00B0F0"/>
                </a:solidFill>
                <a:latin typeface="Lucida Sans Unicode"/>
                <a:ea typeface="微软雅黑" pitchFamily="34" charset="-122"/>
                <a:cs typeface="Lucida Sans Unicode"/>
              </a:rPr>
              <a:t>flag</a:t>
            </a:r>
            <a:r>
              <a:rPr lang="zh-CN" altLang="zh-CN" sz="1800" dirty="0">
                <a:solidFill>
                  <a:srgbClr val="00B0F0"/>
                </a:solidFill>
                <a:latin typeface="Lucida Sans Unicode"/>
                <a:ea typeface="微软雅黑" pitchFamily="34" charset="-122"/>
                <a:cs typeface="Lucida Sans Unicode"/>
              </a:rPr>
              <a:t>，初始值为</a:t>
            </a:r>
            <a:r>
              <a:rPr lang="en-US" altLang="zh-CN" sz="1800" dirty="0">
                <a:solidFill>
                  <a:srgbClr val="00B0F0"/>
                </a:solidFill>
                <a:latin typeface="Lucida Sans Unicode"/>
                <a:ea typeface="微软雅黑" pitchFamily="34" charset="-122"/>
                <a:cs typeface="Lucida Sans Unicode"/>
              </a:rPr>
              <a:t>false</a:t>
            </a:r>
            <a:endParaRPr lang="zh-CN" altLang="zh-CN" sz="18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rgbClr val="00B0F0"/>
                </a:solidFill>
                <a:latin typeface="Lucida Sans Unicode"/>
                <a:ea typeface="微软雅黑" pitchFamily="34" charset="-122"/>
                <a:cs typeface="Lucida Sans Unicode"/>
              </a:rPr>
              <a:t>flag = true; 		 // </a:t>
            </a:r>
            <a:r>
              <a:rPr lang="zh-CN" altLang="zh-CN" sz="1800" dirty="0">
                <a:solidFill>
                  <a:srgbClr val="00B0F0"/>
                </a:solidFill>
                <a:latin typeface="Lucida Sans Unicode"/>
                <a:ea typeface="微软雅黑" pitchFamily="34" charset="-122"/>
                <a:cs typeface="Lucida Sans Unicode"/>
              </a:rPr>
              <a:t>改变变量</a:t>
            </a:r>
            <a:r>
              <a:rPr lang="en-US" altLang="zh-CN" sz="1800" dirty="0">
                <a:solidFill>
                  <a:srgbClr val="00B0F0"/>
                </a:solidFill>
                <a:latin typeface="Lucida Sans Unicode"/>
                <a:ea typeface="微软雅黑" pitchFamily="34" charset="-122"/>
                <a:cs typeface="Lucida Sans Unicode"/>
              </a:rPr>
              <a:t>flag</a:t>
            </a:r>
            <a:r>
              <a:rPr lang="zh-CN" altLang="zh-CN" sz="1800" dirty="0">
                <a:solidFill>
                  <a:srgbClr val="00B0F0"/>
                </a:solidFill>
                <a:latin typeface="Lucida Sans Unicode"/>
                <a:ea typeface="微软雅黑" pitchFamily="34" charset="-122"/>
                <a:cs typeface="Lucida Sans Unicode"/>
              </a:rPr>
              <a:t>的值为</a:t>
            </a:r>
            <a:r>
              <a:rPr lang="en-US" altLang="zh-CN" sz="1800" dirty="0">
                <a:solidFill>
                  <a:srgbClr val="00B0F0"/>
                </a:solidFill>
                <a:latin typeface="Lucida Sans Unicode"/>
                <a:ea typeface="微软雅黑" pitchFamily="34" charset="-122"/>
                <a:cs typeface="Lucida Sans Unicode"/>
              </a:rPr>
              <a:t>true</a:t>
            </a:r>
            <a:endParaRPr lang="zh-CN" altLang="zh-CN" sz="1800" dirty="0">
              <a:solidFill>
                <a:srgbClr val="00B0F0"/>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32270397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808480" y="1899920"/>
            <a:ext cx="9499600" cy="3241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．自动类型转换</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自动类型转换也叫隐式类型转换，指的是两种数据类型在转换的过程中不需要显式地进行声明，由编译器自动完成。自动类型转换必须同时满足两个条件，第一是两种数据类型彼此兼容，第二是目标类型的取值范围大于源类型的取值范围。</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endParaRPr lang="zh-CN" altLang="zh-CN" sz="1800" dirty="0">
              <a:solidFill>
                <a:srgbClr val="00B0F0"/>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30625743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808480" y="1899920"/>
            <a:ext cx="9499600" cy="3444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00B0F0"/>
                </a:solidFill>
                <a:latin typeface="Lucida Sans Unicode"/>
                <a:ea typeface="微软雅黑" pitchFamily="34" charset="-122"/>
                <a:cs typeface="Lucida Sans Unicode"/>
              </a:rPr>
              <a:t>byte b = 3;</a:t>
            </a:r>
            <a:endParaRPr lang="zh-CN" altLang="zh-CN" sz="24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err="1">
                <a:solidFill>
                  <a:srgbClr val="00B0F0"/>
                </a:solidFill>
                <a:latin typeface="Lucida Sans Unicode"/>
                <a:ea typeface="微软雅黑" pitchFamily="34" charset="-122"/>
                <a:cs typeface="Lucida Sans Unicode"/>
              </a:rPr>
              <a:t>int</a:t>
            </a:r>
            <a:r>
              <a:rPr lang="en-US" altLang="zh-CN" sz="2400" dirty="0">
                <a:solidFill>
                  <a:srgbClr val="00B0F0"/>
                </a:solidFill>
                <a:latin typeface="Lucida Sans Unicode"/>
                <a:ea typeface="微软雅黑" pitchFamily="34" charset="-122"/>
                <a:cs typeface="Lucida Sans Unicode"/>
              </a:rPr>
              <a:t> x = b;  </a:t>
            </a:r>
            <a:endParaRPr lang="zh-CN" altLang="zh-CN" sz="24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上面的代码中，使用</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类型的变量</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为</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赋值，由于</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类型的取值范围大于</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类型的取值范围，编译器在赋值过程中不会造成数据丢失，所以编译器能够自动完成这种转换，在编译时不报告任何错误。</a:t>
            </a:r>
          </a:p>
        </p:txBody>
      </p:sp>
    </p:spTree>
    <p:custDataLst>
      <p:tags r:id="rId1"/>
    </p:custDataLst>
    <p:extLst>
      <p:ext uri="{BB962C8B-B14F-4D97-AF65-F5344CB8AC3E}">
        <p14:creationId xmlns:p14="http://schemas.microsoft.com/office/powerpoint/2010/main" val="6104710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71600" y="1473200"/>
            <a:ext cx="10180320" cy="4551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下面列出</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种可以进行自动类型转换的情况，具体如下：</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）整数类型之间可以实现转换。例如，</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类型的数据可以赋值给</a:t>
            </a:r>
            <a:r>
              <a:rPr lang="en-US" altLang="zh-CN" sz="2400" dirty="0">
                <a:solidFill>
                  <a:schemeClr val="bg1">
                    <a:lumMod val="50000"/>
                  </a:schemeClr>
                </a:solidFill>
                <a:latin typeface="Lucida Sans Unicode"/>
                <a:ea typeface="微软雅黑" pitchFamily="34" charset="-122"/>
                <a:cs typeface="Lucida Sans Unicode"/>
              </a:rPr>
              <a:t>short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long</a:t>
            </a:r>
            <a:r>
              <a:rPr lang="zh-CN" altLang="zh-CN" sz="2400" dirty="0">
                <a:solidFill>
                  <a:schemeClr val="bg1">
                    <a:lumMod val="50000"/>
                  </a:schemeClr>
                </a:solidFill>
                <a:latin typeface="Lucida Sans Unicode"/>
                <a:ea typeface="微软雅黑" pitchFamily="34" charset="-122"/>
                <a:cs typeface="Lucida Sans Unicode"/>
              </a:rPr>
              <a:t>类型的变量；</a:t>
            </a:r>
            <a:r>
              <a:rPr lang="en-US" altLang="zh-CN" sz="2400" dirty="0">
                <a:solidFill>
                  <a:schemeClr val="bg1">
                    <a:lumMod val="50000"/>
                  </a:schemeClr>
                </a:solidFill>
                <a:latin typeface="Lucida Sans Unicode"/>
                <a:ea typeface="微软雅黑" pitchFamily="34" charset="-122"/>
                <a:cs typeface="Lucida Sans Unicode"/>
              </a:rPr>
              <a:t>short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char</a:t>
            </a:r>
            <a:r>
              <a:rPr lang="zh-CN" altLang="zh-CN" sz="2400" dirty="0">
                <a:solidFill>
                  <a:schemeClr val="bg1">
                    <a:lumMod val="50000"/>
                  </a:schemeClr>
                </a:solidFill>
                <a:latin typeface="Lucida Sans Unicode"/>
                <a:ea typeface="微软雅黑" pitchFamily="34" charset="-122"/>
                <a:cs typeface="Lucida Sans Unicode"/>
              </a:rPr>
              <a:t>类型的数据可以赋值给</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long</a:t>
            </a:r>
            <a:r>
              <a:rPr lang="zh-CN" altLang="zh-CN" sz="2400" dirty="0">
                <a:solidFill>
                  <a:schemeClr val="bg1">
                    <a:lumMod val="50000"/>
                  </a:schemeClr>
                </a:solidFill>
                <a:latin typeface="Lucida Sans Unicode"/>
                <a:ea typeface="微软雅黑" pitchFamily="34" charset="-122"/>
                <a:cs typeface="Lucida Sans Unicode"/>
              </a:rPr>
              <a:t>类型的变量；</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类型的数据可以赋值给</a:t>
            </a:r>
            <a:r>
              <a:rPr lang="en-US" altLang="zh-CN" sz="2400" dirty="0">
                <a:solidFill>
                  <a:schemeClr val="bg1">
                    <a:lumMod val="50000"/>
                  </a:schemeClr>
                </a:solidFill>
                <a:latin typeface="Lucida Sans Unicode"/>
                <a:ea typeface="微软雅黑" pitchFamily="34" charset="-122"/>
                <a:cs typeface="Lucida Sans Unicode"/>
              </a:rPr>
              <a:t>long</a:t>
            </a:r>
            <a:r>
              <a:rPr lang="zh-CN" altLang="zh-CN" sz="2400" dirty="0">
                <a:solidFill>
                  <a:schemeClr val="bg1">
                    <a:lumMod val="50000"/>
                  </a:schemeClr>
                </a:solidFill>
                <a:latin typeface="Lucida Sans Unicode"/>
                <a:ea typeface="微软雅黑" pitchFamily="34" charset="-122"/>
                <a:cs typeface="Lucida Sans Unicode"/>
              </a:rPr>
              <a:t>类型的变量。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）整数类型转换为</a:t>
            </a:r>
            <a:r>
              <a:rPr lang="en-US" altLang="zh-CN" sz="2400" dirty="0">
                <a:solidFill>
                  <a:schemeClr val="bg1">
                    <a:lumMod val="50000"/>
                  </a:schemeClr>
                </a:solidFill>
                <a:latin typeface="Lucida Sans Unicode"/>
                <a:ea typeface="微软雅黑" pitchFamily="34" charset="-122"/>
                <a:cs typeface="Lucida Sans Unicode"/>
              </a:rPr>
              <a:t>float</a:t>
            </a:r>
            <a:r>
              <a:rPr lang="zh-CN" altLang="zh-CN" sz="2400" dirty="0">
                <a:solidFill>
                  <a:schemeClr val="bg1">
                    <a:lumMod val="50000"/>
                  </a:schemeClr>
                </a:solidFill>
                <a:latin typeface="Lucida Sans Unicode"/>
                <a:ea typeface="微软雅黑" pitchFamily="34" charset="-122"/>
                <a:cs typeface="Lucida Sans Unicode"/>
              </a:rPr>
              <a:t>类型。例如，</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char</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short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类型的数据可以赋值给</a:t>
            </a:r>
            <a:r>
              <a:rPr lang="en-US" altLang="zh-CN" sz="2400" dirty="0">
                <a:solidFill>
                  <a:schemeClr val="bg1">
                    <a:lumMod val="50000"/>
                  </a:schemeClr>
                </a:solidFill>
                <a:latin typeface="Lucida Sans Unicode"/>
                <a:ea typeface="微软雅黑" pitchFamily="34" charset="-122"/>
                <a:cs typeface="Lucida Sans Unicode"/>
              </a:rPr>
              <a:t>float</a:t>
            </a:r>
            <a:r>
              <a:rPr lang="zh-CN" altLang="zh-CN" sz="2400" dirty="0">
                <a:solidFill>
                  <a:schemeClr val="bg1">
                    <a:lumMod val="50000"/>
                  </a:schemeClr>
                </a:solidFill>
                <a:latin typeface="Lucida Sans Unicode"/>
                <a:ea typeface="微软雅黑" pitchFamily="34" charset="-122"/>
                <a:cs typeface="Lucida Sans Unicode"/>
              </a:rPr>
              <a:t>类型的变量。</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）其他类型转换为</a:t>
            </a:r>
            <a:r>
              <a:rPr lang="en-US" altLang="zh-CN" sz="2400" dirty="0">
                <a:solidFill>
                  <a:schemeClr val="bg1">
                    <a:lumMod val="50000"/>
                  </a:schemeClr>
                </a:solidFill>
                <a:latin typeface="Lucida Sans Unicode"/>
                <a:ea typeface="微软雅黑" pitchFamily="34" charset="-122"/>
                <a:cs typeface="Lucida Sans Unicode"/>
              </a:rPr>
              <a:t>double</a:t>
            </a:r>
            <a:r>
              <a:rPr lang="zh-CN" altLang="zh-CN" sz="2400" dirty="0">
                <a:solidFill>
                  <a:schemeClr val="bg1">
                    <a:lumMod val="50000"/>
                  </a:schemeClr>
                </a:solidFill>
                <a:latin typeface="Lucida Sans Unicode"/>
                <a:ea typeface="微软雅黑" pitchFamily="34" charset="-122"/>
                <a:cs typeface="Lucida Sans Unicode"/>
              </a:rPr>
              <a:t>类型。例如，</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char</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short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long</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float</a:t>
            </a:r>
            <a:r>
              <a:rPr lang="zh-CN" altLang="zh-CN" sz="2400" dirty="0">
                <a:solidFill>
                  <a:schemeClr val="bg1">
                    <a:lumMod val="50000"/>
                  </a:schemeClr>
                </a:solidFill>
                <a:latin typeface="Lucida Sans Unicode"/>
                <a:ea typeface="微软雅黑" pitchFamily="34" charset="-122"/>
                <a:cs typeface="Lucida Sans Unicode"/>
              </a:rPr>
              <a:t>类型的数据可以赋值给</a:t>
            </a:r>
            <a:r>
              <a:rPr lang="en-US" altLang="zh-CN" sz="2400" dirty="0">
                <a:solidFill>
                  <a:schemeClr val="bg1">
                    <a:lumMod val="50000"/>
                  </a:schemeClr>
                </a:solidFill>
                <a:latin typeface="Lucida Sans Unicode"/>
                <a:ea typeface="微软雅黑" pitchFamily="34" charset="-122"/>
                <a:cs typeface="Lucida Sans Unicode"/>
              </a:rPr>
              <a:t>double</a:t>
            </a:r>
            <a:r>
              <a:rPr lang="zh-CN" altLang="zh-CN" sz="2400" dirty="0">
                <a:solidFill>
                  <a:schemeClr val="bg1">
                    <a:lumMod val="50000"/>
                  </a:schemeClr>
                </a:solidFill>
                <a:latin typeface="Lucida Sans Unicode"/>
                <a:ea typeface="微软雅黑" pitchFamily="34" charset="-122"/>
                <a:cs typeface="Lucida Sans Unicode"/>
              </a:rPr>
              <a:t>类型的变量。</a:t>
            </a:r>
          </a:p>
        </p:txBody>
      </p:sp>
    </p:spTree>
    <p:custDataLst>
      <p:tags r:id="rId1"/>
    </p:custDataLst>
    <p:extLst>
      <p:ext uri="{BB962C8B-B14F-4D97-AF65-F5344CB8AC3E}">
        <p14:creationId xmlns:p14="http://schemas.microsoft.com/office/powerpoint/2010/main" val="177726743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96720" y="1483360"/>
            <a:ext cx="5455920" cy="4135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2</a:t>
            </a:r>
            <a:r>
              <a:rPr lang="zh-CN" altLang="zh-CN" sz="2400" dirty="0">
                <a:solidFill>
                  <a:srgbClr val="FF0000"/>
                </a:solidFill>
                <a:latin typeface="Lucida Sans Unicode"/>
                <a:ea typeface="微软雅黑" pitchFamily="34" charset="-122"/>
                <a:cs typeface="Lucida Sans Unicode"/>
              </a:rPr>
              <a:t>．强制类型转换</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强制类型转换也叫显式类型转换，指的是两种数据类型之间的转换需要进行显式地声明。当两种类型彼此不兼容，或者目标类型取值范围小于源类型时，自动类型转换无法进行，这时就需要进行强制类型转换。</a:t>
            </a:r>
          </a:p>
        </p:txBody>
      </p:sp>
      <p:pic>
        <p:nvPicPr>
          <p:cNvPr id="296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162" y="2161222"/>
            <a:ext cx="3530151" cy="2779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1934102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96962"/>
                                        </p:tgtEl>
                                        <p:attrNameLst>
                                          <p:attrName>style.visibility</p:attrName>
                                        </p:attrNameLst>
                                      </p:cBhvr>
                                      <p:to>
                                        <p:strVal val="visible"/>
                                      </p:to>
                                    </p:set>
                                    <p:animEffect transition="in" filter="barn(inVertical)">
                                      <p:cBhvr>
                                        <p:cTn id="11" dur="500"/>
                                        <p:tgtEl>
                                          <p:spTgt spid="296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189605" y="1727199"/>
            <a:ext cx="6920230" cy="3698241"/>
            <a:chOff x="2904490" y="1544319"/>
            <a:chExt cx="6920230" cy="3698241"/>
          </a:xfrm>
        </p:grpSpPr>
        <p:pic>
          <p:nvPicPr>
            <p:cNvPr id="297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490" y="1544319"/>
              <a:ext cx="6920230" cy="369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a:xfrm>
              <a:off x="3525520" y="1818640"/>
              <a:ext cx="5842000" cy="3322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public class Example01 {</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public static void main(String[] </a:t>
              </a:r>
              <a:r>
                <a:rPr lang="en-US" altLang="zh-CN" sz="2000" dirty="0" err="1">
                  <a:solidFill>
                    <a:schemeClr val="bg1">
                      <a:lumMod val="50000"/>
                    </a:schemeClr>
                  </a:solidFill>
                  <a:latin typeface="Lucida Sans Unicode"/>
                  <a:ea typeface="微软雅黑" pitchFamily="34" charset="-122"/>
                  <a:cs typeface="Lucida Sans Unicode"/>
                </a:rPr>
                <a:t>args</a:t>
              </a:r>
              <a:r>
                <a:rPr lang="en-US" altLang="zh-CN" sz="2000" dirty="0">
                  <a:solidFill>
                    <a:schemeClr val="bg1">
                      <a:lumMod val="50000"/>
                    </a:schemeClr>
                  </a:solidFill>
                  <a:latin typeface="Lucida Sans Unicode"/>
                  <a:ea typeface="微软雅黑" pitchFamily="34" charset="-122"/>
                  <a:cs typeface="Lucida Sans Unicode"/>
                </a:rPr>
                <a:t>) {</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a:t>
              </a: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 </a:t>
              </a:r>
              <a:r>
                <a:rPr lang="en-US" altLang="zh-CN" sz="2000" dirty="0" err="1">
                  <a:solidFill>
                    <a:schemeClr val="bg1">
                      <a:lumMod val="50000"/>
                    </a:schemeClr>
                  </a:solidFill>
                  <a:latin typeface="Lucida Sans Unicode"/>
                  <a:ea typeface="微软雅黑" pitchFamily="34" charset="-122"/>
                  <a:cs typeface="Lucida Sans Unicode"/>
                </a:rPr>
                <a:t>num</a:t>
              </a:r>
              <a:r>
                <a:rPr lang="en-US" altLang="zh-CN" sz="2000" dirty="0">
                  <a:solidFill>
                    <a:schemeClr val="bg1">
                      <a:lumMod val="50000"/>
                    </a:schemeClr>
                  </a:solidFill>
                  <a:latin typeface="Lucida Sans Unicode"/>
                  <a:ea typeface="微软雅黑" pitchFamily="34" charset="-122"/>
                  <a:cs typeface="Lucida Sans Unicode"/>
                </a:rPr>
                <a:t> = 4;</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a:t>
              </a:r>
              <a:r>
                <a:rPr lang="en-US" altLang="zh-CN" sz="2000" dirty="0">
                  <a:solidFill>
                    <a:srgbClr val="00B0F0"/>
                  </a:solidFill>
                  <a:latin typeface="Lucida Sans Unicode"/>
                  <a:ea typeface="微软雅黑" pitchFamily="34" charset="-122"/>
                  <a:cs typeface="Lucida Sans Unicode"/>
                </a:rPr>
                <a:t>byte b = </a:t>
              </a:r>
              <a:r>
                <a:rPr lang="en-US" altLang="zh-CN" sz="2000" dirty="0" err="1">
                  <a:solidFill>
                    <a:srgbClr val="00B0F0"/>
                  </a:solidFill>
                  <a:latin typeface="Lucida Sans Unicode"/>
                  <a:ea typeface="微软雅黑" pitchFamily="34" charset="-122"/>
                  <a:cs typeface="Lucida Sans Unicode"/>
                </a:rPr>
                <a:t>num</a:t>
              </a:r>
              <a:r>
                <a:rPr lang="en-US" altLang="zh-CN" sz="2000" dirty="0">
                  <a:solidFill>
                    <a:srgbClr val="00B0F0"/>
                  </a:solidFill>
                  <a:latin typeface="Lucida Sans Unicode"/>
                  <a:ea typeface="微软雅黑" pitchFamily="34" charset="-122"/>
                  <a:cs typeface="Lucida Sans Unicode"/>
                </a:rPr>
                <a:t>;</a:t>
              </a:r>
              <a:endParaRPr lang="zh-CN" altLang="zh-CN" sz="20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a:t>
              </a:r>
              <a:r>
                <a:rPr lang="en-US" altLang="zh-CN" sz="2000" dirty="0" err="1">
                  <a:solidFill>
                    <a:schemeClr val="bg1">
                      <a:lumMod val="50000"/>
                    </a:schemeClr>
                  </a:solidFill>
                  <a:latin typeface="Lucida Sans Unicode"/>
                  <a:ea typeface="微软雅黑" pitchFamily="34" charset="-122"/>
                  <a:cs typeface="Lucida Sans Unicode"/>
                </a:rPr>
                <a:t>System.out.println</a:t>
              </a:r>
              <a:r>
                <a:rPr lang="en-US" altLang="zh-CN" sz="2000" dirty="0">
                  <a:solidFill>
                    <a:schemeClr val="bg1">
                      <a:lumMod val="50000"/>
                    </a:schemeClr>
                  </a:solidFill>
                  <a:latin typeface="Lucida Sans Unicode"/>
                  <a:ea typeface="微软雅黑" pitchFamily="34" charset="-122"/>
                  <a:cs typeface="Lucida Sans Unicode"/>
                </a:rPr>
                <a:t>(b);</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a:t>
              </a:r>
              <a:endParaRPr lang="zh-CN" altLang="zh-CN" sz="20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40437939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696720" y="1544320"/>
            <a:ext cx="9733280" cy="4135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编译上述代码</a:t>
            </a:r>
            <a:r>
              <a:rPr lang="zh-CN" altLang="zh-CN" sz="2400" dirty="0">
                <a:solidFill>
                  <a:schemeClr val="bg1">
                    <a:lumMod val="50000"/>
                  </a:schemeClr>
                </a:solidFill>
                <a:latin typeface="Lucida Sans Unicode"/>
                <a:ea typeface="微软雅黑" pitchFamily="34" charset="-122"/>
                <a:cs typeface="Lucida Sans Unicode"/>
              </a:rPr>
              <a:t>，程序报错</a:t>
            </a:r>
            <a:r>
              <a:rPr lang="zh-CN" altLang="en-US" sz="2400" dirty="0">
                <a:solidFill>
                  <a:schemeClr val="bg1">
                    <a:lumMod val="50000"/>
                  </a:schemeClr>
                </a:solidFill>
                <a:latin typeface="Lucida Sans Unicode"/>
                <a:ea typeface="微软雅黑" pitchFamily="34" charset="-122"/>
                <a:cs typeface="Lucida Sans Unicode"/>
              </a:rPr>
              <a:t>。错误原因：</a:t>
            </a:r>
            <a:r>
              <a:rPr lang="zh-CN" altLang="zh-CN" sz="2400" dirty="0">
                <a:solidFill>
                  <a:schemeClr val="bg1">
                    <a:lumMod val="50000"/>
                  </a:schemeClr>
                </a:solidFill>
                <a:latin typeface="Lucida Sans Unicode"/>
                <a:ea typeface="微软雅黑" pitchFamily="34" charset="-122"/>
                <a:cs typeface="Lucida Sans Unicode"/>
              </a:rPr>
              <a:t>数据类型不兼容，不能将</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类型转换成</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类型</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解决办法：</a:t>
            </a:r>
            <a:r>
              <a:rPr lang="zh-CN" altLang="zh-CN" sz="2400" dirty="0">
                <a:solidFill>
                  <a:schemeClr val="bg1">
                    <a:lumMod val="50000"/>
                  </a:schemeClr>
                </a:solidFill>
                <a:latin typeface="Lucida Sans Unicode"/>
                <a:ea typeface="微软雅黑" pitchFamily="34" charset="-122"/>
                <a:cs typeface="Lucida Sans Unicode"/>
              </a:rPr>
              <a:t>进行强制类型转换，即强制将</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类型的值赋值给</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类型的变量。</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强制类型转换格式：</a:t>
            </a:r>
            <a:r>
              <a:rPr lang="zh-CN" altLang="zh-CN" sz="2400" dirty="0">
                <a:solidFill>
                  <a:srgbClr val="FF0000"/>
                </a:solidFill>
                <a:latin typeface="Lucida Sans Unicode"/>
                <a:ea typeface="微软雅黑" pitchFamily="34" charset="-122"/>
                <a:cs typeface="Lucida Sans Unicode"/>
              </a:rPr>
              <a:t>目标类型</a:t>
            </a: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变量</a:t>
            </a:r>
            <a:r>
              <a:rPr lang="en-US" altLang="zh-CN" sz="2400" dirty="0">
                <a:solidFill>
                  <a:srgbClr val="FF0000"/>
                </a:solidFill>
                <a:latin typeface="Lucida Sans Unicode"/>
                <a:ea typeface="微软雅黑" pitchFamily="34" charset="-122"/>
                <a:cs typeface="Lucida Sans Unicode"/>
              </a:rPr>
              <a:t> = </a:t>
            </a:r>
            <a:r>
              <a:rPr lang="zh-CN" altLang="zh-CN" sz="2400" dirty="0">
                <a:solidFill>
                  <a:srgbClr val="FF0000"/>
                </a:solidFill>
                <a:latin typeface="Lucida Sans Unicode"/>
                <a:ea typeface="微软雅黑" pitchFamily="34" charset="-122"/>
                <a:cs typeface="Lucida Sans Unicode"/>
              </a:rPr>
              <a:t>（目标类型）值</a:t>
            </a:r>
          </a:p>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将变量</a:t>
            </a:r>
            <a:r>
              <a:rPr lang="en-US" altLang="zh-CN" sz="2400" dirty="0" err="1">
                <a:solidFill>
                  <a:schemeClr val="bg1">
                    <a:lumMod val="50000"/>
                  </a:schemeClr>
                </a:solidFill>
                <a:latin typeface="Lucida Sans Unicode"/>
                <a:ea typeface="微软雅黑" pitchFamily="34" charset="-122"/>
                <a:cs typeface="Lucida Sans Unicode"/>
              </a:rPr>
              <a:t>num</a:t>
            </a:r>
            <a:r>
              <a:rPr lang="zh-CN" altLang="en-US" sz="2400" dirty="0">
                <a:solidFill>
                  <a:schemeClr val="bg1">
                    <a:lumMod val="50000"/>
                  </a:schemeClr>
                </a:solidFill>
                <a:latin typeface="Lucida Sans Unicode"/>
                <a:ea typeface="微软雅黑" pitchFamily="34" charset="-122"/>
                <a:cs typeface="Lucida Sans Unicode"/>
              </a:rPr>
              <a:t>赋值给变量</a:t>
            </a:r>
            <a:r>
              <a:rPr lang="en-US" altLang="zh-CN" sz="2400" dirty="0">
                <a:solidFill>
                  <a:schemeClr val="bg1">
                    <a:lumMod val="50000"/>
                  </a:schemeClr>
                </a:solidFill>
                <a:latin typeface="Lucida Sans Unicode"/>
                <a:ea typeface="微软雅黑" pitchFamily="34" charset="-122"/>
                <a:cs typeface="Lucida Sans Unicode"/>
              </a:rPr>
              <a:t>b</a:t>
            </a:r>
            <a:r>
              <a:rPr lang="zh-CN" altLang="en-US" sz="2400" dirty="0">
                <a:solidFill>
                  <a:schemeClr val="bg1">
                    <a:lumMod val="50000"/>
                  </a:schemeClr>
                </a:solidFill>
                <a:latin typeface="Lucida Sans Unicode"/>
                <a:ea typeface="微软雅黑" pitchFamily="34" charset="-122"/>
                <a:cs typeface="Lucida Sans Unicode"/>
              </a:rPr>
              <a:t>时，进行强制类型转换，代码如下：</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00B0F0"/>
                </a:solidFill>
                <a:latin typeface="Lucida Sans Unicode"/>
                <a:ea typeface="微软雅黑" pitchFamily="34" charset="-122"/>
                <a:cs typeface="Lucida Sans Unicode"/>
              </a:rPr>
              <a:t>byte b = (byte) </a:t>
            </a:r>
            <a:r>
              <a:rPr lang="en-US" altLang="zh-CN" sz="2400" dirty="0" err="1">
                <a:solidFill>
                  <a:srgbClr val="00B0F0"/>
                </a:solidFill>
                <a:latin typeface="Lucida Sans Unicode"/>
                <a:ea typeface="微软雅黑" pitchFamily="34" charset="-122"/>
                <a:cs typeface="Lucida Sans Unicode"/>
              </a:rPr>
              <a:t>num</a:t>
            </a:r>
            <a:r>
              <a:rPr lang="en-US" altLang="zh-CN" sz="2400" dirty="0">
                <a:solidFill>
                  <a:srgbClr val="00B0F0"/>
                </a:solidFill>
                <a:latin typeface="Lucida Sans Unicode"/>
                <a:ea typeface="微软雅黑" pitchFamily="34" charset="-122"/>
                <a:cs typeface="Lucida Sans Unicode"/>
              </a:rPr>
              <a:t>;</a:t>
            </a:r>
            <a:endParaRPr lang="zh-CN" altLang="zh-CN" sz="2400" dirty="0">
              <a:solidFill>
                <a:srgbClr val="00B0F0"/>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2816495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6085840" y="2102468"/>
            <a:ext cx="4622800" cy="3068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在对变量进行强制类型转换时，如果将取值范围较大的数据类型强制转换为取值范围较小的数据，如将一个</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类型的数转为</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类型，极容易造成数据精度的丢失。</a:t>
            </a:r>
            <a:endParaRPr lang="en-US" altLang="zh-CN" sz="2400" dirty="0">
              <a:solidFill>
                <a:schemeClr val="bg1">
                  <a:lumMod val="50000"/>
                </a:schemeClr>
              </a:solidFill>
              <a:latin typeface="Lucida Sans Unicode"/>
              <a:ea typeface="微软雅黑" pitchFamily="34" charset="-122"/>
              <a:cs typeface="Lucida Sans Unicode"/>
            </a:endParaRPr>
          </a:p>
        </p:txBody>
      </p:sp>
      <p:grpSp>
        <p:nvGrpSpPr>
          <p:cNvPr id="5" name="组合 4"/>
          <p:cNvGrpSpPr/>
          <p:nvPr/>
        </p:nvGrpSpPr>
        <p:grpSpPr>
          <a:xfrm>
            <a:off x="2311398" y="1665530"/>
            <a:ext cx="2834640" cy="3676730"/>
            <a:chOff x="2311398" y="1676344"/>
            <a:chExt cx="2834640" cy="3676730"/>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635810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2.1.1 Java</a:t>
            </a:r>
            <a:r>
              <a:rPr lang="zh-CN" altLang="en-US" sz="3200" b="1" dirty="0">
                <a:solidFill>
                  <a:srgbClr val="1353A2"/>
                </a:solidFill>
                <a:latin typeface="微软雅黑" pitchFamily="34" charset="-122"/>
                <a:ea typeface="微软雅黑" pitchFamily="34" charset="-122"/>
              </a:rPr>
              <a:t>程序的基本格式</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1341120" y="1544320"/>
            <a:ext cx="9784080" cy="3738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3</a:t>
            </a:r>
            <a:r>
              <a:rPr lang="zh-CN" altLang="zh-CN" sz="2400" dirty="0">
                <a:solidFill>
                  <a:schemeClr val="bg1">
                    <a:lumMod val="50000"/>
                  </a:schemeClr>
                </a:solidFill>
                <a:latin typeface="微软雅黑" pitchFamily="34" charset="-122"/>
                <a:ea typeface="微软雅黑" pitchFamily="34" charset="-122"/>
                <a:cs typeface="Times New Roman" pitchFamily="18" charset="0"/>
              </a:rPr>
              <a:t>）在编写</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程序时，为了便于阅读，通常会使用一种良好的格式进行排版，但这并不是必需的，我们也可以在两个单词或符号之间插入空格、制表符、换行符等任意的空白字符。例如，下面这段代码的编排方式也是可以的。</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public class </a:t>
            </a:r>
            <a:r>
              <a:rPr lang="en-US" altLang="zh-CN" sz="1800" dirty="0" err="1">
                <a:solidFill>
                  <a:srgbClr val="00B0F0"/>
                </a:solidFill>
                <a:latin typeface="微软雅黑" pitchFamily="34" charset="-122"/>
                <a:ea typeface="微软雅黑" pitchFamily="34" charset="-122"/>
                <a:cs typeface="Times New Roman" pitchFamily="18" charset="0"/>
              </a:rPr>
              <a:t>HelloWorld</a:t>
            </a:r>
            <a:r>
              <a:rPr lang="en-US" altLang="zh-CN" sz="1800" dirty="0">
                <a:solidFill>
                  <a:srgbClr val="00B0F0"/>
                </a:solidFill>
                <a:latin typeface="微软雅黑" pitchFamily="34" charset="-122"/>
                <a:ea typeface="微软雅黑" pitchFamily="34" charset="-122"/>
                <a:cs typeface="Times New Roman" pitchFamily="18" charset="0"/>
              </a:rPr>
              <a:t> {public static void </a:t>
            </a:r>
            <a:endParaRPr lang="zh-CN" altLang="zh-CN" sz="18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	main(String [</a:t>
            </a:r>
            <a:endParaRPr lang="zh-CN" altLang="zh-CN" sz="18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 </a:t>
            </a:r>
            <a:r>
              <a:rPr lang="en-US" altLang="zh-CN" sz="1800" dirty="0" err="1">
                <a:solidFill>
                  <a:srgbClr val="00B0F0"/>
                </a:solidFill>
                <a:latin typeface="微软雅黑" pitchFamily="34" charset="-122"/>
                <a:ea typeface="微软雅黑" pitchFamily="34" charset="-122"/>
                <a:cs typeface="Times New Roman" pitchFamily="18" charset="0"/>
              </a:rPr>
              <a:t>args</a:t>
            </a:r>
            <a:r>
              <a:rPr lang="en-US" altLang="zh-CN" sz="1800" dirty="0">
                <a:solidFill>
                  <a:srgbClr val="00B0F0"/>
                </a:solidFill>
                <a:latin typeface="微软雅黑" pitchFamily="34" charset="-122"/>
                <a:ea typeface="微软雅黑" pitchFamily="34" charset="-122"/>
                <a:cs typeface="Times New Roman" pitchFamily="18" charset="0"/>
              </a:rPr>
              <a:t>){</a:t>
            </a:r>
            <a:r>
              <a:rPr lang="en-US" altLang="zh-CN" sz="1800" dirty="0" err="1">
                <a:solidFill>
                  <a:srgbClr val="00B0F0"/>
                </a:solidFill>
                <a:latin typeface="微软雅黑" pitchFamily="34" charset="-122"/>
                <a:ea typeface="微软雅黑" pitchFamily="34" charset="-122"/>
                <a:cs typeface="Times New Roman" pitchFamily="18" charset="0"/>
              </a:rPr>
              <a:t>System.out.println</a:t>
            </a:r>
            <a:r>
              <a:rPr lang="en-US" altLang="zh-CN" sz="1800" dirty="0">
                <a:solidFill>
                  <a:srgbClr val="00B0F0"/>
                </a:solidFill>
                <a:latin typeface="微软雅黑" pitchFamily="34" charset="-122"/>
                <a:ea typeface="微软雅黑" pitchFamily="34" charset="-122"/>
                <a:cs typeface="Times New Roman" pitchFamily="18" charset="0"/>
              </a:rPr>
              <a:t>("</a:t>
            </a:r>
            <a:r>
              <a:rPr lang="zh-CN" altLang="zh-CN" sz="1800" dirty="0">
                <a:solidFill>
                  <a:srgbClr val="00B0F0"/>
                </a:solidFill>
                <a:latin typeface="微软雅黑" pitchFamily="34" charset="-122"/>
                <a:ea typeface="微软雅黑" pitchFamily="34" charset="-122"/>
                <a:cs typeface="Times New Roman" pitchFamily="18" charset="0"/>
              </a:rPr>
              <a:t>这是第一个</a:t>
            </a:r>
            <a:r>
              <a:rPr lang="en-US" altLang="zh-CN" sz="1800" dirty="0">
                <a:solidFill>
                  <a:srgbClr val="00B0F0"/>
                </a:solidFill>
                <a:latin typeface="微软雅黑" pitchFamily="34" charset="-122"/>
                <a:ea typeface="微软雅黑" pitchFamily="34" charset="-122"/>
                <a:cs typeface="Times New Roman" pitchFamily="18" charset="0"/>
              </a:rPr>
              <a:t>Java</a:t>
            </a:r>
            <a:r>
              <a:rPr lang="zh-CN" altLang="zh-CN" sz="1800" dirty="0">
                <a:solidFill>
                  <a:srgbClr val="00B0F0"/>
                </a:solidFill>
                <a:latin typeface="微软雅黑" pitchFamily="34" charset="-122"/>
                <a:ea typeface="微软雅黑" pitchFamily="34" charset="-122"/>
                <a:cs typeface="Times New Roman" pitchFamily="18" charset="0"/>
              </a:rPr>
              <a:t>程序！</a:t>
            </a:r>
            <a:r>
              <a:rPr lang="en-US" altLang="zh-CN" sz="1800" dirty="0">
                <a:solidFill>
                  <a:srgbClr val="00B0F0"/>
                </a:solidFill>
                <a:latin typeface="微软雅黑" pitchFamily="34" charset="-122"/>
                <a:ea typeface="微软雅黑" pitchFamily="34" charset="-122"/>
                <a:cs typeface="Times New Roman" pitchFamily="18" charset="0"/>
              </a:rPr>
              <a:t>");}}</a:t>
            </a:r>
            <a:endParaRPr lang="zh-CN" altLang="zh-CN" sz="1800" dirty="0">
              <a:solidFill>
                <a:srgbClr val="00B0F0"/>
              </a:solidFill>
              <a:latin typeface="微软雅黑" pitchFamily="34" charset="-122"/>
              <a:ea typeface="微软雅黑" pitchFamily="34" charset="-122"/>
              <a:cs typeface="Times New Roman"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00021127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1765300" y="1508760"/>
            <a:ext cx="8516620" cy="4450080"/>
            <a:chOff x="1673860" y="1402080"/>
            <a:chExt cx="8516620" cy="4450080"/>
          </a:xfrm>
        </p:grpSpPr>
        <p:pic>
          <p:nvPicPr>
            <p:cNvPr id="299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860" y="1402080"/>
              <a:ext cx="8516620" cy="445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702560" y="1615440"/>
              <a:ext cx="7152640" cy="4236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public class Example02 {</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public static void main(String[] </a:t>
              </a:r>
              <a:r>
                <a:rPr lang="en-US" altLang="zh-CN" sz="2000" dirty="0" err="1">
                  <a:solidFill>
                    <a:schemeClr val="bg1">
                      <a:lumMod val="50000"/>
                    </a:schemeClr>
                  </a:solidFill>
                  <a:latin typeface="Lucida Sans Unicode"/>
                  <a:ea typeface="微软雅黑" pitchFamily="34" charset="-122"/>
                  <a:cs typeface="Lucida Sans Unicode"/>
                </a:rPr>
                <a:t>args</a:t>
              </a:r>
              <a:r>
                <a:rPr lang="en-US" altLang="zh-CN" sz="2000" dirty="0">
                  <a:solidFill>
                    <a:schemeClr val="bg1">
                      <a:lumMod val="50000"/>
                    </a:schemeClr>
                  </a:solidFill>
                  <a:latin typeface="Lucida Sans Unicode"/>
                  <a:ea typeface="微软雅黑" pitchFamily="34" charset="-122"/>
                  <a:cs typeface="Lucida Sans Unicode"/>
                </a:rPr>
                <a:t>) {</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byte a;                // </a:t>
              </a:r>
              <a:r>
                <a:rPr lang="zh-CN" altLang="zh-CN" sz="2000" dirty="0">
                  <a:solidFill>
                    <a:schemeClr val="bg1">
                      <a:lumMod val="50000"/>
                    </a:schemeClr>
                  </a:solidFill>
                  <a:latin typeface="Lucida Sans Unicode"/>
                  <a:ea typeface="微软雅黑" pitchFamily="34" charset="-122"/>
                  <a:cs typeface="Lucida Sans Unicode"/>
                </a:rPr>
                <a:t>定义</a:t>
              </a:r>
              <a:r>
                <a:rPr lang="en-US" altLang="zh-CN" sz="2000" dirty="0">
                  <a:solidFill>
                    <a:schemeClr val="bg1">
                      <a:lumMod val="50000"/>
                    </a:schemeClr>
                  </a:solidFill>
                  <a:latin typeface="Lucida Sans Unicode"/>
                  <a:ea typeface="微软雅黑" pitchFamily="34" charset="-122"/>
                  <a:cs typeface="Lucida Sans Unicode"/>
                </a:rPr>
                <a:t>byte</a:t>
              </a:r>
              <a:r>
                <a:rPr lang="zh-CN" altLang="zh-CN" sz="2000" dirty="0">
                  <a:solidFill>
                    <a:schemeClr val="bg1">
                      <a:lumMod val="50000"/>
                    </a:schemeClr>
                  </a:solidFill>
                  <a:latin typeface="Lucida Sans Unicode"/>
                  <a:ea typeface="微软雅黑" pitchFamily="34" charset="-122"/>
                  <a:cs typeface="Lucida Sans Unicode"/>
                </a:rPr>
                <a:t>类型的变量</a:t>
              </a:r>
              <a:r>
                <a:rPr lang="en-US" altLang="zh-CN" sz="2000" dirty="0">
                  <a:solidFill>
                    <a:schemeClr val="bg1">
                      <a:lumMod val="50000"/>
                    </a:schemeClr>
                  </a:solidFill>
                  <a:latin typeface="Lucida Sans Unicode"/>
                  <a:ea typeface="微软雅黑" pitchFamily="34" charset="-122"/>
                  <a:cs typeface="Lucida Sans Unicode"/>
                </a:rPr>
                <a:t>a</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a:t>
              </a: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 b = 298;          // </a:t>
              </a:r>
              <a:r>
                <a:rPr lang="zh-CN" altLang="zh-CN" sz="2000" dirty="0">
                  <a:solidFill>
                    <a:schemeClr val="bg1">
                      <a:lumMod val="50000"/>
                    </a:schemeClr>
                  </a:solidFill>
                  <a:latin typeface="Lucida Sans Unicode"/>
                  <a:ea typeface="微软雅黑" pitchFamily="34" charset="-122"/>
                  <a:cs typeface="Lucida Sans Unicode"/>
                </a:rPr>
                <a:t>定义</a:t>
              </a:r>
              <a:r>
                <a:rPr lang="en-US" altLang="zh-CN" sz="2000" dirty="0" err="1">
                  <a:solidFill>
                    <a:schemeClr val="bg1">
                      <a:lumMod val="50000"/>
                    </a:schemeClr>
                  </a:solidFill>
                  <a:latin typeface="Lucida Sans Unicode"/>
                  <a:ea typeface="微软雅黑" pitchFamily="34" charset="-122"/>
                  <a:cs typeface="Lucida Sans Unicode"/>
                </a:rPr>
                <a:t>int</a:t>
              </a:r>
              <a:r>
                <a:rPr lang="zh-CN" altLang="zh-CN" sz="2000" dirty="0">
                  <a:solidFill>
                    <a:schemeClr val="bg1">
                      <a:lumMod val="50000"/>
                    </a:schemeClr>
                  </a:solidFill>
                  <a:latin typeface="Lucida Sans Unicode"/>
                  <a:ea typeface="微软雅黑" pitchFamily="34" charset="-122"/>
                  <a:cs typeface="Lucida Sans Unicode"/>
                </a:rPr>
                <a:t>类型的变量</a:t>
              </a:r>
              <a:r>
                <a:rPr lang="en-US" altLang="zh-CN" sz="2000" dirty="0">
                  <a:solidFill>
                    <a:schemeClr val="bg1">
                      <a:lumMod val="50000"/>
                    </a:schemeClr>
                  </a:solidFill>
                  <a:latin typeface="Lucida Sans Unicode"/>
                  <a:ea typeface="微软雅黑" pitchFamily="34" charset="-122"/>
                  <a:cs typeface="Lucida Sans Unicode"/>
                </a:rPr>
                <a:t>b</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a:t>
              </a:r>
              <a:r>
                <a:rPr lang="en-US" altLang="zh-CN" sz="2000" dirty="0">
                  <a:solidFill>
                    <a:srgbClr val="00B0F0"/>
                  </a:solidFill>
                  <a:latin typeface="Lucida Sans Unicode"/>
                  <a:ea typeface="微软雅黑" pitchFamily="34" charset="-122"/>
                  <a:cs typeface="Lucida Sans Unicode"/>
                </a:rPr>
                <a:t>a = (byte) b;</a:t>
              </a:r>
              <a:endParaRPr lang="zh-CN" altLang="zh-CN" sz="20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a:t>
              </a:r>
              <a:r>
                <a:rPr lang="en-US" altLang="zh-CN" sz="2000" dirty="0" err="1">
                  <a:solidFill>
                    <a:schemeClr val="bg1">
                      <a:lumMod val="50000"/>
                    </a:schemeClr>
                  </a:solidFill>
                  <a:latin typeface="Lucida Sans Unicode"/>
                  <a:ea typeface="微软雅黑" pitchFamily="34" charset="-122"/>
                  <a:cs typeface="Lucida Sans Unicode"/>
                </a:rPr>
                <a:t>System.out.println</a:t>
              </a:r>
              <a:r>
                <a:rPr lang="en-US" altLang="zh-CN" sz="2000" dirty="0">
                  <a:solidFill>
                    <a:schemeClr val="bg1">
                      <a:lumMod val="50000"/>
                    </a:schemeClr>
                  </a:solidFill>
                  <a:latin typeface="Lucida Sans Unicode"/>
                  <a:ea typeface="微软雅黑" pitchFamily="34" charset="-122"/>
                  <a:cs typeface="Lucida Sans Unicode"/>
                </a:rPr>
                <a:t>("b=" + b);</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a:t>
              </a:r>
              <a:r>
                <a:rPr lang="en-US" altLang="zh-CN" sz="2000" dirty="0" err="1">
                  <a:solidFill>
                    <a:schemeClr val="bg1">
                      <a:lumMod val="50000"/>
                    </a:schemeClr>
                  </a:solidFill>
                  <a:latin typeface="Lucida Sans Unicode"/>
                  <a:ea typeface="微软雅黑" pitchFamily="34" charset="-122"/>
                  <a:cs typeface="Lucida Sans Unicode"/>
                </a:rPr>
                <a:t>System.out.println</a:t>
              </a:r>
              <a:r>
                <a:rPr lang="en-US" altLang="zh-CN" sz="2000" dirty="0">
                  <a:solidFill>
                    <a:schemeClr val="bg1">
                      <a:lumMod val="50000"/>
                    </a:schemeClr>
                  </a:solidFill>
                  <a:latin typeface="Lucida Sans Unicode"/>
                  <a:ea typeface="微软雅黑" pitchFamily="34" charset="-122"/>
                  <a:cs typeface="Lucida Sans Unicode"/>
                </a:rPr>
                <a:t>("a=" + a);</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	}</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Lucida Sans Unicode"/>
                  <a:ea typeface="微软雅黑" pitchFamily="34" charset="-122"/>
                  <a:cs typeface="Lucida Sans Unicode"/>
                </a:rPr>
                <a:t>}</a:t>
              </a:r>
              <a:endParaRPr lang="zh-CN" altLang="zh-CN" sz="20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0516968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219200" y="1513840"/>
            <a:ext cx="4307840" cy="802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上述程序运行结果如下图。</a:t>
            </a:r>
            <a:endParaRPr lang="en-US" altLang="zh-CN" sz="2400" dirty="0">
              <a:solidFill>
                <a:schemeClr val="bg1">
                  <a:lumMod val="50000"/>
                </a:schemeClr>
              </a:solidFill>
              <a:latin typeface="Lucida Sans Unicode"/>
              <a:ea typeface="微软雅黑" pitchFamily="34" charset="-122"/>
              <a:cs typeface="Lucida Sans Unicode"/>
            </a:endParaRPr>
          </a:p>
        </p:txBody>
      </p:sp>
      <p:pic>
        <p:nvPicPr>
          <p:cNvPr id="300034"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089" y="2538094"/>
            <a:ext cx="8488302" cy="2064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861459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00034"/>
                                        </p:tgtEl>
                                        <p:attrNameLst>
                                          <p:attrName>style.visibility</p:attrName>
                                        </p:attrNameLst>
                                      </p:cBhvr>
                                      <p:to>
                                        <p:strVal val="visible"/>
                                      </p:to>
                                    </p:set>
                                    <p:animEffect transition="in" filter="fade">
                                      <p:cBhvr>
                                        <p:cTn id="11" dur="1000"/>
                                        <p:tgtEl>
                                          <p:spTgt spid="300034"/>
                                        </p:tgtEl>
                                      </p:cBhvr>
                                    </p:animEffect>
                                    <p:anim calcmode="lin" valueType="num">
                                      <p:cBhvr>
                                        <p:cTn id="12" dur="1000" fill="hold"/>
                                        <p:tgtEl>
                                          <p:spTgt spid="300034"/>
                                        </p:tgtEl>
                                        <p:attrNameLst>
                                          <p:attrName>ppt_x</p:attrName>
                                        </p:attrNameLst>
                                      </p:cBhvr>
                                      <p:tavLst>
                                        <p:tav tm="0">
                                          <p:val>
                                            <p:strVal val="#ppt_x"/>
                                          </p:val>
                                        </p:tav>
                                        <p:tav tm="100000">
                                          <p:val>
                                            <p:strVal val="#ppt_x"/>
                                          </p:val>
                                        </p:tav>
                                      </p:tavLst>
                                    </p:anim>
                                    <p:anim calcmode="lin" valueType="num">
                                      <p:cBhvr>
                                        <p:cTn id="13" dur="1000" fill="hold"/>
                                        <p:tgtEl>
                                          <p:spTgt spid="300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2.2.3 </a:t>
            </a:r>
            <a:r>
              <a:rPr lang="zh-CN" altLang="en-US" sz="3200" b="1" dirty="0">
                <a:solidFill>
                  <a:srgbClr val="1353A2"/>
                </a:solidFill>
                <a:latin typeface="微软雅黑" pitchFamily="34" charset="-122"/>
                <a:ea typeface="微软雅黑" pitchFamily="34" charset="-122"/>
              </a:rPr>
              <a:t>变量的类型转换</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219200" y="1391920"/>
            <a:ext cx="10261600" cy="2275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从运行结果可知</a:t>
            </a:r>
            <a:r>
              <a:rPr lang="zh-CN" altLang="zh-CN" sz="2400" dirty="0">
                <a:solidFill>
                  <a:schemeClr val="bg1">
                    <a:lumMod val="50000"/>
                  </a:schemeClr>
                </a:solidFill>
                <a:latin typeface="Lucida Sans Unicode"/>
                <a:ea typeface="微软雅黑" pitchFamily="34" charset="-122"/>
                <a:cs typeface="Lucida Sans Unicode"/>
              </a:rPr>
              <a:t>变量</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本身的值为</a:t>
            </a:r>
            <a:r>
              <a:rPr lang="en-US" altLang="zh-CN" sz="2400" dirty="0">
                <a:solidFill>
                  <a:schemeClr val="bg1">
                    <a:lumMod val="50000"/>
                  </a:schemeClr>
                </a:solidFill>
                <a:latin typeface="Lucida Sans Unicode"/>
                <a:ea typeface="微软雅黑" pitchFamily="34" charset="-122"/>
                <a:cs typeface="Lucida Sans Unicode"/>
              </a:rPr>
              <a:t>298</a:t>
            </a:r>
            <a:r>
              <a:rPr lang="zh-CN" altLang="zh-CN" sz="2400" dirty="0">
                <a:solidFill>
                  <a:schemeClr val="bg1">
                    <a:lumMod val="50000"/>
                  </a:schemeClr>
                </a:solidFill>
                <a:latin typeface="Lucida Sans Unicode"/>
                <a:ea typeface="微软雅黑" pitchFamily="34" charset="-122"/>
                <a:cs typeface="Lucida Sans Unicode"/>
              </a:rPr>
              <a:t>，然而在赋值给变量</a:t>
            </a:r>
            <a:r>
              <a:rPr lang="en-US" altLang="zh-CN" sz="2400" dirty="0">
                <a:solidFill>
                  <a:schemeClr val="bg1">
                    <a:lumMod val="50000"/>
                  </a:schemeClr>
                </a:solidFill>
                <a:latin typeface="Lucida Sans Unicode"/>
                <a:ea typeface="微软雅黑" pitchFamily="34" charset="-122"/>
                <a:cs typeface="Lucida Sans Unicode"/>
              </a:rPr>
              <a:t>a</a:t>
            </a:r>
            <a:r>
              <a:rPr lang="zh-CN" altLang="zh-CN" sz="2400" dirty="0">
                <a:solidFill>
                  <a:schemeClr val="bg1">
                    <a:lumMod val="50000"/>
                  </a:schemeClr>
                </a:solidFill>
                <a:latin typeface="Lucida Sans Unicode"/>
                <a:ea typeface="微软雅黑" pitchFamily="34" charset="-122"/>
                <a:cs typeface="Lucida Sans Unicode"/>
              </a:rPr>
              <a:t>后，</a:t>
            </a:r>
            <a:r>
              <a:rPr lang="en-US" altLang="zh-CN" sz="2400" dirty="0">
                <a:solidFill>
                  <a:schemeClr val="bg1">
                    <a:lumMod val="50000"/>
                  </a:schemeClr>
                </a:solidFill>
                <a:latin typeface="Lucida Sans Unicode"/>
                <a:ea typeface="微软雅黑" pitchFamily="34" charset="-122"/>
                <a:cs typeface="Lucida Sans Unicode"/>
              </a:rPr>
              <a:t>a</a:t>
            </a:r>
            <a:r>
              <a:rPr lang="zh-CN" altLang="zh-CN" sz="2400" dirty="0">
                <a:solidFill>
                  <a:schemeClr val="bg1">
                    <a:lumMod val="50000"/>
                  </a:schemeClr>
                </a:solidFill>
                <a:latin typeface="Lucida Sans Unicode"/>
                <a:ea typeface="微软雅黑" pitchFamily="34" charset="-122"/>
                <a:cs typeface="Lucida Sans Unicode"/>
              </a:rPr>
              <a:t>的值为</a:t>
            </a:r>
            <a:r>
              <a:rPr lang="en-US" altLang="zh-CN" sz="2400" dirty="0">
                <a:solidFill>
                  <a:schemeClr val="bg1">
                    <a:lumMod val="50000"/>
                  </a:schemeClr>
                </a:solidFill>
                <a:latin typeface="Lucida Sans Unicode"/>
                <a:ea typeface="微软雅黑" pitchFamily="34" charset="-122"/>
                <a:cs typeface="Lucida Sans Unicode"/>
              </a:rPr>
              <a:t>42</a:t>
            </a:r>
            <a:r>
              <a:rPr lang="zh-CN" altLang="zh-CN" sz="2400" dirty="0">
                <a:solidFill>
                  <a:schemeClr val="bg1">
                    <a:lumMod val="50000"/>
                  </a:schemeClr>
                </a:solidFill>
                <a:latin typeface="Lucida Sans Unicode"/>
                <a:ea typeface="微软雅黑" pitchFamily="34" charset="-122"/>
                <a:cs typeface="Lucida Sans Unicode"/>
              </a:rPr>
              <a:t>。原因</a:t>
            </a:r>
            <a:r>
              <a:rPr lang="zh-CN" altLang="en-US"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变量</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为</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类型，在内存中占用</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个字节；</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类型的数据在内存中占用</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个字节，当将变量</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的类型强转为</a:t>
            </a:r>
            <a:r>
              <a:rPr lang="en-US" altLang="zh-CN" sz="2400" dirty="0">
                <a:solidFill>
                  <a:schemeClr val="bg1">
                    <a:lumMod val="50000"/>
                  </a:schemeClr>
                </a:solidFill>
                <a:latin typeface="Lucida Sans Unicode"/>
                <a:ea typeface="微软雅黑" pitchFamily="34" charset="-122"/>
                <a:cs typeface="Lucida Sans Unicode"/>
              </a:rPr>
              <a:t>byte</a:t>
            </a:r>
            <a:r>
              <a:rPr lang="zh-CN" altLang="zh-CN" sz="2400" dirty="0">
                <a:solidFill>
                  <a:schemeClr val="bg1">
                    <a:lumMod val="50000"/>
                  </a:schemeClr>
                </a:solidFill>
                <a:latin typeface="Lucida Sans Unicode"/>
                <a:ea typeface="微软雅黑" pitchFamily="34" charset="-122"/>
                <a:cs typeface="Lucida Sans Unicode"/>
              </a:rPr>
              <a:t>类型后，前面</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个高位字节的数据丢失，数值发生改变。</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166605913"/>
              </p:ext>
            </p:extLst>
          </p:nvPr>
        </p:nvGraphicFramePr>
        <p:xfrm>
          <a:off x="3870728" y="3698240"/>
          <a:ext cx="5282156" cy="2275840"/>
        </p:xfrm>
        <a:graphic>
          <a:graphicData uri="http://schemas.openxmlformats.org/presentationml/2006/ole">
            <mc:AlternateContent xmlns:mc="http://schemas.openxmlformats.org/markup-compatibility/2006">
              <mc:Choice xmlns:v="urn:schemas-microsoft-com:vml" Requires="v">
                <p:oleObj spid="_x0000_s301101" name="Visio" r:id="rId5" imgW="4121315" imgH="1781365" progId="Visio.Drawing.11">
                  <p:embed/>
                </p:oleObj>
              </mc:Choice>
              <mc:Fallback>
                <p:oleObj name="Visio" r:id="rId5" imgW="4121315" imgH="1781365" progId="Visio.Drawing.11">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0728" y="3698240"/>
                        <a:ext cx="5282156" cy="2275840"/>
                      </a:xfrm>
                      <a:prstGeom prst="rect">
                        <a:avLst/>
                      </a:prstGeom>
                      <a:noFill/>
                    </p:spPr>
                  </p:pic>
                </p:oleObj>
              </mc:Fallback>
            </mc:AlternateContent>
          </a:graphicData>
        </a:graphic>
      </p:graphicFrame>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2"/>
    </p:custDataLst>
    <p:extLst>
      <p:ext uri="{BB962C8B-B14F-4D97-AF65-F5344CB8AC3E}">
        <p14:creationId xmlns:p14="http://schemas.microsoft.com/office/powerpoint/2010/main" val="24860214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668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多学一招：表达式类型自动提升</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940560" y="1778000"/>
            <a:ext cx="5212080" cy="3423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所谓表达式是指由变量和运算符组成的一个算式。变量在表达式中进行运算时，可能发生自动类型转换，这就是表达式数据类型的自动提升。例如，一个</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byte</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型的变量在运算期间类型会自动提升为</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int</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型。</a:t>
            </a:r>
            <a:endPar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990" y="1473200"/>
            <a:ext cx="33909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1195330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668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多学一招：表达式类型自动提升</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879600" y="1649366"/>
            <a:ext cx="8503920" cy="4284074"/>
            <a:chOff x="1798320" y="1649366"/>
            <a:chExt cx="8503920" cy="4284074"/>
          </a:xfrm>
        </p:grpSpPr>
        <p:pic>
          <p:nvPicPr>
            <p:cNvPr id="309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320" y="1649366"/>
              <a:ext cx="8503920" cy="428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123440" y="1717040"/>
              <a:ext cx="8158480" cy="4145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public class Example03 {</a:t>
              </a:r>
              <a:endPar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	public static void main(String[] </a:t>
              </a:r>
              <a:r>
                <a:rPr lang="en-US" altLang="zh-CN" sz="2000" dirty="0" err="1">
                  <a:solidFill>
                    <a:schemeClr val="bg1">
                      <a:lumMod val="50000"/>
                    </a:schemeClr>
                  </a:solidFill>
                  <a:latin typeface="楷体" panose="02010609060101010101" pitchFamily="49" charset="-122"/>
                  <a:ea typeface="楷体" panose="02010609060101010101" pitchFamily="49" charset="-122"/>
                  <a:cs typeface="Lucida Sans Unicode"/>
                </a:rPr>
                <a:t>args</a:t>
              </a: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 {</a:t>
              </a:r>
              <a:endPar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		byte b1 = 3; // </a:t>
              </a:r>
              <a:r>
                <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rPr>
                <a:t>定义一个</a:t>
              </a: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byte</a:t>
              </a:r>
              <a:r>
                <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rPr>
                <a:t>类型的变量</a:t>
              </a:r>
            </a:p>
            <a:p>
              <a:pPr marL="0" indent="0" eaLnBrk="1" hangingPunct="1">
                <a:lnSpc>
                  <a:spcPct val="150000"/>
                </a:lnSpc>
                <a:spcBef>
                  <a:spcPct val="0"/>
                </a:spcBef>
                <a:buNone/>
                <a:defRPr/>
              </a:pP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		byte b2 = 4;</a:t>
              </a:r>
            </a:p>
            <a:p>
              <a:pPr marL="0" indent="0" eaLnBrk="1" hangingPunct="1">
                <a:lnSpc>
                  <a:spcPct val="150000"/>
                </a:lnSpc>
                <a:spcBef>
                  <a:spcPct val="0"/>
                </a:spcBef>
                <a:buNone/>
                <a:defRPr/>
              </a:pP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		// </a:t>
              </a:r>
              <a:r>
                <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rPr>
                <a:t>两个</a:t>
              </a: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byte</a:t>
              </a:r>
              <a:r>
                <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rPr>
                <a:t>类型变量相加，赋值给一个</a:t>
              </a: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byte</a:t>
              </a:r>
              <a:r>
                <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rPr>
                <a:t>类型变量</a:t>
              </a:r>
            </a:p>
            <a:p>
              <a:pPr marL="0" indent="0" eaLnBrk="1" hangingPunct="1">
                <a:lnSpc>
                  <a:spcPct val="150000"/>
                </a:lnSpc>
                <a:spcBef>
                  <a:spcPct val="0"/>
                </a:spcBef>
                <a:buNone/>
                <a:defRPr/>
              </a:pP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		byte b3 = b1 + b2; 		</a:t>
              </a:r>
            </a:p>
            <a:p>
              <a:pPr marL="0" indent="0" eaLnBrk="1" hangingPunct="1">
                <a:lnSpc>
                  <a:spcPct val="150000"/>
                </a:lnSpc>
                <a:spcBef>
                  <a:spcPct val="0"/>
                </a:spcBef>
                <a:buNone/>
                <a:defRPr/>
              </a:pP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en-US" altLang="zh-CN" sz="2000" dirty="0" err="1">
                  <a:solidFill>
                    <a:schemeClr val="bg1">
                      <a:lumMod val="50000"/>
                    </a:schemeClr>
                  </a:solidFill>
                  <a:latin typeface="楷体" panose="02010609060101010101" pitchFamily="49" charset="-122"/>
                  <a:ea typeface="楷体" panose="02010609060101010101" pitchFamily="49" charset="-122"/>
                  <a:cs typeface="Lucida Sans Unicode"/>
                </a:rPr>
                <a:t>System.out.println</a:t>
              </a: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("b3=" + b3);</a:t>
              </a:r>
              <a:endPar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	}</a:t>
              </a:r>
              <a:endPar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000" dirty="0">
                  <a:solidFill>
                    <a:schemeClr val="bg1">
                      <a:lumMod val="50000"/>
                    </a:schemeClr>
                  </a:solidFill>
                  <a:latin typeface="楷体" panose="02010609060101010101" pitchFamily="49" charset="-122"/>
                  <a:ea typeface="楷体" panose="02010609060101010101" pitchFamily="49" charset="-122"/>
                  <a:cs typeface="Lucida Sans Unicode"/>
                </a:rPr>
                <a:t>}</a:t>
              </a:r>
              <a:endParaRPr lang="zh-CN" altLang="zh-CN" sz="20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gr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951275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46684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多学一招：表达式类型自动提升</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808480" y="2021840"/>
            <a:ext cx="9682480" cy="3210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编译上述代码，程序报错，原因：</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表达式</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b1+b2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运算期间，变量</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b1</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和</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b2</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都被自动提升为</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int</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型，表达式的运算结果也就成了</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int</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型，将该结果赋给</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byte</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型的变量，编译器报错。</a:t>
            </a:r>
            <a:endPar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解决办法：进行强制类型转换。</a:t>
            </a:r>
            <a:endPar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400" dirty="0">
                <a:solidFill>
                  <a:srgbClr val="00B0F0"/>
                </a:solidFill>
                <a:latin typeface="楷体" panose="02010609060101010101" pitchFamily="49" charset="-122"/>
                <a:ea typeface="楷体" panose="02010609060101010101" pitchFamily="49" charset="-122"/>
                <a:cs typeface="Lucida Sans Unicode"/>
              </a:rPr>
              <a:t>byte b3 = (byte) (b1 + b2);</a:t>
            </a:r>
            <a:endParaRPr lang="zh-CN" altLang="zh-CN" sz="2400" dirty="0">
              <a:solidFill>
                <a:srgbClr val="00B0F0"/>
              </a:solidFill>
              <a:latin typeface="楷体" panose="02010609060101010101" pitchFamily="49" charset="-122"/>
              <a:ea typeface="楷体" panose="02010609060101010101" pitchFamily="49"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7826059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2.2.4 </a:t>
            </a:r>
            <a:r>
              <a:rPr lang="zh-CN" altLang="en-US" sz="3200" b="1" dirty="0">
                <a:solidFill>
                  <a:srgbClr val="1353A2"/>
                </a:solidFill>
                <a:latin typeface="微软雅黑" pitchFamily="34" charset="-122"/>
                <a:ea typeface="微软雅黑" pitchFamily="34" charset="-122"/>
              </a:rPr>
              <a:t>变量的作用域</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804035" y="1727200"/>
            <a:ext cx="5943600" cy="3870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变量需要先定义后使用，但这并不意味着定义的变量，在之后所有语句中都可以使用。变量需要在它的作用范围内才可以被使用，这个作用范围称为变量的作用域。在程序中，变量一定会被定义在某一对大括号中，该大括号所包含的代码区域便是这个变量的作用域。</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102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635" y="1402873"/>
            <a:ext cx="3116263" cy="451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8332881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310274"/>
                                        </p:tgtEl>
                                        <p:attrNameLst>
                                          <p:attrName>r</p:attrName>
                                        </p:attrNameLst>
                                      </p:cBhvr>
                                    </p:animRot>
                                    <p:animRot by="-240000">
                                      <p:cBhvr>
                                        <p:cTn id="10" dur="200" fill="hold">
                                          <p:stCondLst>
                                            <p:cond delay="200"/>
                                          </p:stCondLst>
                                        </p:cTn>
                                        <p:tgtEl>
                                          <p:spTgt spid="310274"/>
                                        </p:tgtEl>
                                        <p:attrNameLst>
                                          <p:attrName>r</p:attrName>
                                        </p:attrNameLst>
                                      </p:cBhvr>
                                    </p:animRot>
                                    <p:animRot by="240000">
                                      <p:cBhvr>
                                        <p:cTn id="11" dur="200" fill="hold">
                                          <p:stCondLst>
                                            <p:cond delay="400"/>
                                          </p:stCondLst>
                                        </p:cTn>
                                        <p:tgtEl>
                                          <p:spTgt spid="310274"/>
                                        </p:tgtEl>
                                        <p:attrNameLst>
                                          <p:attrName>r</p:attrName>
                                        </p:attrNameLst>
                                      </p:cBhvr>
                                    </p:animRot>
                                    <p:animRot by="-240000">
                                      <p:cBhvr>
                                        <p:cTn id="12" dur="200" fill="hold">
                                          <p:stCondLst>
                                            <p:cond delay="600"/>
                                          </p:stCondLst>
                                        </p:cTn>
                                        <p:tgtEl>
                                          <p:spTgt spid="310274"/>
                                        </p:tgtEl>
                                        <p:attrNameLst>
                                          <p:attrName>r</p:attrName>
                                        </p:attrNameLst>
                                      </p:cBhvr>
                                    </p:animRot>
                                    <p:animRot by="120000">
                                      <p:cBhvr>
                                        <p:cTn id="13" dur="200" fill="hold">
                                          <p:stCondLst>
                                            <p:cond delay="800"/>
                                          </p:stCondLst>
                                        </p:cTn>
                                        <p:tgtEl>
                                          <p:spTgt spid="3102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2.2.4 </a:t>
            </a:r>
            <a:r>
              <a:rPr lang="zh-CN" altLang="en-US" sz="3200" b="1" dirty="0">
                <a:solidFill>
                  <a:srgbClr val="1353A2"/>
                </a:solidFill>
                <a:latin typeface="微软雅黑" pitchFamily="34" charset="-122"/>
                <a:ea typeface="微软雅黑" pitchFamily="34" charset="-122"/>
              </a:rPr>
              <a:t>变量的作用域</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727200" y="4196080"/>
            <a:ext cx="9271634" cy="1483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上图中的</a:t>
            </a:r>
            <a:r>
              <a:rPr lang="zh-CN" altLang="zh-CN" sz="2400" dirty="0">
                <a:solidFill>
                  <a:schemeClr val="bg1">
                    <a:lumMod val="50000"/>
                  </a:schemeClr>
                </a:solidFill>
                <a:latin typeface="Lucida Sans Unicode"/>
                <a:ea typeface="微软雅黑" pitchFamily="34" charset="-122"/>
                <a:cs typeface="Lucida Sans Unicode"/>
              </a:rPr>
              <a:t>代码有两层大括号。其中，外层大括号所标识的代码区域就是变量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的作用域，内层大括号所标识的代码区域就是变量</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的作用域。</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431501104"/>
              </p:ext>
            </p:extLst>
          </p:nvPr>
        </p:nvGraphicFramePr>
        <p:xfrm>
          <a:off x="2311398" y="1692166"/>
          <a:ext cx="8063177" cy="2336800"/>
        </p:xfrm>
        <a:graphic>
          <a:graphicData uri="http://schemas.openxmlformats.org/presentationml/2006/ole">
            <mc:AlternateContent xmlns:mc="http://schemas.openxmlformats.org/markup-compatibility/2006">
              <mc:Choice xmlns:v="urn:schemas-microsoft-com:vml" Requires="v">
                <p:oleObj spid="_x0000_s311342" name="Visio" r:id="rId5" imgW="6156870" imgH="1782810" progId="Visio.Drawing.11">
                  <p:embed/>
                </p:oleObj>
              </mc:Choice>
              <mc:Fallback>
                <p:oleObj name="Visio" r:id="rId5" imgW="6156870" imgH="1782810" progId="Visio.Drawing.11">
                  <p:embed/>
                  <p:pic>
                    <p:nvPicPr>
                      <p:cNvPr id="0"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398" y="1692166"/>
                        <a:ext cx="8063177" cy="2336800"/>
                      </a:xfrm>
                      <a:prstGeom prst="rect">
                        <a:avLst/>
                      </a:prstGeom>
                      <a:noFill/>
                    </p:spPr>
                  </p:pic>
                </p:oleObj>
              </mc:Fallback>
            </mc:AlternateContent>
          </a:graphicData>
        </a:graphic>
      </p:graphicFrame>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2"/>
    </p:custDataLst>
    <p:extLst>
      <p:ext uri="{BB962C8B-B14F-4D97-AF65-F5344CB8AC3E}">
        <p14:creationId xmlns:p14="http://schemas.microsoft.com/office/powerpoint/2010/main" val="31673695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2.2.4 </a:t>
            </a:r>
            <a:r>
              <a:rPr lang="zh-CN" altLang="en-US" sz="3200" b="1" dirty="0">
                <a:solidFill>
                  <a:srgbClr val="1353A2"/>
                </a:solidFill>
                <a:latin typeface="微软雅黑" pitchFamily="34" charset="-122"/>
                <a:ea typeface="微软雅黑" pitchFamily="34" charset="-122"/>
              </a:rPr>
              <a:t>变量的作用域</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727200" y="1168400"/>
            <a:ext cx="9271634"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接下来通过一个案例进一步熟悉变量的作用域</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p:cNvGrpSpPr/>
          <p:nvPr/>
        </p:nvGrpSpPr>
        <p:grpSpPr>
          <a:xfrm>
            <a:off x="1965643" y="1849120"/>
            <a:ext cx="8783637" cy="4480560"/>
            <a:chOff x="1559243" y="1849120"/>
            <a:chExt cx="8783637" cy="4480560"/>
          </a:xfrm>
        </p:grpSpPr>
        <p:pic>
          <p:nvPicPr>
            <p:cNvPr id="3143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243" y="1849120"/>
              <a:ext cx="8783637" cy="448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a:xfrm>
              <a:off x="2092960" y="1859280"/>
              <a:ext cx="8117840" cy="4419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public class Example04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 12;      		// </a:t>
              </a:r>
              <a:r>
                <a:rPr lang="zh-CN" altLang="zh-CN" sz="1600" dirty="0">
                  <a:solidFill>
                    <a:schemeClr val="bg1">
                      <a:lumMod val="50000"/>
                    </a:schemeClr>
                  </a:solidFill>
                  <a:latin typeface="Lucida Sans Unicode"/>
                  <a:ea typeface="微软雅黑" pitchFamily="34" charset="-122"/>
                  <a:cs typeface="Lucida Sans Unicode"/>
                </a:rPr>
                <a:t>定义了变量</a:t>
              </a:r>
              <a:r>
                <a:rPr lang="en-US" altLang="zh-CN" sz="1600" dirty="0">
                  <a:solidFill>
                    <a:schemeClr val="bg1">
                      <a:lumMod val="50000"/>
                    </a:schemeClr>
                  </a:solidFill>
                  <a:latin typeface="Lucida Sans Unicode"/>
                  <a:ea typeface="微软雅黑" pitchFamily="34" charset="-122"/>
                  <a:cs typeface="Lucida Sans Unicode"/>
                </a:rPr>
                <a:t>x</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a:solidFill>
                    <a:srgbClr val="00B0F0"/>
                  </a:solidFill>
                  <a:latin typeface="Lucida Sans Unicode"/>
                  <a:ea typeface="微软雅黑" pitchFamily="34" charset="-122"/>
                  <a:cs typeface="Lucida Sans Unicode"/>
                </a:rPr>
                <a:t>{</a:t>
              </a:r>
              <a:endParaRPr lang="zh-CN" altLang="zh-CN" sz="16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rgbClr val="00B0F0"/>
                  </a:solidFill>
                  <a:latin typeface="Lucida Sans Unicode"/>
                  <a:ea typeface="微软雅黑" pitchFamily="34" charset="-122"/>
                  <a:cs typeface="Lucida Sans Unicode"/>
                </a:rPr>
                <a:t>int</a:t>
              </a:r>
              <a:r>
                <a:rPr lang="en-US" altLang="zh-CN" sz="1600" dirty="0">
                  <a:solidFill>
                    <a:srgbClr val="00B0F0"/>
                  </a:solidFill>
                  <a:latin typeface="Lucida Sans Unicode"/>
                  <a:ea typeface="微软雅黑" pitchFamily="34" charset="-122"/>
                  <a:cs typeface="Lucida Sans Unicode"/>
                </a:rPr>
                <a:t> y = 96; </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定义了变量</a:t>
              </a:r>
              <a:r>
                <a:rPr lang="en-US" altLang="zh-CN" sz="1600" dirty="0">
                  <a:solidFill>
                    <a:schemeClr val="bg1">
                      <a:lumMod val="50000"/>
                    </a:schemeClr>
                  </a:solidFill>
                  <a:latin typeface="Lucida Sans Unicode"/>
                  <a:ea typeface="微软雅黑" pitchFamily="34" charset="-122"/>
                  <a:cs typeface="Lucida Sans Unicode"/>
                </a:rPr>
                <a:t>y</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("x is " + x); 	// </a:t>
              </a:r>
              <a:r>
                <a:rPr lang="zh-CN" altLang="zh-CN" sz="1600" dirty="0">
                  <a:solidFill>
                    <a:schemeClr val="bg1">
                      <a:lumMod val="50000"/>
                    </a:schemeClr>
                  </a:solidFill>
                  <a:latin typeface="Lucida Sans Unicode"/>
                  <a:ea typeface="微软雅黑" pitchFamily="34" charset="-122"/>
                  <a:cs typeface="Lucida Sans Unicode"/>
                </a:rPr>
                <a:t>访问变量</a:t>
              </a:r>
              <a:r>
                <a:rPr lang="en-US" altLang="zh-CN" sz="1600" dirty="0">
                  <a:solidFill>
                    <a:schemeClr val="bg1">
                      <a:lumMod val="50000"/>
                    </a:schemeClr>
                  </a:solidFill>
                  <a:latin typeface="Lucida Sans Unicode"/>
                  <a:ea typeface="微软雅黑" pitchFamily="34" charset="-122"/>
                  <a:cs typeface="Lucida Sans Unicode"/>
                </a:rPr>
                <a:t>x</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("y is " + y); 	// </a:t>
              </a:r>
              <a:r>
                <a:rPr lang="zh-CN" altLang="zh-CN" sz="1600" dirty="0">
                  <a:solidFill>
                    <a:schemeClr val="bg1">
                      <a:lumMod val="50000"/>
                    </a:schemeClr>
                  </a:solidFill>
                  <a:latin typeface="Lucida Sans Unicode"/>
                  <a:ea typeface="微软雅黑" pitchFamily="34" charset="-122"/>
                  <a:cs typeface="Lucida Sans Unicode"/>
                </a:rPr>
                <a:t>访问变量</a:t>
              </a:r>
              <a:r>
                <a:rPr lang="en-US" altLang="zh-CN" sz="1600" dirty="0">
                  <a:solidFill>
                    <a:schemeClr val="bg1">
                      <a:lumMod val="50000"/>
                    </a:schemeClr>
                  </a:solidFill>
                  <a:latin typeface="Lucida Sans Unicode"/>
                  <a:ea typeface="微软雅黑" pitchFamily="34" charset="-122"/>
                  <a:cs typeface="Lucida Sans Unicode"/>
                </a:rPr>
                <a:t>y</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a:solidFill>
                    <a:srgbClr val="00B0F0"/>
                  </a:solidFill>
                  <a:latin typeface="Lucida Sans Unicode"/>
                  <a:ea typeface="微软雅黑" pitchFamily="34" charset="-122"/>
                  <a:cs typeface="Lucida Sans Unicode"/>
                </a:rPr>
                <a:t>}</a:t>
              </a:r>
              <a:endParaRPr lang="zh-CN" altLang="zh-CN" sz="16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a:solidFill>
                    <a:srgbClr val="00B0F0"/>
                  </a:solidFill>
                  <a:latin typeface="Lucida Sans Unicode"/>
                  <a:ea typeface="微软雅黑" pitchFamily="34" charset="-122"/>
                  <a:cs typeface="Lucida Sans Unicode"/>
                </a:rPr>
                <a:t>y = x;          </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访问变量</a:t>
              </a:r>
              <a:r>
                <a:rPr lang="en-US" altLang="zh-CN" sz="1600" dirty="0">
                  <a:solidFill>
                    <a:schemeClr val="bg1">
                      <a:lumMod val="50000"/>
                    </a:schemeClr>
                  </a:solidFill>
                  <a:latin typeface="Lucida Sans Unicode"/>
                  <a:ea typeface="微软雅黑" pitchFamily="34" charset="-122"/>
                  <a:cs typeface="Lucida Sans Unicode"/>
                </a:rPr>
                <a:t>x</a:t>
              </a:r>
              <a:r>
                <a:rPr lang="zh-CN" altLang="zh-CN" sz="1600" dirty="0">
                  <a:solidFill>
                    <a:schemeClr val="bg1">
                      <a:lumMod val="50000"/>
                    </a:schemeClr>
                  </a:solidFill>
                  <a:latin typeface="Lucida Sans Unicode"/>
                  <a:ea typeface="微软雅黑" pitchFamily="34" charset="-122"/>
                  <a:cs typeface="Lucida Sans Unicode"/>
                </a:rPr>
                <a:t>，为变量</a:t>
              </a:r>
              <a:r>
                <a:rPr lang="en-US" altLang="zh-CN" sz="1600" dirty="0">
                  <a:solidFill>
                    <a:schemeClr val="bg1">
                      <a:lumMod val="50000"/>
                    </a:schemeClr>
                  </a:solidFill>
                  <a:latin typeface="Lucida Sans Unicode"/>
                  <a:ea typeface="微软雅黑" pitchFamily="34" charset="-122"/>
                  <a:cs typeface="Lucida Sans Unicode"/>
                </a:rPr>
                <a:t>y</a:t>
              </a:r>
              <a:r>
                <a:rPr lang="zh-CN" altLang="zh-CN" sz="1600" dirty="0">
                  <a:solidFill>
                    <a:schemeClr val="bg1">
                      <a:lumMod val="50000"/>
                    </a:schemeClr>
                  </a:solidFill>
                  <a:latin typeface="Lucida Sans Unicode"/>
                  <a:ea typeface="微软雅黑" pitchFamily="34" charset="-122"/>
                  <a:cs typeface="Lucida Sans Unicode"/>
                </a:rPr>
                <a:t>赋值</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("x is " + x);    // </a:t>
              </a:r>
              <a:r>
                <a:rPr lang="zh-CN" altLang="zh-CN" sz="1600" dirty="0">
                  <a:solidFill>
                    <a:schemeClr val="bg1">
                      <a:lumMod val="50000"/>
                    </a:schemeClr>
                  </a:solidFill>
                  <a:latin typeface="Lucida Sans Unicode"/>
                  <a:ea typeface="微软雅黑" pitchFamily="34" charset="-122"/>
                  <a:cs typeface="Lucida Sans Unicode"/>
                </a:rPr>
                <a:t>访问变量</a:t>
              </a:r>
              <a:r>
                <a:rPr lang="en-US" altLang="zh-CN" sz="1600" dirty="0">
                  <a:solidFill>
                    <a:schemeClr val="bg1">
                      <a:lumMod val="50000"/>
                    </a:schemeClr>
                  </a:solidFill>
                  <a:latin typeface="Lucida Sans Unicode"/>
                  <a:ea typeface="微软雅黑" pitchFamily="34" charset="-122"/>
                  <a:cs typeface="Lucida Sans Unicode"/>
                </a:rPr>
                <a:t>x</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a:t>
              </a:r>
            </a:p>
          </p:txBody>
        </p:sp>
      </p:grpSp>
    </p:spTree>
    <p:custDataLst>
      <p:tags r:id="rId1"/>
    </p:custDataLst>
    <p:extLst>
      <p:ext uri="{BB962C8B-B14F-4D97-AF65-F5344CB8AC3E}">
        <p14:creationId xmlns:p14="http://schemas.microsoft.com/office/powerpoint/2010/main" val="23429959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2.2.4 </a:t>
            </a:r>
            <a:r>
              <a:rPr lang="zh-CN" altLang="en-US" sz="3200" b="1" dirty="0">
                <a:solidFill>
                  <a:srgbClr val="1353A2"/>
                </a:solidFill>
                <a:latin typeface="微软雅黑" pitchFamily="34" charset="-122"/>
                <a:ea typeface="微软雅黑" pitchFamily="34" charset="-122"/>
              </a:rPr>
              <a:t>变量的作用域</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2514598" y="2458720"/>
            <a:ext cx="3972560" cy="2458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编译上述代码，程序报错，原因：变量</a:t>
            </a:r>
            <a:r>
              <a:rPr lang="en-US" altLang="zh-CN" sz="2400" dirty="0">
                <a:solidFill>
                  <a:schemeClr val="bg1">
                    <a:lumMod val="50000"/>
                  </a:schemeClr>
                </a:solidFill>
                <a:latin typeface="Lucida Sans Unicode"/>
                <a:ea typeface="微软雅黑" pitchFamily="34" charset="-122"/>
                <a:cs typeface="Lucida Sans Unicode"/>
              </a:rPr>
              <a:t>y</a:t>
            </a:r>
            <a:r>
              <a:rPr lang="zh-CN" altLang="en-US" sz="2400" dirty="0">
                <a:solidFill>
                  <a:schemeClr val="bg1">
                    <a:lumMod val="50000"/>
                  </a:schemeClr>
                </a:solidFill>
                <a:latin typeface="Lucida Sans Unicode"/>
                <a:ea typeface="微软雅黑" pitchFamily="34" charset="-122"/>
                <a:cs typeface="Lucida Sans Unicode"/>
              </a:rPr>
              <a:t>在作用域范围之外被使用（</a:t>
            </a:r>
            <a:r>
              <a:rPr lang="en-US" altLang="zh-CN" sz="2400" dirty="0">
                <a:solidFill>
                  <a:schemeClr val="bg1">
                    <a:lumMod val="50000"/>
                  </a:schemeClr>
                </a:solidFill>
                <a:latin typeface="Lucida Sans Unicode"/>
                <a:ea typeface="微软雅黑" pitchFamily="34" charset="-122"/>
                <a:cs typeface="Lucida Sans Unicode"/>
              </a:rPr>
              <a:t>y=x;)</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153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7410" y="1805940"/>
            <a:ext cx="25527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683412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315394"/>
                                        </p:tgtEl>
                                        <p:attrNameLst>
                                          <p:attrName>style.visibility</p:attrName>
                                        </p:attrNameLst>
                                      </p:cBhvr>
                                      <p:to>
                                        <p:strVal val="visible"/>
                                      </p:to>
                                    </p:set>
                                    <p:animEffect transition="in" filter="fade">
                                      <p:cBhvr>
                                        <p:cTn id="10" dur="1000"/>
                                        <p:tgtEl>
                                          <p:spTgt spid="315394"/>
                                        </p:tgtEl>
                                      </p:cBhvr>
                                    </p:animEffect>
                                    <p:anim calcmode="lin" valueType="num">
                                      <p:cBhvr>
                                        <p:cTn id="11" dur="1000" fill="hold"/>
                                        <p:tgtEl>
                                          <p:spTgt spid="315394"/>
                                        </p:tgtEl>
                                        <p:attrNameLst>
                                          <p:attrName>ppt_x</p:attrName>
                                        </p:attrNameLst>
                                      </p:cBhvr>
                                      <p:tavLst>
                                        <p:tav tm="0">
                                          <p:val>
                                            <p:strVal val="#ppt_x"/>
                                          </p:val>
                                        </p:tav>
                                        <p:tav tm="100000">
                                          <p:val>
                                            <p:strVal val="#ppt_x"/>
                                          </p:val>
                                        </p:tav>
                                      </p:tavLst>
                                    </p:anim>
                                    <p:anim calcmode="lin" valueType="num">
                                      <p:cBhvr>
                                        <p:cTn id="12" dur="1000" fill="hold"/>
                                        <p:tgtEl>
                                          <p:spTgt spid="3153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2.1.1 Java</a:t>
            </a:r>
            <a:r>
              <a:rPr lang="zh-CN" altLang="en-US" sz="3200" b="1" dirty="0">
                <a:solidFill>
                  <a:srgbClr val="1353A2"/>
                </a:solidFill>
                <a:latin typeface="微软雅黑" pitchFamily="34" charset="-122"/>
                <a:ea typeface="微软雅黑" pitchFamily="34" charset="-122"/>
              </a:rPr>
              <a:t>程序的基本格式</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1341120" y="1544320"/>
            <a:ext cx="9784080" cy="446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虽然</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没有严格要求用什么样的格式编排程序代码，但是，出于可读性的考虑，应该让自己编写的程序代码整齐美观、层次清晰。常用的编排方式是一行只写一条语句，符号“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”与语句同行，符号“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”独占一行，示例代码如下：</a:t>
            </a: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public class </a:t>
            </a:r>
            <a:r>
              <a:rPr lang="en-US" altLang="zh-CN" sz="1800" dirty="0" err="1">
                <a:solidFill>
                  <a:srgbClr val="00B0F0"/>
                </a:solidFill>
                <a:latin typeface="微软雅黑" pitchFamily="34" charset="-122"/>
                <a:ea typeface="微软雅黑" pitchFamily="34" charset="-122"/>
                <a:cs typeface="Times New Roman" pitchFamily="18" charset="0"/>
              </a:rPr>
              <a:t>HelloWorld</a:t>
            </a:r>
            <a:r>
              <a:rPr lang="en-US" altLang="zh-CN" sz="1800" dirty="0">
                <a:solidFill>
                  <a:srgbClr val="00B0F0"/>
                </a:solidFill>
                <a:latin typeface="微软雅黑" pitchFamily="34" charset="-122"/>
                <a:ea typeface="微软雅黑" pitchFamily="34" charset="-122"/>
                <a:cs typeface="Times New Roman" pitchFamily="18" charset="0"/>
              </a:rPr>
              <a:t> {</a:t>
            </a:r>
            <a:endParaRPr lang="zh-CN" altLang="zh-CN" sz="18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	public static void main(String[] </a:t>
            </a:r>
            <a:r>
              <a:rPr lang="en-US" altLang="zh-CN" sz="1800" dirty="0" err="1">
                <a:solidFill>
                  <a:srgbClr val="00B0F0"/>
                </a:solidFill>
                <a:latin typeface="微软雅黑" pitchFamily="34" charset="-122"/>
                <a:ea typeface="微软雅黑" pitchFamily="34" charset="-122"/>
                <a:cs typeface="Times New Roman" pitchFamily="18" charset="0"/>
              </a:rPr>
              <a:t>args</a:t>
            </a:r>
            <a:r>
              <a:rPr lang="en-US" altLang="zh-CN" sz="1800" dirty="0">
                <a:solidFill>
                  <a:srgbClr val="00B0F0"/>
                </a:solidFill>
                <a:latin typeface="微软雅黑" pitchFamily="34" charset="-122"/>
                <a:ea typeface="微软雅黑" pitchFamily="34" charset="-122"/>
                <a:cs typeface="Times New Roman" pitchFamily="18" charset="0"/>
              </a:rPr>
              <a:t>) {</a:t>
            </a:r>
            <a:endParaRPr lang="zh-CN" altLang="zh-CN" sz="18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		</a:t>
            </a:r>
            <a:r>
              <a:rPr lang="en-US" altLang="zh-CN" sz="1800" dirty="0" err="1">
                <a:solidFill>
                  <a:srgbClr val="00B0F0"/>
                </a:solidFill>
                <a:latin typeface="微软雅黑" pitchFamily="34" charset="-122"/>
                <a:ea typeface="微软雅黑" pitchFamily="34" charset="-122"/>
                <a:cs typeface="Times New Roman" pitchFamily="18" charset="0"/>
              </a:rPr>
              <a:t>System.out.println</a:t>
            </a:r>
            <a:r>
              <a:rPr lang="en-US" altLang="zh-CN" sz="1800" dirty="0">
                <a:solidFill>
                  <a:srgbClr val="00B0F0"/>
                </a:solidFill>
                <a:latin typeface="微软雅黑" pitchFamily="34" charset="-122"/>
                <a:ea typeface="微软雅黑" pitchFamily="34" charset="-122"/>
                <a:cs typeface="Times New Roman" pitchFamily="18" charset="0"/>
              </a:rPr>
              <a:t>("</a:t>
            </a:r>
            <a:r>
              <a:rPr lang="zh-CN" altLang="zh-CN" sz="1800" dirty="0">
                <a:solidFill>
                  <a:srgbClr val="00B0F0"/>
                </a:solidFill>
                <a:latin typeface="微软雅黑" pitchFamily="34" charset="-122"/>
                <a:ea typeface="微软雅黑" pitchFamily="34" charset="-122"/>
                <a:cs typeface="Times New Roman" pitchFamily="18" charset="0"/>
              </a:rPr>
              <a:t>这是第一个</a:t>
            </a:r>
            <a:r>
              <a:rPr lang="en-US" altLang="zh-CN" sz="1800" dirty="0">
                <a:solidFill>
                  <a:srgbClr val="00B0F0"/>
                </a:solidFill>
                <a:latin typeface="微软雅黑" pitchFamily="34" charset="-122"/>
                <a:ea typeface="微软雅黑" pitchFamily="34" charset="-122"/>
                <a:cs typeface="Times New Roman" pitchFamily="18" charset="0"/>
              </a:rPr>
              <a:t>Java</a:t>
            </a:r>
            <a:r>
              <a:rPr lang="zh-CN" altLang="zh-CN" sz="1800" dirty="0">
                <a:solidFill>
                  <a:srgbClr val="00B0F0"/>
                </a:solidFill>
                <a:latin typeface="微软雅黑" pitchFamily="34" charset="-122"/>
                <a:ea typeface="微软雅黑" pitchFamily="34" charset="-122"/>
                <a:cs typeface="Times New Roman" pitchFamily="18" charset="0"/>
              </a:rPr>
              <a:t>程序！</a:t>
            </a:r>
            <a:r>
              <a:rPr lang="en-US" altLang="zh-CN" sz="1800" dirty="0">
                <a:solidFill>
                  <a:srgbClr val="00B0F0"/>
                </a:solidFill>
                <a:latin typeface="微软雅黑" pitchFamily="34" charset="-122"/>
                <a:ea typeface="微软雅黑" pitchFamily="34" charset="-122"/>
                <a:cs typeface="Times New Roman" pitchFamily="18" charset="0"/>
              </a:rPr>
              <a:t>");</a:t>
            </a:r>
            <a:endParaRPr lang="zh-CN" altLang="zh-CN" sz="18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	}</a:t>
            </a:r>
            <a:endParaRPr lang="zh-CN" altLang="zh-CN" sz="18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a:t>
            </a:r>
            <a:endParaRPr lang="zh-CN" altLang="zh-CN" sz="1800" dirty="0">
              <a:solidFill>
                <a:srgbClr val="00B0F0"/>
              </a:solidFill>
              <a:latin typeface="微软雅黑" pitchFamily="34" charset="-122"/>
              <a:ea typeface="微软雅黑" pitchFamily="34" charset="-122"/>
              <a:cs typeface="Times New Roman"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06428193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180" y="1919523"/>
            <a:ext cx="5189999" cy="344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 Java</a:t>
            </a:r>
            <a:r>
              <a:rPr lang="zh-CN" altLang="en-US" sz="3200" b="1" dirty="0">
                <a:solidFill>
                  <a:srgbClr val="1353A2"/>
                </a:solidFill>
                <a:latin typeface="微软雅黑" pitchFamily="34" charset="-122"/>
                <a:ea typeface="微软雅黑" pitchFamily="34" charset="-122"/>
              </a:rPr>
              <a:t>中的运算符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5979158" y="1676400"/>
            <a:ext cx="4820922" cy="3931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在程序中经常出现一些特殊符号，如</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&gt;</a:t>
            </a:r>
            <a:r>
              <a:rPr lang="zh-CN" altLang="zh-CN" sz="2400" dirty="0">
                <a:solidFill>
                  <a:schemeClr val="bg1">
                    <a:lumMod val="50000"/>
                  </a:schemeClr>
                </a:solidFill>
                <a:latin typeface="Lucida Sans Unicode"/>
                <a:ea typeface="微软雅黑" pitchFamily="34" charset="-122"/>
                <a:cs typeface="Lucida Sans Unicode"/>
              </a:rPr>
              <a:t>等，这些特殊符号称作运算符。运算符用于对数据进行算术运算、赋值运算和比较运算等。在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中，运算符可分为算术运算符、赋值运算符、比较运算符、逻辑运算符等。</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59237486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316418"/>
                                        </p:tgtEl>
                                        <p:attrNameLst>
                                          <p:attrName>style.visibility</p:attrName>
                                        </p:attrNameLst>
                                      </p:cBhvr>
                                      <p:to>
                                        <p:strVal val="visible"/>
                                      </p:to>
                                    </p:set>
                                    <p:animEffect transition="in" filter="fade">
                                      <p:cBhvr>
                                        <p:cTn id="10" dur="1000"/>
                                        <p:tgtEl>
                                          <p:spTgt spid="316418"/>
                                        </p:tgtEl>
                                      </p:cBhvr>
                                    </p:animEffect>
                                    <p:anim calcmode="lin" valueType="num">
                                      <p:cBhvr>
                                        <p:cTn id="11" dur="1000" fill="hold"/>
                                        <p:tgtEl>
                                          <p:spTgt spid="316418"/>
                                        </p:tgtEl>
                                        <p:attrNameLst>
                                          <p:attrName>ppt_x</p:attrName>
                                        </p:attrNameLst>
                                      </p:cBhvr>
                                      <p:tavLst>
                                        <p:tav tm="0">
                                          <p:val>
                                            <p:strVal val="#ppt_x"/>
                                          </p:val>
                                        </p:tav>
                                        <p:tav tm="100000">
                                          <p:val>
                                            <p:strVal val="#ppt_x"/>
                                          </p:val>
                                        </p:tav>
                                      </p:tavLst>
                                    </p:anim>
                                    <p:anim calcmode="lin" valueType="num">
                                      <p:cBhvr>
                                        <p:cTn id="12" dur="1000" fill="hold"/>
                                        <p:tgtEl>
                                          <p:spTgt spid="3164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2.3.1 </a:t>
            </a:r>
            <a:r>
              <a:rPr lang="zh-CN" altLang="en-US" sz="3200" b="1" dirty="0">
                <a:solidFill>
                  <a:srgbClr val="1353A2"/>
                </a:solidFill>
                <a:latin typeface="微软雅黑" pitchFamily="34" charset="-122"/>
                <a:ea typeface="微软雅黑" pitchFamily="34" charset="-122"/>
              </a:rPr>
              <a:t>算术运算符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412240" y="1320800"/>
            <a:ext cx="10261600" cy="1463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在数学运算中最常见的就是加减乘除，被称作四则运算。</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中的算术运算符就是用来处理四则运算的符号，算术运算符是最简单、最常用的运算符号。</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701604845"/>
              </p:ext>
            </p:extLst>
          </p:nvPr>
        </p:nvGraphicFramePr>
        <p:xfrm>
          <a:off x="2438400" y="2550160"/>
          <a:ext cx="8596631" cy="3718557"/>
        </p:xfrm>
        <a:graphic>
          <a:graphicData uri="http://schemas.openxmlformats.org/drawingml/2006/table">
            <a:tbl>
              <a:tblPr>
                <a:tableStyleId>{5C22544A-7EE6-4342-B048-85BDC9FD1C3A}</a:tableStyleId>
              </a:tblPr>
              <a:tblGrid>
                <a:gridCol w="1544333">
                  <a:extLst>
                    <a:ext uri="{9D8B030D-6E8A-4147-A177-3AD203B41FA5}">
                      <a16:colId xmlns:a16="http://schemas.microsoft.com/office/drawing/2014/main" val="20000"/>
                    </a:ext>
                  </a:extLst>
                </a:gridCol>
                <a:gridCol w="2888701">
                  <a:extLst>
                    <a:ext uri="{9D8B030D-6E8A-4147-A177-3AD203B41FA5}">
                      <a16:colId xmlns:a16="http://schemas.microsoft.com/office/drawing/2014/main" val="20001"/>
                    </a:ext>
                  </a:extLst>
                </a:gridCol>
                <a:gridCol w="1995898">
                  <a:extLst>
                    <a:ext uri="{9D8B030D-6E8A-4147-A177-3AD203B41FA5}">
                      <a16:colId xmlns:a16="http://schemas.microsoft.com/office/drawing/2014/main" val="20002"/>
                    </a:ext>
                  </a:extLst>
                </a:gridCol>
                <a:gridCol w="2167699">
                  <a:extLst>
                    <a:ext uri="{9D8B030D-6E8A-4147-A177-3AD203B41FA5}">
                      <a16:colId xmlns:a16="http://schemas.microsoft.com/office/drawing/2014/main" val="20003"/>
                    </a:ext>
                  </a:extLst>
                </a:gridCol>
              </a:tblGrid>
              <a:tr h="302576">
                <a:tc>
                  <a:txBody>
                    <a:bodyPr/>
                    <a:lstStyle/>
                    <a:p>
                      <a:pPr algn="ctr">
                        <a:spcAft>
                          <a:spcPts val="0"/>
                        </a:spcAft>
                      </a:pPr>
                      <a:r>
                        <a:rPr lang="zh-CN" sz="1800" kern="0" dirty="0">
                          <a:effectLst/>
                        </a:rPr>
                        <a:t>运算符</a:t>
                      </a:r>
                      <a:endParaRPr lang="zh-CN" sz="1800" kern="100" dirty="0">
                        <a:effectLst/>
                        <a:latin typeface="Times New Roman"/>
                        <a:ea typeface="宋体"/>
                      </a:endParaRPr>
                    </a:p>
                  </a:txBody>
                  <a:tcPr marL="68580" marR="68580" marT="0" marB="0" anchor="ctr"/>
                </a:tc>
                <a:tc>
                  <a:txBody>
                    <a:bodyPr/>
                    <a:lstStyle/>
                    <a:p>
                      <a:pPr algn="ctr">
                        <a:spcAft>
                          <a:spcPts val="0"/>
                        </a:spcAft>
                      </a:pPr>
                      <a:r>
                        <a:rPr lang="zh-CN" sz="1800" kern="0" dirty="0">
                          <a:effectLst/>
                        </a:rPr>
                        <a:t>运算</a:t>
                      </a:r>
                      <a:endParaRPr lang="zh-CN" sz="1800" kern="100" dirty="0">
                        <a:effectLst/>
                        <a:latin typeface="Times New Roman"/>
                        <a:ea typeface="宋体"/>
                      </a:endParaRPr>
                    </a:p>
                  </a:txBody>
                  <a:tcPr marL="68580" marR="68580" marT="0" marB="0" anchor="ctr"/>
                </a:tc>
                <a:tc>
                  <a:txBody>
                    <a:bodyPr/>
                    <a:lstStyle/>
                    <a:p>
                      <a:pPr algn="ctr">
                        <a:spcAft>
                          <a:spcPts val="0"/>
                        </a:spcAft>
                      </a:pPr>
                      <a:r>
                        <a:rPr lang="zh-CN" sz="1800" kern="0">
                          <a:effectLst/>
                        </a:rPr>
                        <a:t>范例</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结果</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302576">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indent="666750" algn="just">
                        <a:spcAft>
                          <a:spcPts val="0"/>
                        </a:spcAft>
                      </a:pPr>
                      <a:r>
                        <a:rPr lang="zh-CN" sz="1800" kern="0">
                          <a:effectLst/>
                        </a:rPr>
                        <a:t>正号</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+3</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3</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302576">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indent="666750" algn="just">
                        <a:spcAft>
                          <a:spcPts val="0"/>
                        </a:spcAft>
                      </a:pPr>
                      <a:r>
                        <a:rPr lang="zh-CN" sz="1800" kern="0">
                          <a:effectLst/>
                        </a:rPr>
                        <a:t>负号</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b=4;-b;</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-4</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302576">
                <a:tc>
                  <a:txBody>
                    <a:bodyPr/>
                    <a:lstStyle/>
                    <a:p>
                      <a:pPr algn="ctr">
                        <a:spcAft>
                          <a:spcPts val="0"/>
                        </a:spcAft>
                      </a:pPr>
                      <a:r>
                        <a:rPr lang="en-US" sz="1800" kern="0" dirty="0">
                          <a:effectLst/>
                        </a:rPr>
                        <a:t>+</a:t>
                      </a:r>
                      <a:endParaRPr lang="zh-CN" sz="1800" kern="100" dirty="0">
                        <a:effectLst/>
                        <a:latin typeface="Times New Roman"/>
                        <a:ea typeface="宋体"/>
                      </a:endParaRPr>
                    </a:p>
                  </a:txBody>
                  <a:tcPr marL="68580" marR="68580" marT="0" marB="0" anchor="ctr"/>
                </a:tc>
                <a:tc>
                  <a:txBody>
                    <a:bodyPr/>
                    <a:lstStyle/>
                    <a:p>
                      <a:pPr indent="733425" algn="just">
                        <a:spcAft>
                          <a:spcPts val="0"/>
                        </a:spcAft>
                      </a:pPr>
                      <a:r>
                        <a:rPr lang="zh-CN" sz="1800" kern="0">
                          <a:effectLst/>
                        </a:rPr>
                        <a:t>加</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5+5</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10</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310980">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indent="733425" algn="just">
                        <a:spcAft>
                          <a:spcPts val="0"/>
                        </a:spcAft>
                      </a:pPr>
                      <a:r>
                        <a:rPr lang="zh-CN" sz="1800" kern="0">
                          <a:effectLst/>
                        </a:rPr>
                        <a:t>减</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6-4</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2</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4"/>
                  </a:ext>
                </a:extLst>
              </a:tr>
              <a:tr h="310980">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indent="733425" algn="just">
                        <a:spcAft>
                          <a:spcPts val="0"/>
                        </a:spcAft>
                      </a:pPr>
                      <a:r>
                        <a:rPr lang="zh-CN" sz="1800" kern="0">
                          <a:effectLst/>
                        </a:rPr>
                        <a:t>乘</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3*4</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12</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5"/>
                  </a:ext>
                </a:extLst>
              </a:tr>
              <a:tr h="310980">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indent="733425" algn="just">
                        <a:spcAft>
                          <a:spcPts val="0"/>
                        </a:spcAft>
                      </a:pPr>
                      <a:r>
                        <a:rPr lang="zh-CN" sz="1800" kern="0">
                          <a:effectLst/>
                        </a:rPr>
                        <a:t>除</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5/5</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1</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6"/>
                  </a:ext>
                </a:extLst>
              </a:tr>
              <a:tr h="310980">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取模（即算术中的求余数）</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7%5</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2</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7"/>
                  </a:ext>
                </a:extLst>
              </a:tr>
              <a:tr h="310980">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自增（前）</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a:effectLst/>
                        </a:rPr>
                        <a:t>a=2;b=++a;</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a=3;b=3;</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8"/>
                  </a:ext>
                </a:extLst>
              </a:tr>
              <a:tr h="310980">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自增（后）</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a:effectLst/>
                        </a:rPr>
                        <a:t>a=2;b=a++;</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dirty="0">
                          <a:effectLst/>
                        </a:rPr>
                        <a:t>a=3;b=2;</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9"/>
                  </a:ext>
                </a:extLst>
              </a:tr>
              <a:tr h="302576">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自减（前）</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a:effectLst/>
                        </a:rPr>
                        <a:t>a=2;b=--a</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a:effectLst/>
                        </a:rPr>
                        <a:t>a=1;b=1;</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10"/>
                  </a:ext>
                </a:extLst>
              </a:tr>
              <a:tr h="339797">
                <a:tc>
                  <a:txBody>
                    <a:bodyPr/>
                    <a:lstStyle/>
                    <a:p>
                      <a:pPr algn="ctr">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自减（后）</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a:effectLst/>
                        </a:rPr>
                        <a:t>a=2;b=a--</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0" dirty="0">
                          <a:effectLst/>
                        </a:rPr>
                        <a:t>a=1;b=2;</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11"/>
                  </a:ext>
                </a:extLst>
              </a:tr>
            </a:tbl>
          </a:graphicData>
        </a:graphic>
      </p:graphicFrame>
    </p:spTree>
    <p:custDataLst>
      <p:tags r:id="rId1"/>
    </p:custDataLst>
    <p:extLst>
      <p:ext uri="{BB962C8B-B14F-4D97-AF65-F5344CB8AC3E}">
        <p14:creationId xmlns:p14="http://schemas.microsoft.com/office/powerpoint/2010/main" val="30121512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2.3.1 </a:t>
            </a:r>
            <a:r>
              <a:rPr lang="zh-CN" altLang="en-US" sz="3200" b="1" dirty="0">
                <a:solidFill>
                  <a:srgbClr val="1353A2"/>
                </a:solidFill>
                <a:latin typeface="微软雅黑" pitchFamily="34" charset="-122"/>
                <a:ea typeface="微软雅黑" pitchFamily="34" charset="-122"/>
              </a:rPr>
              <a:t>算术运算符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574800" y="2194560"/>
            <a:ext cx="9987280" cy="2722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算术运算符在</a:t>
            </a:r>
            <a:r>
              <a:rPr lang="zh-CN" altLang="zh-CN" sz="2400" dirty="0">
                <a:solidFill>
                  <a:schemeClr val="bg1">
                    <a:lumMod val="50000"/>
                  </a:schemeClr>
                </a:solidFill>
                <a:latin typeface="Lucida Sans Unicode"/>
                <a:ea typeface="微软雅黑" pitchFamily="34" charset="-122"/>
                <a:cs typeface="Lucida Sans Unicode"/>
              </a:rPr>
              <a:t>使用时需要注意</a:t>
            </a:r>
            <a:r>
              <a:rPr lang="zh-CN" altLang="en-US" sz="2400" dirty="0">
                <a:solidFill>
                  <a:schemeClr val="bg1">
                    <a:lumMod val="50000"/>
                  </a:schemeClr>
                </a:solidFill>
                <a:latin typeface="Lucida Sans Unicode"/>
                <a:ea typeface="微软雅黑" pitchFamily="34" charset="-122"/>
                <a:cs typeface="Lucida Sans Unicode"/>
              </a:rPr>
              <a:t>的</a:t>
            </a:r>
            <a:r>
              <a:rPr lang="zh-CN" altLang="zh-CN" sz="2400" dirty="0">
                <a:solidFill>
                  <a:schemeClr val="bg1">
                    <a:lumMod val="50000"/>
                  </a:schemeClr>
                </a:solidFill>
                <a:latin typeface="Lucida Sans Unicode"/>
                <a:ea typeface="微软雅黑" pitchFamily="34" charset="-122"/>
                <a:cs typeface="Lucida Sans Unicode"/>
              </a:rPr>
              <a:t>问题</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）在进行自增（</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）和自减（</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）运算时，如果运算符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或</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放在操作数的前面，则先进行自增或自减运算，再进行其他运算。反之，如果运算符放在操作数的后面，则先进行其他运算再进行自增或自减运算。</a:t>
            </a:r>
          </a:p>
          <a:p>
            <a:pPr marL="0" indent="0" eaLnBrk="1" hangingPunct="1">
              <a:lnSpc>
                <a:spcPct val="150000"/>
              </a:lnSpc>
              <a:spcBef>
                <a:spcPct val="0"/>
              </a:spcBef>
              <a:buNone/>
              <a:defRPr/>
            </a:pP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5706103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2.3.1 </a:t>
            </a:r>
            <a:r>
              <a:rPr lang="zh-CN" altLang="en-US" sz="3200" b="1" dirty="0">
                <a:solidFill>
                  <a:srgbClr val="1353A2"/>
                </a:solidFill>
                <a:latin typeface="微软雅黑" pitchFamily="34" charset="-122"/>
                <a:ea typeface="微软雅黑" pitchFamily="34" charset="-122"/>
              </a:rPr>
              <a:t>算术运算符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组合 5"/>
          <p:cNvGrpSpPr/>
          <p:nvPr/>
        </p:nvGrpSpPr>
        <p:grpSpPr>
          <a:xfrm>
            <a:off x="1283653" y="1981794"/>
            <a:ext cx="3857307" cy="3351611"/>
            <a:chOff x="1283653" y="1981794"/>
            <a:chExt cx="3857307" cy="3351611"/>
          </a:xfrm>
        </p:grpSpPr>
        <p:pic>
          <p:nvPicPr>
            <p:cNvPr id="3184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3653" y="1981794"/>
              <a:ext cx="3857307" cy="335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a:xfrm>
              <a:off x="1737360" y="2275840"/>
              <a:ext cx="3241040" cy="2550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 a = 1;	</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 b = 2;	</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chemeClr val="bg1">
                      <a:lumMod val="50000"/>
                    </a:schemeClr>
                  </a:solidFill>
                  <a:latin typeface="Lucida Sans Unicode"/>
                  <a:ea typeface="微软雅黑" pitchFamily="34" charset="-122"/>
                  <a:cs typeface="Lucida Sans Unicode"/>
                </a:rPr>
                <a:t>int</a:t>
              </a:r>
              <a:r>
                <a:rPr lang="en-US" altLang="zh-CN" sz="2000" dirty="0">
                  <a:solidFill>
                    <a:schemeClr val="bg1">
                      <a:lumMod val="50000"/>
                    </a:schemeClr>
                  </a:solidFill>
                  <a:latin typeface="Lucida Sans Unicode"/>
                  <a:ea typeface="微软雅黑" pitchFamily="34" charset="-122"/>
                  <a:cs typeface="Lucida Sans Unicode"/>
                </a:rPr>
                <a:t> x = a + b++;</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chemeClr val="bg1">
                      <a:lumMod val="50000"/>
                    </a:schemeClr>
                  </a:solidFill>
                  <a:latin typeface="Lucida Sans Unicode"/>
                  <a:ea typeface="微软雅黑" pitchFamily="34" charset="-122"/>
                  <a:cs typeface="Lucida Sans Unicode"/>
                </a:rPr>
                <a:t>System.out.print</a:t>
              </a:r>
              <a:r>
                <a:rPr lang="en-US" altLang="zh-CN" sz="2000" dirty="0">
                  <a:solidFill>
                    <a:schemeClr val="bg1">
                      <a:lumMod val="50000"/>
                    </a:schemeClr>
                  </a:solidFill>
                  <a:latin typeface="Lucida Sans Unicode"/>
                  <a:ea typeface="微软雅黑" pitchFamily="34" charset="-122"/>
                  <a:cs typeface="Lucida Sans Unicode"/>
                </a:rPr>
                <a:t>("b=" b);</a:t>
              </a:r>
              <a:endParaRPr lang="zh-CN" altLang="zh-CN" sz="20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chemeClr val="bg1">
                      <a:lumMod val="50000"/>
                    </a:schemeClr>
                  </a:solidFill>
                  <a:latin typeface="Lucida Sans Unicode"/>
                  <a:ea typeface="微软雅黑" pitchFamily="34" charset="-122"/>
                  <a:cs typeface="Lucida Sans Unicode"/>
                </a:rPr>
                <a:t>System.out.print</a:t>
              </a:r>
              <a:r>
                <a:rPr lang="en-US" altLang="zh-CN" sz="2000" dirty="0">
                  <a:solidFill>
                    <a:schemeClr val="bg1">
                      <a:lumMod val="50000"/>
                    </a:schemeClr>
                  </a:solidFill>
                  <a:latin typeface="Lucida Sans Unicode"/>
                  <a:ea typeface="微软雅黑" pitchFamily="34" charset="-122"/>
                  <a:cs typeface="Lucida Sans Unicode"/>
                </a:rPr>
                <a:t>("x=" x);</a:t>
              </a:r>
              <a:endParaRPr lang="zh-CN" altLang="zh-CN" sz="2000" dirty="0">
                <a:solidFill>
                  <a:schemeClr val="bg1">
                    <a:lumMod val="50000"/>
                  </a:schemeClr>
                </a:solidFill>
                <a:latin typeface="Lucida Sans Unicode"/>
                <a:ea typeface="微软雅黑" pitchFamily="34" charset="-122"/>
                <a:cs typeface="Lucida Sans Unicode"/>
              </a:endParaRPr>
            </a:p>
          </p:txBody>
        </p:sp>
      </p:grpSp>
      <p:sp>
        <p:nvSpPr>
          <p:cNvPr id="11" name="内容占位符 2"/>
          <p:cNvSpPr txBox="1">
            <a:spLocks/>
          </p:cNvSpPr>
          <p:nvPr/>
        </p:nvSpPr>
        <p:spPr>
          <a:xfrm>
            <a:off x="5537200" y="1391920"/>
            <a:ext cx="6045200" cy="4531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左边</a:t>
            </a:r>
            <a:r>
              <a:rPr lang="zh-CN" altLang="zh-CN" sz="2400" dirty="0">
                <a:solidFill>
                  <a:schemeClr val="bg1">
                    <a:lumMod val="50000"/>
                  </a:schemeClr>
                </a:solidFill>
                <a:latin typeface="Lucida Sans Unicode"/>
                <a:ea typeface="微软雅黑" pitchFamily="34" charset="-122"/>
                <a:cs typeface="Lucida Sans Unicode"/>
              </a:rPr>
              <a:t>代码运行结果为：</a:t>
            </a:r>
            <a:r>
              <a:rPr lang="en-US" altLang="zh-CN" sz="2400" dirty="0">
                <a:solidFill>
                  <a:schemeClr val="bg1">
                    <a:lumMod val="50000"/>
                  </a:schemeClr>
                </a:solidFill>
                <a:latin typeface="Lucida Sans Unicode"/>
                <a:ea typeface="微软雅黑" pitchFamily="34" charset="-122"/>
                <a:cs typeface="Lucida Sans Unicode"/>
              </a:rPr>
              <a:t>b=3</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x=3</a:t>
            </a:r>
            <a:r>
              <a:rPr lang="zh-CN" altLang="zh-CN" sz="2400" dirty="0">
                <a:solidFill>
                  <a:schemeClr val="bg1">
                    <a:lumMod val="50000"/>
                  </a:schemeClr>
                </a:solidFill>
                <a:latin typeface="Lucida Sans Unicode"/>
                <a:ea typeface="微软雅黑" pitchFamily="34" charset="-122"/>
                <a:cs typeface="Lucida Sans Unicode"/>
              </a:rPr>
              <a:t>。 在上述代码中，定义了三个</a:t>
            </a:r>
            <a:r>
              <a:rPr lang="en-US" altLang="zh-CN" sz="2400" dirty="0" err="1">
                <a:solidFill>
                  <a:schemeClr val="bg1">
                    <a:lumMod val="50000"/>
                  </a:schemeClr>
                </a:solidFill>
                <a:latin typeface="Lucida Sans Unicode"/>
                <a:ea typeface="微软雅黑" pitchFamily="34" charset="-122"/>
                <a:cs typeface="Lucida Sans Unicode"/>
              </a:rPr>
              <a:t>int</a:t>
            </a:r>
            <a:r>
              <a:rPr lang="zh-CN" altLang="zh-CN" sz="2400" dirty="0">
                <a:solidFill>
                  <a:schemeClr val="bg1">
                    <a:lumMod val="50000"/>
                  </a:schemeClr>
                </a:solidFill>
                <a:latin typeface="Lucida Sans Unicode"/>
                <a:ea typeface="微软雅黑" pitchFamily="34" charset="-122"/>
                <a:cs typeface="Lucida Sans Unicode"/>
              </a:rPr>
              <a:t>类型的变量</a:t>
            </a:r>
            <a:r>
              <a:rPr lang="en-US" altLang="zh-CN" sz="2400" dirty="0">
                <a:solidFill>
                  <a:schemeClr val="bg1">
                    <a:lumMod val="50000"/>
                  </a:schemeClr>
                </a:solidFill>
                <a:latin typeface="Lucida Sans Unicode"/>
                <a:ea typeface="微软雅黑" pitchFamily="34" charset="-122"/>
                <a:cs typeface="Lucida Sans Unicode"/>
              </a:rPr>
              <a:t>a</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。其中</a:t>
            </a:r>
            <a:r>
              <a:rPr lang="en-US" altLang="zh-CN" sz="2400" dirty="0">
                <a:solidFill>
                  <a:schemeClr val="bg1">
                    <a:lumMod val="50000"/>
                  </a:schemeClr>
                </a:solidFill>
                <a:latin typeface="Lucida Sans Unicode"/>
                <a:ea typeface="微软雅黑" pitchFamily="34" charset="-122"/>
                <a:cs typeface="Lucida Sans Unicode"/>
              </a:rPr>
              <a:t>a=1</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b=2</a:t>
            </a:r>
            <a:r>
              <a:rPr lang="zh-CN" altLang="zh-CN" sz="2400" dirty="0">
                <a:solidFill>
                  <a:schemeClr val="bg1">
                    <a:lumMod val="50000"/>
                  </a:schemeClr>
                </a:solidFill>
                <a:latin typeface="Lucida Sans Unicode"/>
                <a:ea typeface="微软雅黑" pitchFamily="34" charset="-122"/>
                <a:cs typeface="Lucida Sans Unicode"/>
              </a:rPr>
              <a:t>。当进行“</a:t>
            </a:r>
            <a:r>
              <a:rPr lang="en-US" altLang="zh-CN" sz="2400" dirty="0" err="1">
                <a:solidFill>
                  <a:schemeClr val="bg1">
                    <a:lumMod val="50000"/>
                  </a:schemeClr>
                </a:solidFill>
                <a:latin typeface="Lucida Sans Unicode"/>
                <a:ea typeface="微软雅黑" pitchFamily="34" charset="-122"/>
                <a:cs typeface="Lucida Sans Unicode"/>
              </a:rPr>
              <a:t>a+b</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”运算时，由于运算符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写在了变量</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的后面，则先进行</a:t>
            </a:r>
            <a:r>
              <a:rPr lang="en-US" altLang="zh-CN" sz="2400" dirty="0" err="1">
                <a:solidFill>
                  <a:schemeClr val="bg1">
                    <a:lumMod val="50000"/>
                  </a:schemeClr>
                </a:solidFill>
                <a:latin typeface="Lucida Sans Unicode"/>
                <a:ea typeface="微软雅黑" pitchFamily="34" charset="-122"/>
                <a:cs typeface="Lucida Sans Unicode"/>
              </a:rPr>
              <a:t>a+b</a:t>
            </a:r>
            <a:r>
              <a:rPr lang="zh-CN" altLang="zh-CN" sz="2400" dirty="0">
                <a:solidFill>
                  <a:schemeClr val="bg1">
                    <a:lumMod val="50000"/>
                  </a:schemeClr>
                </a:solidFill>
                <a:latin typeface="Lucida Sans Unicode"/>
                <a:ea typeface="微软雅黑" pitchFamily="34" charset="-122"/>
                <a:cs typeface="Lucida Sans Unicode"/>
              </a:rPr>
              <a:t>运算，再进行变量</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的自增，因此变量</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在参与加法运算时其值仍然为</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的值应为</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。变量</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在参与运算之后会进行自增，因此</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的最终值为</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182042903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2.3.1 </a:t>
            </a:r>
            <a:r>
              <a:rPr lang="zh-CN" altLang="en-US" sz="3200" b="1" dirty="0">
                <a:solidFill>
                  <a:srgbClr val="1353A2"/>
                </a:solidFill>
                <a:latin typeface="微软雅黑" pitchFamily="34" charset="-122"/>
                <a:ea typeface="微软雅黑" pitchFamily="34" charset="-122"/>
              </a:rPr>
              <a:t>算术运算符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828800" y="2092960"/>
            <a:ext cx="9591040" cy="269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）在进行除法运算时，当除数和被除数都为整数时，得到的结果也是一个整数。如果除法运算有小数参与，得到的结果会是一个小数。例如，</a:t>
            </a:r>
            <a:r>
              <a:rPr lang="en-US" altLang="zh-CN" sz="2400" dirty="0">
                <a:solidFill>
                  <a:schemeClr val="bg1">
                    <a:lumMod val="50000"/>
                  </a:schemeClr>
                </a:solidFill>
                <a:latin typeface="Lucida Sans Unicode"/>
                <a:ea typeface="微软雅黑" pitchFamily="34" charset="-122"/>
                <a:cs typeface="Lucida Sans Unicode"/>
              </a:rPr>
              <a:t>2510/1000</a:t>
            </a:r>
            <a:r>
              <a:rPr lang="zh-CN" altLang="zh-CN" sz="2400" dirty="0">
                <a:solidFill>
                  <a:schemeClr val="bg1">
                    <a:lumMod val="50000"/>
                  </a:schemeClr>
                </a:solidFill>
                <a:latin typeface="Lucida Sans Unicode"/>
                <a:ea typeface="微软雅黑" pitchFamily="34" charset="-122"/>
                <a:cs typeface="Lucida Sans Unicode"/>
              </a:rPr>
              <a:t>属于整数之间相除，会忽略小数部分，得到的结果是</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，而</a:t>
            </a:r>
            <a:r>
              <a:rPr lang="en-US" altLang="zh-CN" sz="2400" dirty="0">
                <a:solidFill>
                  <a:schemeClr val="bg1">
                    <a:lumMod val="50000"/>
                  </a:schemeClr>
                </a:solidFill>
                <a:latin typeface="Lucida Sans Unicode"/>
                <a:ea typeface="微软雅黑" pitchFamily="34" charset="-122"/>
                <a:cs typeface="Lucida Sans Unicode"/>
              </a:rPr>
              <a:t>2.5/10</a:t>
            </a:r>
            <a:r>
              <a:rPr lang="zh-CN" altLang="zh-CN" sz="2400" dirty="0">
                <a:solidFill>
                  <a:schemeClr val="bg1">
                    <a:lumMod val="50000"/>
                  </a:schemeClr>
                </a:solidFill>
                <a:latin typeface="Lucida Sans Unicode"/>
                <a:ea typeface="微软雅黑" pitchFamily="34" charset="-122"/>
                <a:cs typeface="Lucida Sans Unicode"/>
              </a:rPr>
              <a:t>的结果为</a:t>
            </a:r>
            <a:r>
              <a:rPr lang="en-US" altLang="zh-CN" sz="2400" dirty="0">
                <a:solidFill>
                  <a:schemeClr val="bg1">
                    <a:lumMod val="50000"/>
                  </a:schemeClr>
                </a:solidFill>
                <a:latin typeface="Lucida Sans Unicode"/>
                <a:ea typeface="微软雅黑" pitchFamily="34" charset="-122"/>
                <a:cs typeface="Lucida Sans Unicode"/>
              </a:rPr>
              <a:t>0.25</a:t>
            </a:r>
            <a:r>
              <a:rPr lang="zh-CN" altLang="zh-CN"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344572402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2.3.1 </a:t>
            </a:r>
            <a:r>
              <a:rPr lang="zh-CN" altLang="en-US" sz="3200" b="1" dirty="0">
                <a:solidFill>
                  <a:srgbClr val="1353A2"/>
                </a:solidFill>
                <a:latin typeface="微软雅黑" pitchFamily="34" charset="-122"/>
                <a:ea typeface="微软雅黑" pitchFamily="34" charset="-122"/>
              </a:rPr>
              <a:t>算术运算符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971040" y="2255520"/>
            <a:ext cx="9448800" cy="2072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）在进行取模（</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）运算时，运算结果的正负取决于被模数（</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左边的数）的符号，与模数（</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右边的数）的符号无关。例如，</a:t>
            </a:r>
            <a:r>
              <a:rPr lang="en-US" altLang="zh-CN" sz="2400" dirty="0">
                <a:solidFill>
                  <a:schemeClr val="bg1">
                    <a:lumMod val="50000"/>
                  </a:schemeClr>
                </a:solidFill>
                <a:latin typeface="Lucida Sans Unicode"/>
                <a:ea typeface="微软雅黑" pitchFamily="34" charset="-122"/>
                <a:cs typeface="Lucida Sans Unicode"/>
              </a:rPr>
              <a:t>(-5)%3=-2</a:t>
            </a:r>
            <a:r>
              <a:rPr lang="zh-CN" altLang="zh-CN" sz="2400" dirty="0">
                <a:solidFill>
                  <a:schemeClr val="bg1">
                    <a:lumMod val="50000"/>
                  </a:schemeClr>
                </a:solidFill>
                <a:latin typeface="Lucida Sans Unicode"/>
                <a:ea typeface="微软雅黑" pitchFamily="34" charset="-122"/>
                <a:cs typeface="Lucida Sans Unicode"/>
              </a:rPr>
              <a:t>，而</a:t>
            </a:r>
            <a:r>
              <a:rPr lang="en-US" altLang="zh-CN" sz="2400" dirty="0">
                <a:solidFill>
                  <a:schemeClr val="bg1">
                    <a:lumMod val="50000"/>
                  </a:schemeClr>
                </a:solidFill>
                <a:latin typeface="Lucida Sans Unicode"/>
                <a:ea typeface="微软雅黑" pitchFamily="34" charset="-122"/>
                <a:cs typeface="Lucida Sans Unicode"/>
              </a:rPr>
              <a:t>5%(-3)=2</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184418193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2.3.2 </a:t>
            </a:r>
            <a:r>
              <a:rPr lang="zh-CN" altLang="en-US" sz="3200" b="1" dirty="0">
                <a:solidFill>
                  <a:srgbClr val="1353A2"/>
                </a:solidFill>
                <a:latin typeface="微软雅黑" pitchFamily="34" charset="-122"/>
                <a:ea typeface="微软雅黑" pitchFamily="34" charset="-122"/>
              </a:rPr>
              <a:t>赋值运算符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696720" y="1341120"/>
            <a:ext cx="9448800" cy="721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赋值运算符的作用就是将常量、变量或表达式的值赋给某一个变量。</a:t>
            </a:r>
          </a:p>
        </p:txBody>
      </p:sp>
      <p:graphicFrame>
        <p:nvGraphicFramePr>
          <p:cNvPr id="6" name="表格 5"/>
          <p:cNvGraphicFramePr>
            <a:graphicFrameLocks noGrp="1"/>
          </p:cNvGraphicFramePr>
          <p:nvPr>
            <p:extLst>
              <p:ext uri="{D42A27DB-BD31-4B8C-83A1-F6EECF244321}">
                <p14:modId xmlns:p14="http://schemas.microsoft.com/office/powerpoint/2010/main" val="1141510401"/>
              </p:ext>
            </p:extLst>
          </p:nvPr>
        </p:nvGraphicFramePr>
        <p:xfrm>
          <a:off x="2519680" y="2270920"/>
          <a:ext cx="8070215" cy="3276438"/>
        </p:xfrm>
        <a:graphic>
          <a:graphicData uri="http://schemas.openxmlformats.org/drawingml/2006/table">
            <a:tbl>
              <a:tblPr>
                <a:tableStyleId>{5C22544A-7EE6-4342-B048-85BDC9FD1C3A}</a:tableStyleId>
              </a:tblPr>
              <a:tblGrid>
                <a:gridCol w="1778889">
                  <a:extLst>
                    <a:ext uri="{9D8B030D-6E8A-4147-A177-3AD203B41FA5}">
                      <a16:colId xmlns:a16="http://schemas.microsoft.com/office/drawing/2014/main" val="20000"/>
                    </a:ext>
                  </a:extLst>
                </a:gridCol>
                <a:gridCol w="1797910">
                  <a:extLst>
                    <a:ext uri="{9D8B030D-6E8A-4147-A177-3AD203B41FA5}">
                      <a16:colId xmlns:a16="http://schemas.microsoft.com/office/drawing/2014/main" val="20001"/>
                    </a:ext>
                  </a:extLst>
                </a:gridCol>
                <a:gridCol w="2256218">
                  <a:extLst>
                    <a:ext uri="{9D8B030D-6E8A-4147-A177-3AD203B41FA5}">
                      <a16:colId xmlns:a16="http://schemas.microsoft.com/office/drawing/2014/main" val="20002"/>
                    </a:ext>
                  </a:extLst>
                </a:gridCol>
                <a:gridCol w="2237198">
                  <a:extLst>
                    <a:ext uri="{9D8B030D-6E8A-4147-A177-3AD203B41FA5}">
                      <a16:colId xmlns:a16="http://schemas.microsoft.com/office/drawing/2014/main" val="20003"/>
                    </a:ext>
                  </a:extLst>
                </a:gridCol>
              </a:tblGrid>
              <a:tr h="458192">
                <a:tc>
                  <a:txBody>
                    <a:bodyPr/>
                    <a:lstStyle/>
                    <a:p>
                      <a:pPr algn="ctr">
                        <a:spcAft>
                          <a:spcPts val="0"/>
                        </a:spcAft>
                      </a:pPr>
                      <a:r>
                        <a:rPr lang="zh-CN" sz="2000" kern="0" dirty="0">
                          <a:effectLst/>
                        </a:rPr>
                        <a:t>运算符</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0">
                          <a:effectLst/>
                        </a:rPr>
                        <a:t>运算</a:t>
                      </a:r>
                      <a:endParaRPr lang="zh-CN" sz="2000" kern="100">
                        <a:effectLst/>
                        <a:latin typeface="Times New Roman"/>
                        <a:ea typeface="宋体"/>
                      </a:endParaRPr>
                    </a:p>
                  </a:txBody>
                  <a:tcPr marL="68580" marR="68580" marT="0" marB="0" anchor="ctr"/>
                </a:tc>
                <a:tc>
                  <a:txBody>
                    <a:bodyPr/>
                    <a:lstStyle/>
                    <a:p>
                      <a:pPr algn="ctr">
                        <a:spcAft>
                          <a:spcPts val="0"/>
                        </a:spcAft>
                      </a:pPr>
                      <a:r>
                        <a:rPr lang="zh-CN" sz="2000" kern="0">
                          <a:effectLst/>
                        </a:rPr>
                        <a:t>范例</a:t>
                      </a:r>
                      <a:endParaRPr lang="zh-CN" sz="2000" kern="100">
                        <a:effectLst/>
                        <a:latin typeface="Times New Roman"/>
                        <a:ea typeface="宋体"/>
                      </a:endParaRPr>
                    </a:p>
                  </a:txBody>
                  <a:tcPr marL="68580" marR="68580" marT="0" marB="0" anchor="ctr"/>
                </a:tc>
                <a:tc>
                  <a:txBody>
                    <a:bodyPr/>
                    <a:lstStyle/>
                    <a:p>
                      <a:pPr algn="ctr">
                        <a:spcAft>
                          <a:spcPts val="0"/>
                        </a:spcAft>
                      </a:pPr>
                      <a:r>
                        <a:rPr lang="zh-CN" sz="2000" kern="0">
                          <a:effectLst/>
                        </a:rPr>
                        <a:t>结果</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458192">
                <a:tc>
                  <a:txBody>
                    <a:bodyPr/>
                    <a:lstStyle/>
                    <a:p>
                      <a:pPr indent="466725" algn="just">
                        <a:spcAft>
                          <a:spcPts val="0"/>
                        </a:spcAft>
                      </a:pPr>
                      <a:r>
                        <a:rPr lang="en-US" sz="2000" kern="0">
                          <a:effectLst/>
                        </a:rPr>
                        <a:t>=</a:t>
                      </a:r>
                      <a:endParaRPr lang="zh-CN" sz="2000" kern="100">
                        <a:effectLst/>
                        <a:latin typeface="Times New Roman"/>
                        <a:ea typeface="宋体"/>
                      </a:endParaRPr>
                    </a:p>
                  </a:txBody>
                  <a:tcPr marL="68580" marR="68580" marT="0" marB="0" anchor="ctr"/>
                </a:tc>
                <a:tc>
                  <a:txBody>
                    <a:bodyPr/>
                    <a:lstStyle/>
                    <a:p>
                      <a:pPr indent="400050" algn="just">
                        <a:spcAft>
                          <a:spcPts val="0"/>
                        </a:spcAft>
                      </a:pPr>
                      <a:r>
                        <a:rPr lang="zh-CN" sz="2000" kern="0">
                          <a:effectLst/>
                        </a:rPr>
                        <a:t>赋值</a:t>
                      </a:r>
                      <a:endParaRPr lang="zh-CN" sz="2000" kern="100">
                        <a:effectLst/>
                        <a:latin typeface="Times New Roman"/>
                        <a:ea typeface="宋体"/>
                      </a:endParaRPr>
                    </a:p>
                  </a:txBody>
                  <a:tcPr marL="68580" marR="68580" marT="0" marB="0" anchor="ctr"/>
                </a:tc>
                <a:tc>
                  <a:txBody>
                    <a:bodyPr/>
                    <a:lstStyle/>
                    <a:p>
                      <a:pPr indent="266700" algn="l">
                        <a:spcAft>
                          <a:spcPts val="0"/>
                        </a:spcAft>
                      </a:pPr>
                      <a:r>
                        <a:rPr lang="en-US" sz="2000" kern="0">
                          <a:effectLst/>
                        </a:rPr>
                        <a:t>a=3;b=2;</a:t>
                      </a:r>
                      <a:endParaRPr lang="zh-CN" sz="2000" kern="100">
                        <a:effectLst/>
                        <a:latin typeface="Times New Roman"/>
                        <a:ea typeface="宋体"/>
                      </a:endParaRPr>
                    </a:p>
                  </a:txBody>
                  <a:tcPr marL="68580" marR="68580" marT="0" marB="0" anchor="ctr"/>
                </a:tc>
                <a:tc>
                  <a:txBody>
                    <a:bodyPr/>
                    <a:lstStyle/>
                    <a:p>
                      <a:pPr algn="ctr">
                        <a:spcAft>
                          <a:spcPts val="0"/>
                        </a:spcAft>
                      </a:pPr>
                      <a:r>
                        <a:rPr lang="en-US" sz="2000" kern="0">
                          <a:effectLst/>
                        </a:rPr>
                        <a:t>a=3;b=2;</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458192">
                <a:tc>
                  <a:txBody>
                    <a:bodyPr/>
                    <a:lstStyle/>
                    <a:p>
                      <a:pPr indent="466725" algn="just">
                        <a:spcAft>
                          <a:spcPts val="0"/>
                        </a:spcAft>
                      </a:pPr>
                      <a:r>
                        <a:rPr lang="en-US" sz="2000" kern="0">
                          <a:effectLst/>
                        </a:rPr>
                        <a:t>+=</a:t>
                      </a:r>
                      <a:endParaRPr lang="zh-CN" sz="2000" kern="100">
                        <a:effectLst/>
                        <a:latin typeface="Times New Roman"/>
                        <a:ea typeface="宋体"/>
                      </a:endParaRPr>
                    </a:p>
                  </a:txBody>
                  <a:tcPr marL="68580" marR="68580" marT="0" marB="0" anchor="ctr"/>
                </a:tc>
                <a:tc>
                  <a:txBody>
                    <a:bodyPr/>
                    <a:lstStyle/>
                    <a:p>
                      <a:pPr indent="333375" algn="just">
                        <a:spcAft>
                          <a:spcPts val="0"/>
                        </a:spcAft>
                      </a:pPr>
                      <a:r>
                        <a:rPr lang="zh-CN" sz="2000" kern="0">
                          <a:effectLst/>
                        </a:rPr>
                        <a:t>加等于</a:t>
                      </a:r>
                      <a:endParaRPr lang="zh-CN" sz="2000" kern="100">
                        <a:effectLst/>
                        <a:latin typeface="Times New Roman"/>
                        <a:ea typeface="宋体"/>
                      </a:endParaRPr>
                    </a:p>
                  </a:txBody>
                  <a:tcPr marL="68580" marR="68580" marT="0" marB="0" anchor="ctr"/>
                </a:tc>
                <a:tc>
                  <a:txBody>
                    <a:bodyPr/>
                    <a:lstStyle/>
                    <a:p>
                      <a:pPr indent="133350" algn="l">
                        <a:spcAft>
                          <a:spcPts val="0"/>
                        </a:spcAft>
                      </a:pPr>
                      <a:r>
                        <a:rPr lang="en-US" sz="2000" kern="0">
                          <a:effectLst/>
                        </a:rPr>
                        <a:t>a=3;b=2;a+=b;</a:t>
                      </a:r>
                      <a:endParaRPr lang="zh-CN" sz="2000" kern="100">
                        <a:effectLst/>
                        <a:latin typeface="Times New Roman"/>
                        <a:ea typeface="宋体"/>
                      </a:endParaRPr>
                    </a:p>
                  </a:txBody>
                  <a:tcPr marL="68580" marR="68580" marT="0" marB="0" anchor="ctr"/>
                </a:tc>
                <a:tc>
                  <a:txBody>
                    <a:bodyPr/>
                    <a:lstStyle/>
                    <a:p>
                      <a:pPr algn="ctr">
                        <a:spcAft>
                          <a:spcPts val="0"/>
                        </a:spcAft>
                      </a:pPr>
                      <a:r>
                        <a:rPr lang="en-US" sz="2000" kern="0">
                          <a:effectLst/>
                        </a:rPr>
                        <a:t>a=5;b=2;</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458192">
                <a:tc>
                  <a:txBody>
                    <a:bodyPr/>
                    <a:lstStyle/>
                    <a:p>
                      <a:pPr indent="466725" algn="just">
                        <a:spcAft>
                          <a:spcPts val="0"/>
                        </a:spcAft>
                      </a:pPr>
                      <a:r>
                        <a:rPr lang="en-US" sz="2000" kern="0" dirty="0">
                          <a:effectLst/>
                        </a:rPr>
                        <a:t>-=</a:t>
                      </a:r>
                      <a:endParaRPr lang="zh-CN" sz="2000" kern="100" dirty="0">
                        <a:effectLst/>
                        <a:latin typeface="Times New Roman"/>
                        <a:ea typeface="宋体"/>
                      </a:endParaRPr>
                    </a:p>
                  </a:txBody>
                  <a:tcPr marL="68580" marR="68580" marT="0" marB="0" anchor="ctr"/>
                </a:tc>
                <a:tc>
                  <a:txBody>
                    <a:bodyPr/>
                    <a:lstStyle/>
                    <a:p>
                      <a:pPr indent="333375" algn="just">
                        <a:spcAft>
                          <a:spcPts val="0"/>
                        </a:spcAft>
                      </a:pPr>
                      <a:r>
                        <a:rPr lang="zh-CN" sz="2000" kern="0">
                          <a:effectLst/>
                        </a:rPr>
                        <a:t>减等于</a:t>
                      </a:r>
                      <a:endParaRPr lang="zh-CN" sz="2000" kern="100">
                        <a:effectLst/>
                        <a:latin typeface="Times New Roman"/>
                        <a:ea typeface="宋体"/>
                      </a:endParaRPr>
                    </a:p>
                  </a:txBody>
                  <a:tcPr marL="68580" marR="68580" marT="0" marB="0" anchor="ctr"/>
                </a:tc>
                <a:tc>
                  <a:txBody>
                    <a:bodyPr/>
                    <a:lstStyle/>
                    <a:p>
                      <a:pPr indent="133350" algn="l">
                        <a:spcAft>
                          <a:spcPts val="0"/>
                        </a:spcAft>
                      </a:pPr>
                      <a:r>
                        <a:rPr lang="en-US" sz="2000" kern="0">
                          <a:effectLst/>
                        </a:rPr>
                        <a:t>a=3;b=2;a-=b;</a:t>
                      </a:r>
                      <a:endParaRPr lang="zh-CN" sz="2000" kern="100">
                        <a:effectLst/>
                        <a:latin typeface="Times New Roman"/>
                        <a:ea typeface="宋体"/>
                      </a:endParaRPr>
                    </a:p>
                  </a:txBody>
                  <a:tcPr marL="68580" marR="68580" marT="0" marB="0" anchor="ctr"/>
                </a:tc>
                <a:tc>
                  <a:txBody>
                    <a:bodyPr/>
                    <a:lstStyle/>
                    <a:p>
                      <a:pPr algn="ctr">
                        <a:spcAft>
                          <a:spcPts val="0"/>
                        </a:spcAft>
                      </a:pPr>
                      <a:r>
                        <a:rPr lang="en-US" sz="2000" kern="0">
                          <a:effectLst/>
                        </a:rPr>
                        <a:t>a=1;b=2;</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470920">
                <a:tc>
                  <a:txBody>
                    <a:bodyPr/>
                    <a:lstStyle/>
                    <a:p>
                      <a:pPr indent="466725" algn="just">
                        <a:spcAft>
                          <a:spcPts val="0"/>
                        </a:spcAft>
                      </a:pPr>
                      <a:r>
                        <a:rPr lang="en-US" sz="2000" kern="0">
                          <a:effectLst/>
                        </a:rPr>
                        <a:t>*=</a:t>
                      </a:r>
                      <a:endParaRPr lang="zh-CN" sz="2000" kern="100">
                        <a:effectLst/>
                        <a:latin typeface="Times New Roman"/>
                        <a:ea typeface="宋体"/>
                      </a:endParaRPr>
                    </a:p>
                  </a:txBody>
                  <a:tcPr marL="68580" marR="68580" marT="0" marB="0" anchor="ctr"/>
                </a:tc>
                <a:tc>
                  <a:txBody>
                    <a:bodyPr/>
                    <a:lstStyle/>
                    <a:p>
                      <a:pPr indent="333375" algn="just">
                        <a:spcAft>
                          <a:spcPts val="0"/>
                        </a:spcAft>
                      </a:pPr>
                      <a:r>
                        <a:rPr lang="zh-CN" sz="2000" kern="0">
                          <a:effectLst/>
                        </a:rPr>
                        <a:t>乘等于</a:t>
                      </a:r>
                      <a:endParaRPr lang="zh-CN" sz="2000" kern="100">
                        <a:effectLst/>
                        <a:latin typeface="Times New Roman"/>
                        <a:ea typeface="宋体"/>
                      </a:endParaRPr>
                    </a:p>
                  </a:txBody>
                  <a:tcPr marL="68580" marR="68580" marT="0" marB="0" anchor="ctr"/>
                </a:tc>
                <a:tc>
                  <a:txBody>
                    <a:bodyPr/>
                    <a:lstStyle/>
                    <a:p>
                      <a:pPr indent="133350" algn="l">
                        <a:spcAft>
                          <a:spcPts val="0"/>
                        </a:spcAft>
                      </a:pPr>
                      <a:r>
                        <a:rPr lang="en-US" sz="2000" kern="0">
                          <a:effectLst/>
                        </a:rPr>
                        <a:t>a=3;b=2;a*=b;</a:t>
                      </a:r>
                      <a:endParaRPr lang="zh-CN" sz="2000" kern="100">
                        <a:effectLst/>
                        <a:latin typeface="Times New Roman"/>
                        <a:ea typeface="宋体"/>
                      </a:endParaRPr>
                    </a:p>
                  </a:txBody>
                  <a:tcPr marL="68580" marR="68580" marT="0" marB="0" anchor="ctr"/>
                </a:tc>
                <a:tc>
                  <a:txBody>
                    <a:bodyPr/>
                    <a:lstStyle/>
                    <a:p>
                      <a:pPr algn="ctr">
                        <a:spcAft>
                          <a:spcPts val="0"/>
                        </a:spcAft>
                      </a:pPr>
                      <a:r>
                        <a:rPr lang="en-US" sz="2000" kern="0">
                          <a:effectLst/>
                        </a:rPr>
                        <a:t>a=6;b=2;</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4"/>
                  </a:ext>
                </a:extLst>
              </a:tr>
              <a:tr h="458192">
                <a:tc>
                  <a:txBody>
                    <a:bodyPr/>
                    <a:lstStyle/>
                    <a:p>
                      <a:pPr indent="466725" algn="just">
                        <a:spcAft>
                          <a:spcPts val="0"/>
                        </a:spcAft>
                      </a:pPr>
                      <a:r>
                        <a:rPr lang="en-US" sz="2000" kern="0">
                          <a:effectLst/>
                        </a:rPr>
                        <a:t>/=</a:t>
                      </a:r>
                      <a:endParaRPr lang="zh-CN" sz="2000" kern="100">
                        <a:effectLst/>
                        <a:latin typeface="Times New Roman"/>
                        <a:ea typeface="宋体"/>
                      </a:endParaRPr>
                    </a:p>
                  </a:txBody>
                  <a:tcPr marL="68580" marR="68580" marT="0" marB="0" anchor="ctr"/>
                </a:tc>
                <a:tc>
                  <a:txBody>
                    <a:bodyPr/>
                    <a:lstStyle/>
                    <a:p>
                      <a:pPr indent="333375" algn="just">
                        <a:spcAft>
                          <a:spcPts val="0"/>
                        </a:spcAft>
                      </a:pPr>
                      <a:r>
                        <a:rPr lang="zh-CN" sz="2000" kern="0">
                          <a:effectLst/>
                        </a:rPr>
                        <a:t>除等于</a:t>
                      </a:r>
                      <a:endParaRPr lang="zh-CN" sz="2000" kern="100">
                        <a:effectLst/>
                        <a:latin typeface="Times New Roman"/>
                        <a:ea typeface="宋体"/>
                      </a:endParaRPr>
                    </a:p>
                  </a:txBody>
                  <a:tcPr marL="68580" marR="68580" marT="0" marB="0" anchor="ctr"/>
                </a:tc>
                <a:tc>
                  <a:txBody>
                    <a:bodyPr/>
                    <a:lstStyle/>
                    <a:p>
                      <a:pPr indent="133350" algn="l">
                        <a:spcAft>
                          <a:spcPts val="0"/>
                        </a:spcAft>
                      </a:pPr>
                      <a:r>
                        <a:rPr lang="en-US" sz="2000" kern="0">
                          <a:effectLst/>
                        </a:rPr>
                        <a:t>a=3;b=2;a/=b;</a:t>
                      </a:r>
                      <a:endParaRPr lang="zh-CN" sz="2000" kern="100">
                        <a:effectLst/>
                        <a:latin typeface="Times New Roman"/>
                        <a:ea typeface="宋体"/>
                      </a:endParaRPr>
                    </a:p>
                  </a:txBody>
                  <a:tcPr marL="68580" marR="68580" marT="0" marB="0" anchor="ctr"/>
                </a:tc>
                <a:tc>
                  <a:txBody>
                    <a:bodyPr/>
                    <a:lstStyle/>
                    <a:p>
                      <a:pPr algn="ctr">
                        <a:spcAft>
                          <a:spcPts val="0"/>
                        </a:spcAft>
                      </a:pPr>
                      <a:r>
                        <a:rPr lang="en-US" sz="2000" kern="0">
                          <a:effectLst/>
                        </a:rPr>
                        <a:t>a=1;b=2;</a:t>
                      </a:r>
                      <a:endParaRPr lang="zh-CN" sz="2000" kern="100">
                        <a:effectLst/>
                        <a:latin typeface="Times New Roman"/>
                        <a:ea typeface="宋体"/>
                      </a:endParaRPr>
                    </a:p>
                  </a:txBody>
                  <a:tcPr marL="68580" marR="68580" marT="0" marB="0" anchor="ctr"/>
                </a:tc>
                <a:extLst>
                  <a:ext uri="{0D108BD9-81ED-4DB2-BD59-A6C34878D82A}">
                    <a16:rowId xmlns:a16="http://schemas.microsoft.com/office/drawing/2014/main" val="10005"/>
                  </a:ext>
                </a:extLst>
              </a:tr>
              <a:tr h="514558">
                <a:tc>
                  <a:txBody>
                    <a:bodyPr/>
                    <a:lstStyle/>
                    <a:p>
                      <a:pPr indent="466725" algn="just">
                        <a:spcAft>
                          <a:spcPts val="0"/>
                        </a:spcAft>
                      </a:pPr>
                      <a:r>
                        <a:rPr lang="en-US" sz="2000" kern="0">
                          <a:effectLst/>
                        </a:rPr>
                        <a:t>%=</a:t>
                      </a:r>
                      <a:endParaRPr lang="zh-CN" sz="2000" kern="100">
                        <a:effectLst/>
                        <a:latin typeface="Times New Roman"/>
                        <a:ea typeface="宋体"/>
                      </a:endParaRPr>
                    </a:p>
                  </a:txBody>
                  <a:tcPr marL="68580" marR="68580" marT="0" marB="0" anchor="ctr"/>
                </a:tc>
                <a:tc>
                  <a:txBody>
                    <a:bodyPr/>
                    <a:lstStyle/>
                    <a:p>
                      <a:pPr indent="333375" algn="just">
                        <a:spcAft>
                          <a:spcPts val="0"/>
                        </a:spcAft>
                      </a:pPr>
                      <a:r>
                        <a:rPr lang="zh-CN" sz="2000" kern="0">
                          <a:effectLst/>
                        </a:rPr>
                        <a:t>模等于</a:t>
                      </a:r>
                      <a:endParaRPr lang="zh-CN" sz="2000" kern="100">
                        <a:effectLst/>
                        <a:latin typeface="Times New Roman"/>
                        <a:ea typeface="宋体"/>
                      </a:endParaRPr>
                    </a:p>
                  </a:txBody>
                  <a:tcPr marL="68580" marR="68580" marT="0" marB="0" anchor="ctr"/>
                </a:tc>
                <a:tc>
                  <a:txBody>
                    <a:bodyPr/>
                    <a:lstStyle/>
                    <a:p>
                      <a:pPr indent="133350" algn="l">
                        <a:spcAft>
                          <a:spcPts val="0"/>
                        </a:spcAft>
                      </a:pPr>
                      <a:r>
                        <a:rPr lang="en-US" sz="2000" kern="0">
                          <a:effectLst/>
                        </a:rPr>
                        <a:t>a=3;b=2;a%=b;</a:t>
                      </a:r>
                      <a:endParaRPr lang="zh-CN" sz="2000" kern="100">
                        <a:effectLst/>
                        <a:latin typeface="Times New Roman"/>
                        <a:ea typeface="宋体"/>
                      </a:endParaRPr>
                    </a:p>
                  </a:txBody>
                  <a:tcPr marL="68580" marR="68580" marT="0" marB="0" anchor="ctr"/>
                </a:tc>
                <a:tc>
                  <a:txBody>
                    <a:bodyPr/>
                    <a:lstStyle/>
                    <a:p>
                      <a:pPr algn="ctr">
                        <a:spcAft>
                          <a:spcPts val="0"/>
                        </a:spcAft>
                      </a:pPr>
                      <a:r>
                        <a:rPr lang="en-US" sz="2000" kern="0" dirty="0">
                          <a:effectLst/>
                        </a:rPr>
                        <a:t>a=1;b=2;</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972811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2.3.2 </a:t>
            </a:r>
            <a:r>
              <a:rPr lang="zh-CN" altLang="en-US" sz="3200" b="1" dirty="0">
                <a:solidFill>
                  <a:srgbClr val="1353A2"/>
                </a:solidFill>
                <a:latin typeface="微软雅黑" pitchFamily="34" charset="-122"/>
                <a:ea typeface="微软雅黑" pitchFamily="34" charset="-122"/>
              </a:rPr>
              <a:t>赋值运算符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696720" y="1341120"/>
            <a:ext cx="9448800" cy="446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赋值运算符</a:t>
            </a:r>
            <a:r>
              <a:rPr lang="zh-CN" altLang="en-US" sz="2400" dirty="0">
                <a:solidFill>
                  <a:schemeClr val="bg1">
                    <a:lumMod val="50000"/>
                  </a:schemeClr>
                </a:solidFill>
                <a:latin typeface="Lucida Sans Unicode"/>
                <a:ea typeface="微软雅黑" pitchFamily="34" charset="-122"/>
                <a:cs typeface="Lucida Sans Unicode"/>
              </a:rPr>
              <a:t>使用时的注意事项</a:t>
            </a:r>
            <a:r>
              <a:rPr lang="zh-CN" altLang="zh-CN"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中可以通过一条赋值语句对多个变量进行赋值，具体示例如下：</a:t>
            </a:r>
          </a:p>
          <a:p>
            <a:pPr marL="0" indent="0" eaLnBrk="1" hangingPunct="1">
              <a:lnSpc>
                <a:spcPct val="150000"/>
              </a:lnSpc>
              <a:spcBef>
                <a:spcPct val="0"/>
              </a:spcBef>
              <a:buNone/>
              <a:defRPr/>
            </a:pPr>
            <a:r>
              <a:rPr lang="en-US" altLang="zh-CN" sz="2000" dirty="0" err="1">
                <a:solidFill>
                  <a:srgbClr val="00B0F0"/>
                </a:solidFill>
                <a:latin typeface="Lucida Sans Unicode"/>
                <a:ea typeface="微软雅黑" pitchFamily="34" charset="-122"/>
                <a:cs typeface="Lucida Sans Unicode"/>
              </a:rPr>
              <a:t>int</a:t>
            </a:r>
            <a:r>
              <a:rPr lang="en-US" altLang="zh-CN" sz="2000" dirty="0">
                <a:solidFill>
                  <a:srgbClr val="00B0F0"/>
                </a:solidFill>
                <a:latin typeface="Lucida Sans Unicode"/>
                <a:ea typeface="微软雅黑" pitchFamily="34" charset="-122"/>
                <a:cs typeface="Lucida Sans Unicode"/>
              </a:rPr>
              <a:t>  x, y, z; </a:t>
            </a:r>
            <a:endParaRPr lang="zh-CN" altLang="zh-CN" sz="20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rgbClr val="00B0F0"/>
                </a:solidFill>
                <a:latin typeface="Lucida Sans Unicode"/>
                <a:ea typeface="微软雅黑" pitchFamily="34" charset="-122"/>
                <a:cs typeface="Lucida Sans Unicode"/>
              </a:rPr>
              <a:t>x = y = z = 5;	          // </a:t>
            </a:r>
            <a:r>
              <a:rPr lang="zh-CN" altLang="zh-CN" sz="2000" dirty="0">
                <a:solidFill>
                  <a:srgbClr val="00B0F0"/>
                </a:solidFill>
                <a:latin typeface="Lucida Sans Unicode"/>
                <a:ea typeface="微软雅黑" pitchFamily="34" charset="-122"/>
                <a:cs typeface="Lucida Sans Unicode"/>
              </a:rPr>
              <a:t>为三个变量同时赋值</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在上述代码中，一条赋值语句将变量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z</a:t>
            </a:r>
            <a:r>
              <a:rPr lang="zh-CN" altLang="zh-CN" sz="2400" dirty="0">
                <a:solidFill>
                  <a:schemeClr val="bg1">
                    <a:lumMod val="50000"/>
                  </a:schemeClr>
                </a:solidFill>
                <a:latin typeface="Lucida Sans Unicode"/>
                <a:ea typeface="微软雅黑" pitchFamily="34" charset="-122"/>
                <a:cs typeface="Lucida Sans Unicode"/>
              </a:rPr>
              <a:t>的值同时赋值为</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。需要注意的是，下面的这种写法在</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中是不可以的。</a:t>
            </a:r>
          </a:p>
          <a:p>
            <a:pPr marL="0" indent="0" eaLnBrk="1" hangingPunct="1">
              <a:lnSpc>
                <a:spcPct val="150000"/>
              </a:lnSpc>
              <a:spcBef>
                <a:spcPct val="0"/>
              </a:spcBef>
              <a:buNone/>
              <a:defRPr/>
            </a:pPr>
            <a:r>
              <a:rPr lang="en-US" altLang="zh-CN" sz="2000" dirty="0" err="1">
                <a:solidFill>
                  <a:srgbClr val="00B0F0"/>
                </a:solidFill>
                <a:latin typeface="Lucida Sans Unicode"/>
                <a:ea typeface="微软雅黑" pitchFamily="34" charset="-122"/>
                <a:cs typeface="Lucida Sans Unicode"/>
              </a:rPr>
              <a:t>int</a:t>
            </a:r>
            <a:r>
              <a:rPr lang="en-US" altLang="zh-CN" sz="2000" dirty="0">
                <a:solidFill>
                  <a:srgbClr val="00B0F0"/>
                </a:solidFill>
                <a:latin typeface="Lucida Sans Unicode"/>
                <a:ea typeface="微软雅黑" pitchFamily="34" charset="-122"/>
                <a:cs typeface="Lucida Sans Unicode"/>
              </a:rPr>
              <a:t>  x = y = z = 5;		// </a:t>
            </a:r>
            <a:r>
              <a:rPr lang="zh-CN" altLang="zh-CN" sz="2000" dirty="0">
                <a:solidFill>
                  <a:srgbClr val="00B0F0"/>
                </a:solidFill>
                <a:latin typeface="Lucida Sans Unicode"/>
                <a:ea typeface="微软雅黑" pitchFamily="34" charset="-122"/>
                <a:cs typeface="Lucida Sans Unicode"/>
              </a:rPr>
              <a:t>这样写是错误的</a:t>
            </a:r>
          </a:p>
        </p:txBody>
      </p:sp>
    </p:spTree>
    <p:custDataLst>
      <p:tags r:id="rId1"/>
    </p:custDataLst>
    <p:extLst>
      <p:ext uri="{BB962C8B-B14F-4D97-AF65-F5344CB8AC3E}">
        <p14:creationId xmlns:p14="http://schemas.microsoft.com/office/powerpoint/2010/main" val="3239801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2.3.2 </a:t>
            </a:r>
            <a:r>
              <a:rPr lang="zh-CN" altLang="en-US" sz="3200" b="1" dirty="0">
                <a:solidFill>
                  <a:srgbClr val="1353A2"/>
                </a:solidFill>
                <a:latin typeface="微软雅黑" pitchFamily="34" charset="-122"/>
                <a:ea typeface="微软雅黑" pitchFamily="34" charset="-122"/>
              </a:rPr>
              <a:t>赋值运算符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798320" y="2245360"/>
            <a:ext cx="9448800" cy="2712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）在表</a:t>
            </a:r>
            <a:r>
              <a:rPr lang="en-US" altLang="zh-CN" sz="2400" dirty="0">
                <a:solidFill>
                  <a:schemeClr val="bg1">
                    <a:lumMod val="50000"/>
                  </a:schemeClr>
                </a:solidFill>
                <a:latin typeface="Lucida Sans Unicode"/>
                <a:ea typeface="微软雅黑" pitchFamily="34" charset="-122"/>
                <a:cs typeface="Lucida Sans Unicode"/>
              </a:rPr>
              <a:t>2-4</a:t>
            </a:r>
            <a:r>
              <a:rPr lang="zh-CN" altLang="zh-CN" sz="2400" dirty="0">
                <a:solidFill>
                  <a:schemeClr val="bg1">
                    <a:lumMod val="50000"/>
                  </a:schemeClr>
                </a:solidFill>
                <a:latin typeface="Lucida Sans Unicode"/>
                <a:ea typeface="微软雅黑" pitchFamily="34" charset="-122"/>
                <a:cs typeface="Lucida Sans Unicode"/>
              </a:rPr>
              <a:t>中，除了“</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”，其他的都是特殊的赋值运算符，以“</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”为例，</a:t>
            </a:r>
            <a:r>
              <a:rPr lang="en-US" altLang="zh-CN" sz="2400" dirty="0">
                <a:solidFill>
                  <a:schemeClr val="bg1">
                    <a:lumMod val="50000"/>
                  </a:schemeClr>
                </a:solidFill>
                <a:latin typeface="Lucida Sans Unicode"/>
                <a:ea typeface="微软雅黑" pitchFamily="34" charset="-122"/>
                <a:cs typeface="Lucida Sans Unicode"/>
              </a:rPr>
              <a:t>x += 3</a:t>
            </a:r>
            <a:r>
              <a:rPr lang="zh-CN" altLang="zh-CN" sz="2400" dirty="0">
                <a:solidFill>
                  <a:schemeClr val="bg1">
                    <a:lumMod val="50000"/>
                  </a:schemeClr>
                </a:solidFill>
                <a:latin typeface="Lucida Sans Unicode"/>
                <a:ea typeface="微软雅黑" pitchFamily="34" charset="-122"/>
                <a:cs typeface="Lucida Sans Unicode"/>
              </a:rPr>
              <a:t>就相当于</a:t>
            </a:r>
            <a:r>
              <a:rPr lang="en-US" altLang="zh-CN" sz="2400" dirty="0">
                <a:solidFill>
                  <a:schemeClr val="bg1">
                    <a:lumMod val="50000"/>
                  </a:schemeClr>
                </a:solidFill>
                <a:latin typeface="Lucida Sans Unicode"/>
                <a:ea typeface="微软雅黑" pitchFamily="34" charset="-122"/>
                <a:cs typeface="Lucida Sans Unicode"/>
              </a:rPr>
              <a:t>x = x + 3</a:t>
            </a:r>
            <a:r>
              <a:rPr lang="zh-CN" altLang="zh-CN" sz="2400" dirty="0">
                <a:solidFill>
                  <a:schemeClr val="bg1">
                    <a:lumMod val="50000"/>
                  </a:schemeClr>
                </a:solidFill>
                <a:latin typeface="Lucida Sans Unicode"/>
                <a:ea typeface="微软雅黑" pitchFamily="34" charset="-122"/>
                <a:cs typeface="Lucida Sans Unicode"/>
              </a:rPr>
              <a:t>，表达式首先会进行加法运算</a:t>
            </a:r>
            <a:r>
              <a:rPr lang="en-US" altLang="zh-CN" sz="2400" dirty="0">
                <a:solidFill>
                  <a:schemeClr val="bg1">
                    <a:lumMod val="50000"/>
                  </a:schemeClr>
                </a:solidFill>
                <a:latin typeface="Lucida Sans Unicode"/>
                <a:ea typeface="微软雅黑" pitchFamily="34" charset="-122"/>
                <a:cs typeface="Lucida Sans Unicode"/>
              </a:rPr>
              <a:t>x+3</a:t>
            </a:r>
            <a:r>
              <a:rPr lang="zh-CN" altLang="zh-CN" sz="2400" dirty="0">
                <a:solidFill>
                  <a:schemeClr val="bg1">
                    <a:lumMod val="50000"/>
                  </a:schemeClr>
                </a:solidFill>
                <a:latin typeface="Lucida Sans Unicode"/>
                <a:ea typeface="微软雅黑" pitchFamily="34" charset="-122"/>
                <a:cs typeface="Lucida Sans Unicode"/>
              </a:rPr>
              <a:t>，再将运算结果赋值给变量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赋值运算符都可以此类推。</a:t>
            </a: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1898707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642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多学一招：强制类型转换</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859280" y="1412240"/>
            <a:ext cx="5618480" cy="4531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在为变量赋值时，当两种类型彼此不兼容，或者目标类型取值范围小于源类型时，需要进行强制类型转换。例如，将一个</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int</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类型的值赋给一个</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short</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类型的变量，需要进行强制类型转换。然而在使用</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rPr>
              <a:t>运算符进行赋值时，强制类型转换会自动完成，程序不需要做任何显式地声明</a:t>
            </a:r>
            <a:r>
              <a:rPr lang="zh-CN" altLang="en-US" sz="2400" dirty="0">
                <a:solidFill>
                  <a:schemeClr val="bg1">
                    <a:lumMod val="50000"/>
                  </a:schemeClr>
                </a:solidFill>
                <a:latin typeface="楷体" panose="02010609060101010101" pitchFamily="49" charset="-122"/>
                <a:ea typeface="楷体" panose="02010609060101010101" pitchFamily="49" charset="-122"/>
                <a:cs typeface="Lucida Sans Unicode"/>
              </a:rPr>
              <a:t>。</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pic>
        <p:nvPicPr>
          <p:cNvPr id="3235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350" y="1529239"/>
            <a:ext cx="3216367" cy="397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35522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323586"/>
                                        </p:tgtEl>
                                        <p:attrNameLst>
                                          <p:attrName>style.visibility</p:attrName>
                                        </p:attrNameLst>
                                      </p:cBhvr>
                                      <p:to>
                                        <p:strVal val="visible"/>
                                      </p:to>
                                    </p:set>
                                    <p:animEffect transition="in" filter="fade">
                                      <p:cBhvr>
                                        <p:cTn id="10" dur="1000"/>
                                        <p:tgtEl>
                                          <p:spTgt spid="323586"/>
                                        </p:tgtEl>
                                      </p:cBhvr>
                                    </p:animEffect>
                                    <p:anim calcmode="lin" valueType="num">
                                      <p:cBhvr>
                                        <p:cTn id="11" dur="1000" fill="hold"/>
                                        <p:tgtEl>
                                          <p:spTgt spid="323586"/>
                                        </p:tgtEl>
                                        <p:attrNameLst>
                                          <p:attrName>ppt_x</p:attrName>
                                        </p:attrNameLst>
                                      </p:cBhvr>
                                      <p:tavLst>
                                        <p:tav tm="0">
                                          <p:val>
                                            <p:strVal val="#ppt_x"/>
                                          </p:val>
                                        </p:tav>
                                        <p:tav tm="100000">
                                          <p:val>
                                            <p:strVal val="#ppt_x"/>
                                          </p:val>
                                        </p:tav>
                                      </p:tavLst>
                                    </p:anim>
                                    <p:anim calcmode="lin" valueType="num">
                                      <p:cBhvr>
                                        <p:cTn id="12" dur="1000" fill="hold"/>
                                        <p:tgtEl>
                                          <p:spTgt spid="3235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2.1.1 Java</a:t>
            </a:r>
            <a:r>
              <a:rPr lang="zh-CN" altLang="en-US" sz="3200" b="1" dirty="0">
                <a:solidFill>
                  <a:srgbClr val="1353A2"/>
                </a:solidFill>
                <a:latin typeface="微软雅黑" pitchFamily="34" charset="-122"/>
                <a:ea typeface="微软雅黑" pitchFamily="34" charset="-122"/>
              </a:rPr>
              <a:t>程序的基本格式</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1341120" y="1544320"/>
            <a:ext cx="9997440" cy="446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4</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程序中一个连续的字符串不能分成两行书写。例如，下面这条语句在编译时将会出错：</a:t>
            </a:r>
          </a:p>
          <a:p>
            <a:pPr marL="0" indent="0" eaLnBrk="1" hangingPunct="1">
              <a:lnSpc>
                <a:spcPct val="150000"/>
              </a:lnSpc>
              <a:spcBef>
                <a:spcPct val="0"/>
              </a:spcBef>
              <a:buNone/>
              <a:defRPr/>
            </a:pPr>
            <a:r>
              <a:rPr lang="en-US" altLang="zh-CN" sz="1800" dirty="0" err="1">
                <a:solidFill>
                  <a:srgbClr val="00B0F0"/>
                </a:solidFill>
                <a:latin typeface="微软雅黑" pitchFamily="34" charset="-122"/>
                <a:ea typeface="微软雅黑" pitchFamily="34" charset="-122"/>
                <a:cs typeface="Times New Roman" pitchFamily="18" charset="0"/>
              </a:rPr>
              <a:t>System.out.println</a:t>
            </a:r>
            <a:r>
              <a:rPr lang="en-US" altLang="zh-CN" sz="1800" dirty="0">
                <a:solidFill>
                  <a:srgbClr val="00B0F0"/>
                </a:solidFill>
                <a:latin typeface="微软雅黑" pitchFamily="34" charset="-122"/>
                <a:ea typeface="微软雅黑" pitchFamily="34" charset="-122"/>
                <a:cs typeface="Times New Roman" pitchFamily="18" charset="0"/>
              </a:rPr>
              <a:t>("</a:t>
            </a:r>
            <a:r>
              <a:rPr lang="zh-CN" altLang="zh-CN" sz="1800" dirty="0">
                <a:solidFill>
                  <a:srgbClr val="00B0F0"/>
                </a:solidFill>
                <a:latin typeface="微软雅黑" pitchFamily="34" charset="-122"/>
                <a:ea typeface="微软雅黑" pitchFamily="34" charset="-122"/>
                <a:cs typeface="Times New Roman" pitchFamily="18" charset="0"/>
              </a:rPr>
              <a:t>这是第一个</a:t>
            </a: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	 	Java</a:t>
            </a:r>
            <a:r>
              <a:rPr lang="zh-CN" altLang="zh-CN" sz="1800" dirty="0">
                <a:solidFill>
                  <a:srgbClr val="00B0F0"/>
                </a:solidFill>
                <a:latin typeface="微软雅黑" pitchFamily="34" charset="-122"/>
                <a:ea typeface="微软雅黑" pitchFamily="34" charset="-122"/>
                <a:cs typeface="Times New Roman" pitchFamily="18" charset="0"/>
              </a:rPr>
              <a:t>程序！</a:t>
            </a:r>
            <a:r>
              <a:rPr lang="en-US" altLang="zh-CN" sz="1800" dirty="0">
                <a:solidFill>
                  <a:srgbClr val="00B0F0"/>
                </a:solidFill>
                <a:latin typeface="微软雅黑" pitchFamily="34" charset="-122"/>
                <a:ea typeface="微软雅黑" pitchFamily="34" charset="-122"/>
                <a:cs typeface="Times New Roman" pitchFamily="18" charset="0"/>
              </a:rPr>
              <a:t>");</a:t>
            </a:r>
            <a:endParaRPr lang="zh-CN" altLang="zh-CN" sz="18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如果为了便于阅读，需要将一个比较长的字符串分两行书写，可以先将字符串分成两个字符串，然后用加号（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）将这两个字符串连起来，在加号（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）处换行。例如，可以将上面的语句可以修改成如下形式：</a:t>
            </a:r>
          </a:p>
          <a:p>
            <a:pPr marL="0" indent="0" eaLnBrk="1" hangingPunct="1">
              <a:lnSpc>
                <a:spcPct val="150000"/>
              </a:lnSpc>
              <a:spcBef>
                <a:spcPct val="0"/>
              </a:spcBef>
              <a:buNone/>
              <a:defRPr/>
            </a:pPr>
            <a:r>
              <a:rPr lang="en-US" altLang="zh-CN" sz="1800" dirty="0" err="1">
                <a:solidFill>
                  <a:srgbClr val="00B0F0"/>
                </a:solidFill>
                <a:latin typeface="微软雅黑" pitchFamily="34" charset="-122"/>
                <a:ea typeface="微软雅黑" pitchFamily="34" charset="-122"/>
                <a:cs typeface="Times New Roman" pitchFamily="18" charset="0"/>
              </a:rPr>
              <a:t>System.out.println</a:t>
            </a:r>
            <a:r>
              <a:rPr lang="en-US" altLang="zh-CN" sz="1800" dirty="0">
                <a:solidFill>
                  <a:srgbClr val="00B0F0"/>
                </a:solidFill>
                <a:latin typeface="微软雅黑" pitchFamily="34" charset="-122"/>
                <a:ea typeface="微软雅黑" pitchFamily="34" charset="-122"/>
                <a:cs typeface="Times New Roman" pitchFamily="18" charset="0"/>
              </a:rPr>
              <a:t>("</a:t>
            </a:r>
            <a:r>
              <a:rPr lang="zh-CN" altLang="zh-CN" sz="1800" dirty="0">
                <a:solidFill>
                  <a:srgbClr val="00B0F0"/>
                </a:solidFill>
                <a:latin typeface="微软雅黑" pitchFamily="34" charset="-122"/>
                <a:ea typeface="微软雅黑" pitchFamily="34" charset="-122"/>
                <a:cs typeface="Times New Roman" pitchFamily="18" charset="0"/>
              </a:rPr>
              <a:t>这是第一个</a:t>
            </a:r>
            <a:r>
              <a:rPr lang="en-US" altLang="zh-CN" sz="1800" dirty="0">
                <a:solidFill>
                  <a:srgbClr val="00B0F0"/>
                </a:solidFill>
                <a:latin typeface="微软雅黑" pitchFamily="34" charset="-122"/>
                <a:ea typeface="微软雅黑" pitchFamily="34" charset="-122"/>
                <a:cs typeface="Times New Roman" pitchFamily="18" charset="0"/>
              </a:rPr>
              <a:t>" + </a:t>
            </a:r>
            <a:endParaRPr lang="zh-CN" altLang="zh-CN" sz="18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 	    "Java</a:t>
            </a:r>
            <a:r>
              <a:rPr lang="zh-CN" altLang="zh-CN" sz="1800" dirty="0">
                <a:solidFill>
                  <a:srgbClr val="00B0F0"/>
                </a:solidFill>
                <a:latin typeface="微软雅黑" pitchFamily="34" charset="-122"/>
                <a:ea typeface="微软雅黑" pitchFamily="34" charset="-122"/>
                <a:cs typeface="Times New Roman" pitchFamily="18" charset="0"/>
              </a:rPr>
              <a:t>程序！</a:t>
            </a:r>
            <a:r>
              <a:rPr lang="en-US" altLang="zh-CN" sz="1800" dirty="0">
                <a:solidFill>
                  <a:srgbClr val="00B0F0"/>
                </a:solidFill>
                <a:latin typeface="微软雅黑" pitchFamily="34" charset="-122"/>
                <a:ea typeface="微软雅黑" pitchFamily="34" charset="-122"/>
                <a:cs typeface="Times New Roman" pitchFamily="18" charset="0"/>
              </a:rPr>
              <a:t>");</a:t>
            </a: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1+2=3      </a:t>
            </a:r>
            <a:r>
              <a:rPr lang="zh-CN" altLang="en-US" sz="1800" dirty="0">
                <a:solidFill>
                  <a:srgbClr val="00B0F0"/>
                </a:solidFill>
                <a:latin typeface="微软雅黑" pitchFamily="34" charset="-122"/>
                <a:ea typeface="微软雅黑" pitchFamily="34" charset="-122"/>
                <a:cs typeface="Times New Roman" pitchFamily="18" charset="0"/>
              </a:rPr>
              <a:t>“</a:t>
            </a:r>
            <a:r>
              <a:rPr lang="en-US" altLang="zh-CN" sz="1800" dirty="0">
                <a:solidFill>
                  <a:srgbClr val="00B0F0"/>
                </a:solidFill>
                <a:latin typeface="微软雅黑" pitchFamily="34" charset="-122"/>
                <a:ea typeface="微软雅黑" pitchFamily="34" charset="-122"/>
                <a:cs typeface="Times New Roman" pitchFamily="18" charset="0"/>
              </a:rPr>
              <a:t>1”+2=</a:t>
            </a:r>
            <a:r>
              <a:rPr lang="zh-CN" altLang="en-US" sz="1800" dirty="0">
                <a:solidFill>
                  <a:srgbClr val="00B0F0"/>
                </a:solidFill>
                <a:latin typeface="微软雅黑" pitchFamily="34" charset="-122"/>
                <a:ea typeface="微软雅黑" pitchFamily="34" charset="-122"/>
                <a:cs typeface="Times New Roman" pitchFamily="18" charset="0"/>
              </a:rPr>
              <a:t>“</a:t>
            </a:r>
            <a:r>
              <a:rPr lang="en-US" altLang="zh-CN" sz="1800" dirty="0">
                <a:solidFill>
                  <a:srgbClr val="00B0F0"/>
                </a:solidFill>
                <a:latin typeface="微软雅黑" pitchFamily="34" charset="-122"/>
                <a:ea typeface="微软雅黑" pitchFamily="34" charset="-122"/>
                <a:cs typeface="Times New Roman" pitchFamily="18" charset="0"/>
              </a:rPr>
              <a:t>12</a:t>
            </a:r>
            <a:r>
              <a:rPr lang="zh-CN" altLang="en-US" sz="1800" dirty="0">
                <a:solidFill>
                  <a:srgbClr val="00B0F0"/>
                </a:solidFill>
                <a:latin typeface="微软雅黑" pitchFamily="34" charset="-122"/>
                <a:ea typeface="微软雅黑" pitchFamily="34" charset="-122"/>
                <a:cs typeface="Times New Roman" pitchFamily="18" charset="0"/>
              </a:rPr>
              <a:t>”  </a:t>
            </a:r>
            <a:r>
              <a:rPr lang="en-US" altLang="zh-CN" sz="1800" dirty="0">
                <a:solidFill>
                  <a:srgbClr val="00B0F0"/>
                </a:solidFill>
                <a:latin typeface="微软雅黑" pitchFamily="34" charset="-122"/>
                <a:ea typeface="微软雅黑" pitchFamily="34" charset="-122"/>
                <a:cs typeface="Times New Roman" pitchFamily="18" charset="0"/>
              </a:rPr>
              <a:t>1+</a:t>
            </a:r>
            <a:r>
              <a:rPr lang="zh-CN" altLang="en-US" sz="1800" dirty="0">
                <a:solidFill>
                  <a:srgbClr val="00B0F0"/>
                </a:solidFill>
                <a:latin typeface="微软雅黑" pitchFamily="34" charset="-122"/>
                <a:ea typeface="微软雅黑" pitchFamily="34" charset="-122"/>
                <a:cs typeface="Times New Roman" pitchFamily="18" charset="0"/>
              </a:rPr>
              <a:t>“</a:t>
            </a:r>
            <a:r>
              <a:rPr lang="en-US" altLang="zh-CN" sz="1800" dirty="0">
                <a:solidFill>
                  <a:srgbClr val="00B0F0"/>
                </a:solidFill>
                <a:latin typeface="微软雅黑" pitchFamily="34" charset="-122"/>
                <a:ea typeface="微软雅黑" pitchFamily="34" charset="-122"/>
                <a:cs typeface="Times New Roman" pitchFamily="18" charset="0"/>
              </a:rPr>
              <a:t>2</a:t>
            </a:r>
            <a:r>
              <a:rPr lang="zh-CN" altLang="en-US" sz="1800" dirty="0">
                <a:solidFill>
                  <a:srgbClr val="00B0F0"/>
                </a:solidFill>
                <a:latin typeface="微软雅黑" pitchFamily="34" charset="-122"/>
                <a:ea typeface="微软雅黑" pitchFamily="34" charset="-122"/>
                <a:cs typeface="Times New Roman" pitchFamily="18" charset="0"/>
              </a:rPr>
              <a:t>”</a:t>
            </a:r>
            <a:r>
              <a:rPr lang="en-US" altLang="zh-CN" sz="1800" dirty="0">
                <a:solidFill>
                  <a:srgbClr val="00B0F0"/>
                </a:solidFill>
                <a:latin typeface="微软雅黑" pitchFamily="34" charset="-122"/>
                <a:ea typeface="微软雅黑" pitchFamily="34" charset="-122"/>
                <a:cs typeface="Times New Roman" pitchFamily="18" charset="0"/>
              </a:rPr>
              <a:t>=</a:t>
            </a:r>
            <a:r>
              <a:rPr lang="zh-CN" altLang="en-US" sz="1800" dirty="0">
                <a:solidFill>
                  <a:srgbClr val="00B0F0"/>
                </a:solidFill>
                <a:latin typeface="微软雅黑" pitchFamily="34" charset="-122"/>
                <a:ea typeface="微软雅黑" pitchFamily="34" charset="-122"/>
                <a:cs typeface="Times New Roman" pitchFamily="18" charset="0"/>
              </a:rPr>
              <a:t>“</a:t>
            </a:r>
            <a:r>
              <a:rPr lang="en-US" altLang="zh-CN" sz="1800" dirty="0">
                <a:solidFill>
                  <a:srgbClr val="00B0F0"/>
                </a:solidFill>
                <a:latin typeface="微软雅黑" pitchFamily="34" charset="-122"/>
                <a:ea typeface="微软雅黑" pitchFamily="34" charset="-122"/>
                <a:cs typeface="Times New Roman" pitchFamily="18" charset="0"/>
              </a:rPr>
              <a:t>12</a:t>
            </a:r>
            <a:r>
              <a:rPr lang="zh-CN" altLang="en-US" sz="1800" dirty="0">
                <a:solidFill>
                  <a:srgbClr val="00B0F0"/>
                </a:solidFill>
                <a:latin typeface="微软雅黑" pitchFamily="34" charset="-122"/>
                <a:ea typeface="微软雅黑" pitchFamily="34" charset="-122"/>
                <a:cs typeface="Times New Roman" pitchFamily="18" charset="0"/>
              </a:rPr>
              <a:t>”  “</a:t>
            </a:r>
            <a:r>
              <a:rPr lang="en-US" altLang="zh-CN" sz="1800" dirty="0">
                <a:solidFill>
                  <a:srgbClr val="00B0F0"/>
                </a:solidFill>
                <a:latin typeface="微软雅黑" pitchFamily="34" charset="-122"/>
                <a:ea typeface="微软雅黑" pitchFamily="34" charset="-122"/>
                <a:cs typeface="Times New Roman" pitchFamily="18" charset="0"/>
              </a:rPr>
              <a:t>1</a:t>
            </a:r>
            <a:r>
              <a:rPr lang="zh-CN" altLang="en-US" sz="1800" dirty="0">
                <a:solidFill>
                  <a:srgbClr val="00B0F0"/>
                </a:solidFill>
                <a:latin typeface="微软雅黑" pitchFamily="34" charset="-122"/>
                <a:ea typeface="微软雅黑" pitchFamily="34" charset="-122"/>
                <a:cs typeface="Times New Roman" pitchFamily="18" charset="0"/>
              </a:rPr>
              <a:t>”</a:t>
            </a:r>
            <a:r>
              <a:rPr lang="en-US" altLang="zh-CN" sz="1800" dirty="0">
                <a:solidFill>
                  <a:srgbClr val="00B0F0"/>
                </a:solidFill>
                <a:latin typeface="微软雅黑" pitchFamily="34" charset="-122"/>
                <a:ea typeface="微软雅黑" pitchFamily="34" charset="-122"/>
                <a:cs typeface="Times New Roman" pitchFamily="18" charset="0"/>
              </a:rPr>
              <a:t>+</a:t>
            </a:r>
            <a:r>
              <a:rPr lang="zh-CN" altLang="en-US" sz="1800" dirty="0">
                <a:solidFill>
                  <a:srgbClr val="00B0F0"/>
                </a:solidFill>
                <a:latin typeface="微软雅黑" pitchFamily="34" charset="-122"/>
                <a:ea typeface="微软雅黑" pitchFamily="34" charset="-122"/>
                <a:cs typeface="Times New Roman" pitchFamily="18" charset="0"/>
              </a:rPr>
              <a:t>“</a:t>
            </a:r>
            <a:r>
              <a:rPr lang="en-US" altLang="zh-CN" sz="1800" dirty="0">
                <a:solidFill>
                  <a:srgbClr val="00B0F0"/>
                </a:solidFill>
                <a:latin typeface="微软雅黑" pitchFamily="34" charset="-122"/>
                <a:ea typeface="微软雅黑" pitchFamily="34" charset="-122"/>
                <a:cs typeface="Times New Roman" pitchFamily="18" charset="0"/>
              </a:rPr>
              <a:t>2</a:t>
            </a:r>
            <a:r>
              <a:rPr lang="zh-CN" altLang="en-US" sz="1800" dirty="0">
                <a:solidFill>
                  <a:srgbClr val="00B0F0"/>
                </a:solidFill>
                <a:latin typeface="微软雅黑" pitchFamily="34" charset="-122"/>
                <a:ea typeface="微软雅黑" pitchFamily="34" charset="-122"/>
                <a:cs typeface="Times New Roman" pitchFamily="18" charset="0"/>
              </a:rPr>
              <a:t>”</a:t>
            </a:r>
            <a:r>
              <a:rPr lang="en-US" altLang="zh-CN" sz="1800" dirty="0">
                <a:solidFill>
                  <a:srgbClr val="00B0F0"/>
                </a:solidFill>
                <a:latin typeface="微软雅黑" pitchFamily="34" charset="-122"/>
                <a:ea typeface="微软雅黑" pitchFamily="34" charset="-122"/>
                <a:cs typeface="Times New Roman" pitchFamily="18" charset="0"/>
              </a:rPr>
              <a:t>=</a:t>
            </a:r>
            <a:r>
              <a:rPr lang="zh-CN" altLang="en-US" sz="1800" dirty="0">
                <a:solidFill>
                  <a:srgbClr val="00B0F0"/>
                </a:solidFill>
                <a:latin typeface="微软雅黑" pitchFamily="34" charset="-122"/>
                <a:ea typeface="微软雅黑" pitchFamily="34" charset="-122"/>
                <a:cs typeface="Times New Roman" pitchFamily="18" charset="0"/>
              </a:rPr>
              <a:t>“</a:t>
            </a:r>
            <a:r>
              <a:rPr lang="en-US" altLang="zh-CN" sz="1800" dirty="0">
                <a:solidFill>
                  <a:srgbClr val="00B0F0"/>
                </a:solidFill>
                <a:latin typeface="微软雅黑" pitchFamily="34" charset="-122"/>
                <a:ea typeface="微软雅黑" pitchFamily="34" charset="-122"/>
                <a:cs typeface="Times New Roman" pitchFamily="18" charset="0"/>
              </a:rPr>
              <a:t>12</a:t>
            </a:r>
            <a:r>
              <a:rPr lang="zh-CN" altLang="en-US" sz="1800" dirty="0">
                <a:solidFill>
                  <a:srgbClr val="00B0F0"/>
                </a:solidFill>
                <a:latin typeface="微软雅黑" pitchFamily="34" charset="-122"/>
                <a:ea typeface="微软雅黑" pitchFamily="34" charset="-122"/>
                <a:cs typeface="Times New Roman" pitchFamily="18" charset="0"/>
              </a:rPr>
              <a:t>”</a:t>
            </a:r>
            <a:endParaRPr lang="zh-CN" altLang="zh-CN" sz="1800" dirty="0">
              <a:solidFill>
                <a:srgbClr val="00B0F0"/>
              </a:solidFill>
              <a:latin typeface="微软雅黑" pitchFamily="34" charset="-122"/>
              <a:ea typeface="微软雅黑" pitchFamily="34" charset="-122"/>
              <a:cs typeface="Times New Roman"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37900453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6642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楷体" panose="02010609060101010101" pitchFamily="49" charset="-122"/>
                <a:ea typeface="楷体" panose="02010609060101010101" pitchFamily="49" charset="-122"/>
                <a:sym typeface="Wingdings"/>
              </a:rPr>
              <a:t></a:t>
            </a:r>
            <a:r>
              <a:rPr lang="zh-CN" altLang="zh-CN" sz="3200" b="1" dirty="0">
                <a:solidFill>
                  <a:srgbClr val="1353A2"/>
                </a:solidFill>
                <a:latin typeface="楷体" panose="02010609060101010101" pitchFamily="49" charset="-122"/>
                <a:ea typeface="楷体" panose="02010609060101010101" pitchFamily="49" charset="-122"/>
              </a:rPr>
              <a:t>多学一招：强制类型转换</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组合 5"/>
          <p:cNvGrpSpPr/>
          <p:nvPr/>
        </p:nvGrpSpPr>
        <p:grpSpPr>
          <a:xfrm>
            <a:off x="2424113" y="1412240"/>
            <a:ext cx="8172767" cy="4602480"/>
            <a:chOff x="2424113" y="1412240"/>
            <a:chExt cx="8172767" cy="4602480"/>
          </a:xfrm>
        </p:grpSpPr>
        <p:pic>
          <p:nvPicPr>
            <p:cNvPr id="3246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1412240"/>
              <a:ext cx="8172767" cy="4602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2966720" y="1544320"/>
              <a:ext cx="7244080" cy="4429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public class Example05 {</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public static void main(String[] </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args</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short s = 3;</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int</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i</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 5;</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en-US" altLang="zh-CN" sz="2400" dirty="0">
                  <a:solidFill>
                    <a:srgbClr val="00B0F0"/>
                  </a:solidFill>
                  <a:latin typeface="楷体" panose="02010609060101010101" pitchFamily="49" charset="-122"/>
                  <a:ea typeface="楷体" panose="02010609060101010101" pitchFamily="49" charset="-122"/>
                  <a:cs typeface="Lucida Sans Unicode"/>
                </a:rPr>
                <a:t>	s += </a:t>
              </a:r>
              <a:r>
                <a:rPr lang="en-US" altLang="zh-CN" sz="2400" dirty="0" err="1">
                  <a:solidFill>
                    <a:srgbClr val="00B0F0"/>
                  </a:solidFill>
                  <a:latin typeface="楷体" panose="02010609060101010101" pitchFamily="49" charset="-122"/>
                  <a:ea typeface="楷体" panose="02010609060101010101" pitchFamily="49" charset="-122"/>
                  <a:cs typeface="Lucida Sans Unicode"/>
                </a:rPr>
                <a:t>i</a:t>
              </a:r>
              <a:r>
                <a:rPr lang="en-US" altLang="zh-CN" sz="2400" dirty="0">
                  <a:solidFill>
                    <a:srgbClr val="00B0F0"/>
                  </a:solidFill>
                  <a:latin typeface="楷体" panose="02010609060101010101" pitchFamily="49" charset="-122"/>
                  <a:ea typeface="楷体" panose="02010609060101010101" pitchFamily="49" charset="-122"/>
                  <a:cs typeface="Lucida Sans Unicode"/>
                </a:rPr>
                <a:t>;	//</a:t>
              </a:r>
              <a:r>
                <a:rPr lang="zh-CN" altLang="en-US" sz="2400" dirty="0">
                  <a:solidFill>
                    <a:srgbClr val="00B0F0"/>
                  </a:solidFill>
                  <a:latin typeface="楷体" panose="02010609060101010101" pitchFamily="49" charset="-122"/>
                  <a:ea typeface="楷体" panose="02010609060101010101" pitchFamily="49" charset="-122"/>
                  <a:cs typeface="Lucida Sans Unicode"/>
                </a:rPr>
                <a:t>强制类型转换自动完成</a:t>
              </a:r>
              <a:endParaRPr lang="zh-CN" altLang="zh-CN" sz="2400" dirty="0">
                <a:solidFill>
                  <a:srgbClr val="00B0F0"/>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a:t>
              </a:r>
              <a:r>
                <a:rPr lang="en-US" altLang="zh-CN" sz="2400" dirty="0" err="1">
                  <a:solidFill>
                    <a:schemeClr val="bg1">
                      <a:lumMod val="50000"/>
                    </a:schemeClr>
                  </a:solidFill>
                  <a:latin typeface="楷体" panose="02010609060101010101" pitchFamily="49" charset="-122"/>
                  <a:ea typeface="楷体" panose="02010609060101010101" pitchFamily="49" charset="-122"/>
                  <a:cs typeface="Lucida Sans Unicode"/>
                </a:rPr>
                <a:t>System.out.println</a:t>
              </a: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("s = " + s);</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	}</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a:p>
              <a:pPr marL="0" indent="0" eaLnBrk="1" hangingPunct="1">
                <a:lnSpc>
                  <a:spcPct val="150000"/>
                </a:lnSpc>
                <a:spcBef>
                  <a:spcPct val="0"/>
                </a:spcBef>
                <a:buNone/>
                <a:defRPr/>
              </a:pPr>
              <a:r>
                <a:rPr lang="en-US" altLang="zh-CN" sz="2400" dirty="0">
                  <a:solidFill>
                    <a:schemeClr val="bg1">
                      <a:lumMod val="50000"/>
                    </a:schemeClr>
                  </a:solidFill>
                  <a:latin typeface="楷体" panose="02010609060101010101" pitchFamily="49" charset="-122"/>
                  <a:ea typeface="楷体" panose="02010609060101010101" pitchFamily="49" charset="-122"/>
                  <a:cs typeface="Lucida Sans Unicode"/>
                </a:rPr>
                <a:t>}</a:t>
              </a:r>
              <a:endParaRPr lang="zh-CN" altLang="zh-CN" sz="2400" dirty="0">
                <a:solidFill>
                  <a:schemeClr val="bg1">
                    <a:lumMod val="50000"/>
                  </a:schemeClr>
                </a:solidFill>
                <a:latin typeface="楷体" panose="02010609060101010101" pitchFamily="49" charset="-122"/>
                <a:ea typeface="楷体" panose="02010609060101010101" pitchFamily="49" charset="-122"/>
                <a:cs typeface="Lucida Sans Unicode"/>
              </a:endParaRPr>
            </a:p>
          </p:txBody>
        </p:sp>
      </p:grpSp>
    </p:spTree>
    <p:custDataLst>
      <p:tags r:id="rId1"/>
    </p:custDataLst>
    <p:extLst>
      <p:ext uri="{BB962C8B-B14F-4D97-AF65-F5344CB8AC3E}">
        <p14:creationId xmlns:p14="http://schemas.microsoft.com/office/powerpoint/2010/main" val="20625359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2.3.3 </a:t>
            </a:r>
            <a:r>
              <a:rPr lang="zh-CN" altLang="en-US" sz="3200" b="1" dirty="0">
                <a:solidFill>
                  <a:srgbClr val="1353A2"/>
                </a:solidFill>
                <a:latin typeface="微软雅黑" pitchFamily="34" charset="-122"/>
                <a:ea typeface="微软雅黑" pitchFamily="34" charset="-122"/>
              </a:rPr>
              <a:t>比较运算符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798320" y="1473200"/>
            <a:ext cx="9448800" cy="1249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比较运算符用于对两个数值或变量进行比较，比较运算结果是一个布尔值，即</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或</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a:t>
            </a:r>
          </a:p>
        </p:txBody>
      </p:sp>
      <p:graphicFrame>
        <p:nvGraphicFramePr>
          <p:cNvPr id="6" name="表格 5"/>
          <p:cNvGraphicFramePr>
            <a:graphicFrameLocks noGrp="1"/>
          </p:cNvGraphicFramePr>
          <p:nvPr>
            <p:extLst>
              <p:ext uri="{D42A27DB-BD31-4B8C-83A1-F6EECF244321}">
                <p14:modId xmlns:p14="http://schemas.microsoft.com/office/powerpoint/2010/main" val="495209313"/>
              </p:ext>
            </p:extLst>
          </p:nvPr>
        </p:nvGraphicFramePr>
        <p:xfrm>
          <a:off x="2550795" y="2961799"/>
          <a:ext cx="7943850" cy="2849720"/>
        </p:xfrm>
        <a:graphic>
          <a:graphicData uri="http://schemas.openxmlformats.org/drawingml/2006/table">
            <a:tbl>
              <a:tblPr>
                <a:tableStyleId>{5C22544A-7EE6-4342-B048-85BDC9FD1C3A}</a:tableStyleId>
              </a:tblPr>
              <a:tblGrid>
                <a:gridCol w="1559356">
                  <a:extLst>
                    <a:ext uri="{9D8B030D-6E8A-4147-A177-3AD203B41FA5}">
                      <a16:colId xmlns:a16="http://schemas.microsoft.com/office/drawing/2014/main" val="20000"/>
                    </a:ext>
                  </a:extLst>
                </a:gridCol>
                <a:gridCol w="2061783">
                  <a:extLst>
                    <a:ext uri="{9D8B030D-6E8A-4147-A177-3AD203B41FA5}">
                      <a16:colId xmlns:a16="http://schemas.microsoft.com/office/drawing/2014/main" val="20001"/>
                    </a:ext>
                  </a:extLst>
                </a:gridCol>
                <a:gridCol w="2502093">
                  <a:extLst>
                    <a:ext uri="{9D8B030D-6E8A-4147-A177-3AD203B41FA5}">
                      <a16:colId xmlns:a16="http://schemas.microsoft.com/office/drawing/2014/main" val="20002"/>
                    </a:ext>
                  </a:extLst>
                </a:gridCol>
                <a:gridCol w="1820618">
                  <a:extLst>
                    <a:ext uri="{9D8B030D-6E8A-4147-A177-3AD203B41FA5}">
                      <a16:colId xmlns:a16="http://schemas.microsoft.com/office/drawing/2014/main" val="20003"/>
                    </a:ext>
                  </a:extLst>
                </a:gridCol>
              </a:tblGrid>
              <a:tr h="398518">
                <a:tc>
                  <a:txBody>
                    <a:bodyPr/>
                    <a:lstStyle/>
                    <a:p>
                      <a:pPr algn="ctr">
                        <a:spcAft>
                          <a:spcPts val="0"/>
                        </a:spcAft>
                      </a:pPr>
                      <a:r>
                        <a:rPr lang="zh-CN" sz="1800" kern="0">
                          <a:effectLst/>
                        </a:rPr>
                        <a:t>运算符</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运算</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范例</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结果</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398518">
                <a:tc>
                  <a:txBody>
                    <a:bodyPr/>
                    <a:lstStyle/>
                    <a:p>
                      <a:pPr indent="200025" algn="just">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相等于</a:t>
                      </a:r>
                      <a:endParaRPr lang="zh-CN" sz="1800" kern="100">
                        <a:effectLst/>
                        <a:latin typeface="Times New Roman"/>
                        <a:ea typeface="宋体"/>
                      </a:endParaRPr>
                    </a:p>
                  </a:txBody>
                  <a:tcPr marL="68580" marR="68580" marT="0" marB="0" anchor="ctr"/>
                </a:tc>
                <a:tc>
                  <a:txBody>
                    <a:bodyPr/>
                    <a:lstStyle/>
                    <a:p>
                      <a:pPr indent="600075" algn="just">
                        <a:spcAft>
                          <a:spcPts val="0"/>
                        </a:spcAft>
                      </a:pPr>
                      <a:r>
                        <a:rPr lang="en-US" sz="1800" kern="0">
                          <a:effectLst/>
                        </a:rPr>
                        <a:t>4 == 3</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a:effectLst/>
                        </a:rPr>
                        <a:t>false</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398518">
                <a:tc>
                  <a:txBody>
                    <a:bodyPr/>
                    <a:lstStyle/>
                    <a:p>
                      <a:pPr indent="200025" algn="just">
                        <a:spcAft>
                          <a:spcPts val="0"/>
                        </a:spcAft>
                      </a:pPr>
                      <a:r>
                        <a:rPr lang="en-US" sz="1800" kern="0">
                          <a:effectLst/>
                        </a:rPr>
                        <a:t>!=</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不等于</a:t>
                      </a:r>
                      <a:endParaRPr lang="zh-CN" sz="1800" kern="100">
                        <a:effectLst/>
                        <a:latin typeface="Times New Roman"/>
                        <a:ea typeface="宋体"/>
                      </a:endParaRPr>
                    </a:p>
                  </a:txBody>
                  <a:tcPr marL="68580" marR="68580" marT="0" marB="0" anchor="ctr"/>
                </a:tc>
                <a:tc>
                  <a:txBody>
                    <a:bodyPr/>
                    <a:lstStyle/>
                    <a:p>
                      <a:pPr indent="600075" algn="just">
                        <a:spcAft>
                          <a:spcPts val="0"/>
                        </a:spcAft>
                      </a:pPr>
                      <a:r>
                        <a:rPr lang="en-US" sz="1800" kern="0">
                          <a:effectLst/>
                        </a:rPr>
                        <a:t>4 != 3</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a:effectLst/>
                        </a:rPr>
                        <a:t>true</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398518">
                <a:tc>
                  <a:txBody>
                    <a:bodyPr/>
                    <a:lstStyle/>
                    <a:p>
                      <a:pPr indent="200025" algn="just">
                        <a:spcAft>
                          <a:spcPts val="0"/>
                        </a:spcAft>
                      </a:pPr>
                      <a:r>
                        <a:rPr lang="en-US" sz="1800" kern="0">
                          <a:effectLst/>
                        </a:rPr>
                        <a:t>&lt; </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小于</a:t>
                      </a:r>
                      <a:endParaRPr lang="zh-CN" sz="1800" kern="100">
                        <a:effectLst/>
                        <a:latin typeface="Times New Roman"/>
                        <a:ea typeface="宋体"/>
                      </a:endParaRPr>
                    </a:p>
                  </a:txBody>
                  <a:tcPr marL="68580" marR="68580" marT="0" marB="0" anchor="ctr"/>
                </a:tc>
                <a:tc>
                  <a:txBody>
                    <a:bodyPr/>
                    <a:lstStyle/>
                    <a:p>
                      <a:pPr indent="600075" algn="just">
                        <a:spcAft>
                          <a:spcPts val="0"/>
                        </a:spcAft>
                      </a:pPr>
                      <a:r>
                        <a:rPr lang="en-US" sz="1800" kern="0">
                          <a:effectLst/>
                        </a:rPr>
                        <a:t>4 &lt; 3</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a:effectLst/>
                        </a:rPr>
                        <a:t>false</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409588">
                <a:tc>
                  <a:txBody>
                    <a:bodyPr/>
                    <a:lstStyle/>
                    <a:p>
                      <a:pPr indent="200025" algn="just">
                        <a:spcAft>
                          <a:spcPts val="0"/>
                        </a:spcAft>
                      </a:pPr>
                      <a:r>
                        <a:rPr lang="en-US" sz="1800" kern="0">
                          <a:effectLst/>
                        </a:rPr>
                        <a:t>&gt; </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大于</a:t>
                      </a:r>
                      <a:endParaRPr lang="zh-CN" sz="1800" kern="100">
                        <a:effectLst/>
                        <a:latin typeface="Times New Roman"/>
                        <a:ea typeface="宋体"/>
                      </a:endParaRPr>
                    </a:p>
                  </a:txBody>
                  <a:tcPr marL="68580" marR="68580" marT="0" marB="0" anchor="ctr"/>
                </a:tc>
                <a:tc>
                  <a:txBody>
                    <a:bodyPr/>
                    <a:lstStyle/>
                    <a:p>
                      <a:pPr indent="600075" algn="just">
                        <a:spcAft>
                          <a:spcPts val="0"/>
                        </a:spcAft>
                      </a:pPr>
                      <a:r>
                        <a:rPr lang="en-US" sz="1800" kern="0">
                          <a:effectLst/>
                        </a:rPr>
                        <a:t>4 &gt; 3</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a:effectLst/>
                        </a:rPr>
                        <a:t>true</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4"/>
                  </a:ext>
                </a:extLst>
              </a:tr>
              <a:tr h="398518">
                <a:tc>
                  <a:txBody>
                    <a:bodyPr/>
                    <a:lstStyle/>
                    <a:p>
                      <a:pPr indent="200025" algn="just">
                        <a:spcAft>
                          <a:spcPts val="0"/>
                        </a:spcAft>
                      </a:pPr>
                      <a:r>
                        <a:rPr lang="en-US" sz="1800" kern="0">
                          <a:effectLst/>
                        </a:rPr>
                        <a:t>&lt;=</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小于等于</a:t>
                      </a:r>
                      <a:endParaRPr lang="zh-CN" sz="1800" kern="100">
                        <a:effectLst/>
                        <a:latin typeface="Times New Roman"/>
                        <a:ea typeface="宋体"/>
                      </a:endParaRPr>
                    </a:p>
                  </a:txBody>
                  <a:tcPr marL="68580" marR="68580" marT="0" marB="0" anchor="ctr"/>
                </a:tc>
                <a:tc>
                  <a:txBody>
                    <a:bodyPr/>
                    <a:lstStyle/>
                    <a:p>
                      <a:pPr indent="600075" algn="just">
                        <a:spcAft>
                          <a:spcPts val="0"/>
                        </a:spcAft>
                      </a:pPr>
                      <a:r>
                        <a:rPr lang="en-US" sz="1800" kern="0">
                          <a:effectLst/>
                        </a:rPr>
                        <a:t>4 &lt;= 3</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a:effectLst/>
                        </a:rPr>
                        <a:t>false</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5"/>
                  </a:ext>
                </a:extLst>
              </a:tr>
              <a:tr h="447542">
                <a:tc>
                  <a:txBody>
                    <a:bodyPr/>
                    <a:lstStyle/>
                    <a:p>
                      <a:pPr indent="200025" algn="just">
                        <a:spcAft>
                          <a:spcPts val="0"/>
                        </a:spcAft>
                      </a:pPr>
                      <a:r>
                        <a:rPr lang="en-US" sz="1800" kern="0">
                          <a:effectLst/>
                        </a:rPr>
                        <a:t>&gt;=</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0">
                          <a:effectLst/>
                        </a:rPr>
                        <a:t>大于等于</a:t>
                      </a:r>
                      <a:endParaRPr lang="zh-CN" sz="1800" kern="100">
                        <a:effectLst/>
                        <a:latin typeface="Times New Roman"/>
                        <a:ea typeface="宋体"/>
                      </a:endParaRPr>
                    </a:p>
                  </a:txBody>
                  <a:tcPr marL="68580" marR="68580" marT="0" marB="0" anchor="ctr"/>
                </a:tc>
                <a:tc>
                  <a:txBody>
                    <a:bodyPr/>
                    <a:lstStyle/>
                    <a:p>
                      <a:pPr indent="600075" algn="just">
                        <a:spcAft>
                          <a:spcPts val="0"/>
                        </a:spcAft>
                      </a:pPr>
                      <a:r>
                        <a:rPr lang="en-US" sz="1800" kern="0">
                          <a:effectLst/>
                        </a:rPr>
                        <a:t>4 &gt;= 3</a:t>
                      </a:r>
                      <a:endParaRPr lang="zh-CN" sz="1800" kern="100">
                        <a:effectLst/>
                        <a:latin typeface="Times New Roman"/>
                        <a:ea typeface="宋体"/>
                      </a:endParaRPr>
                    </a:p>
                  </a:txBody>
                  <a:tcPr marL="68580" marR="68580" marT="0" marB="0" anchor="ctr"/>
                </a:tc>
                <a:tc>
                  <a:txBody>
                    <a:bodyPr/>
                    <a:lstStyle/>
                    <a:p>
                      <a:pPr indent="133350" algn="ctr">
                        <a:spcAft>
                          <a:spcPts val="0"/>
                        </a:spcAft>
                      </a:pPr>
                      <a:r>
                        <a:rPr lang="en-US" sz="1800" kern="0" dirty="0">
                          <a:effectLst/>
                        </a:rPr>
                        <a:t>true</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294006640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2.3.3 </a:t>
            </a:r>
            <a:r>
              <a:rPr lang="zh-CN" altLang="en-US" sz="3200" b="1" dirty="0">
                <a:solidFill>
                  <a:srgbClr val="1353A2"/>
                </a:solidFill>
                <a:latin typeface="微软雅黑" pitchFamily="34" charset="-122"/>
                <a:ea typeface="微软雅黑" pitchFamily="34" charset="-122"/>
              </a:rPr>
              <a:t>比较运算符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6309360" y="2528535"/>
            <a:ext cx="4206240" cy="1950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在比较运算中，不能将比较运算符“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”误写成赋值运算符“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a:t>
            </a:r>
          </a:p>
        </p:txBody>
      </p:sp>
      <p:grpSp>
        <p:nvGrpSpPr>
          <p:cNvPr id="10" name="组合 9"/>
          <p:cNvGrpSpPr/>
          <p:nvPr/>
        </p:nvGrpSpPr>
        <p:grpSpPr>
          <a:xfrm>
            <a:off x="2405379" y="1665530"/>
            <a:ext cx="2834640" cy="3676730"/>
            <a:chOff x="2311398" y="1676344"/>
            <a:chExt cx="2834640" cy="3676730"/>
          </a:xfrm>
        </p:grpSpPr>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99501921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2.3.4 </a:t>
            </a:r>
            <a:r>
              <a:rPr lang="zh-CN" altLang="en-US" sz="3200" b="1" dirty="0">
                <a:solidFill>
                  <a:srgbClr val="1353A2"/>
                </a:solidFill>
                <a:latin typeface="微软雅黑" pitchFamily="34" charset="-122"/>
                <a:ea typeface="微软雅黑" pitchFamily="34" charset="-122"/>
              </a:rPr>
              <a:t>逻辑运算符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391920" y="2184400"/>
            <a:ext cx="2763520" cy="2286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逻辑运算符用于对布尔型的数据进行操作，其结果仍是一个布尔值。</a:t>
            </a:r>
          </a:p>
        </p:txBody>
      </p:sp>
      <p:graphicFrame>
        <p:nvGraphicFramePr>
          <p:cNvPr id="6" name="表格 5"/>
          <p:cNvGraphicFramePr>
            <a:graphicFrameLocks noGrp="1"/>
          </p:cNvGraphicFramePr>
          <p:nvPr>
            <p:extLst>
              <p:ext uri="{D42A27DB-BD31-4B8C-83A1-F6EECF244321}">
                <p14:modId xmlns:p14="http://schemas.microsoft.com/office/powerpoint/2010/main" val="3131874532"/>
              </p:ext>
            </p:extLst>
          </p:nvPr>
        </p:nvGraphicFramePr>
        <p:xfrm>
          <a:off x="4460240" y="1351440"/>
          <a:ext cx="6995159" cy="4980678"/>
        </p:xfrm>
        <a:graphic>
          <a:graphicData uri="http://schemas.openxmlformats.org/drawingml/2006/table">
            <a:tbl>
              <a:tblPr>
                <a:tableStyleId>{5C22544A-7EE6-4342-B048-85BDC9FD1C3A}</a:tableStyleId>
              </a:tblPr>
              <a:tblGrid>
                <a:gridCol w="1649661">
                  <a:extLst>
                    <a:ext uri="{9D8B030D-6E8A-4147-A177-3AD203B41FA5}">
                      <a16:colId xmlns:a16="http://schemas.microsoft.com/office/drawing/2014/main" val="20000"/>
                    </a:ext>
                  </a:extLst>
                </a:gridCol>
                <a:gridCol w="1669290">
                  <a:extLst>
                    <a:ext uri="{9D8B030D-6E8A-4147-A177-3AD203B41FA5}">
                      <a16:colId xmlns:a16="http://schemas.microsoft.com/office/drawing/2014/main" val="20001"/>
                    </a:ext>
                  </a:extLst>
                </a:gridCol>
                <a:gridCol w="1838104">
                  <a:extLst>
                    <a:ext uri="{9D8B030D-6E8A-4147-A177-3AD203B41FA5}">
                      <a16:colId xmlns:a16="http://schemas.microsoft.com/office/drawing/2014/main" val="20002"/>
                    </a:ext>
                  </a:extLst>
                </a:gridCol>
                <a:gridCol w="1838104">
                  <a:extLst>
                    <a:ext uri="{9D8B030D-6E8A-4147-A177-3AD203B41FA5}">
                      <a16:colId xmlns:a16="http://schemas.microsoft.com/office/drawing/2014/main" val="20003"/>
                    </a:ext>
                  </a:extLst>
                </a:gridCol>
              </a:tblGrid>
              <a:tr h="210828">
                <a:tc>
                  <a:txBody>
                    <a:bodyPr/>
                    <a:lstStyle/>
                    <a:p>
                      <a:pPr algn="ctr">
                        <a:spcAft>
                          <a:spcPts val="0"/>
                        </a:spcAft>
                      </a:pPr>
                      <a:r>
                        <a:rPr lang="zh-CN" sz="1400" kern="0" dirty="0">
                          <a:effectLst/>
                        </a:rPr>
                        <a:t>运算符</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0">
                          <a:effectLst/>
                        </a:rPr>
                        <a:t>运算</a:t>
                      </a:r>
                      <a:endParaRPr lang="zh-CN" sz="1400" kern="100">
                        <a:effectLst/>
                        <a:latin typeface="Times New Roman"/>
                        <a:ea typeface="宋体"/>
                      </a:endParaRPr>
                    </a:p>
                  </a:txBody>
                  <a:tcPr marL="68580" marR="68580" marT="0" marB="0"/>
                </a:tc>
                <a:tc>
                  <a:txBody>
                    <a:bodyPr/>
                    <a:lstStyle/>
                    <a:p>
                      <a:pPr algn="ctr">
                        <a:spcAft>
                          <a:spcPts val="0"/>
                        </a:spcAft>
                      </a:pPr>
                      <a:r>
                        <a:rPr lang="zh-CN" sz="1400" kern="0">
                          <a:effectLst/>
                        </a:rPr>
                        <a:t>范例</a:t>
                      </a:r>
                      <a:endParaRPr lang="zh-CN" sz="1400" kern="100">
                        <a:effectLst/>
                        <a:latin typeface="Times New Roman"/>
                        <a:ea typeface="宋体"/>
                      </a:endParaRPr>
                    </a:p>
                  </a:txBody>
                  <a:tcPr marL="68580" marR="68580" marT="0" marB="0"/>
                </a:tc>
                <a:tc>
                  <a:txBody>
                    <a:bodyPr/>
                    <a:lstStyle/>
                    <a:p>
                      <a:pPr algn="ctr">
                        <a:spcAft>
                          <a:spcPts val="0"/>
                        </a:spcAft>
                      </a:pPr>
                      <a:r>
                        <a:rPr lang="zh-CN" sz="1400" kern="0">
                          <a:effectLst/>
                        </a:rPr>
                        <a:t>结果</a:t>
                      </a:r>
                      <a:endParaRPr lang="zh-CN" sz="1400" kern="100">
                        <a:effectLst/>
                        <a:latin typeface="Times New Roman"/>
                        <a:ea typeface="宋体"/>
                      </a:endParaRPr>
                    </a:p>
                  </a:txBody>
                  <a:tcPr marL="68580" marR="68580" marT="0" marB="0"/>
                </a:tc>
                <a:extLst>
                  <a:ext uri="{0D108BD9-81ED-4DB2-BD59-A6C34878D82A}">
                    <a16:rowId xmlns:a16="http://schemas.microsoft.com/office/drawing/2014/main" val="10000"/>
                  </a:ext>
                </a:extLst>
              </a:tr>
              <a:tr h="210828">
                <a:tc rowSpan="4">
                  <a:txBody>
                    <a:bodyPr/>
                    <a:lstStyle/>
                    <a:p>
                      <a:pPr algn="ctr">
                        <a:spcAft>
                          <a:spcPts val="0"/>
                        </a:spcAft>
                      </a:pPr>
                      <a:r>
                        <a:rPr lang="en-US" sz="1400" kern="0">
                          <a:effectLst/>
                        </a:rPr>
                        <a:t>&amp;</a:t>
                      </a:r>
                      <a:endParaRPr lang="zh-CN" sz="1400" kern="100">
                        <a:effectLst/>
                        <a:latin typeface="Times New Roman"/>
                        <a:ea typeface="宋体"/>
                      </a:endParaRPr>
                    </a:p>
                  </a:txBody>
                  <a:tcPr marL="68580" marR="68580" marT="0" marB="0" anchor="ctr"/>
                </a:tc>
                <a:tc rowSpan="4">
                  <a:txBody>
                    <a:bodyPr/>
                    <a:lstStyle/>
                    <a:p>
                      <a:pPr algn="ctr">
                        <a:spcAft>
                          <a:spcPts val="0"/>
                        </a:spcAft>
                      </a:pPr>
                      <a:r>
                        <a:rPr lang="zh-CN" sz="1400" kern="0">
                          <a:effectLst/>
                        </a:rPr>
                        <a:t>与</a:t>
                      </a:r>
                      <a:endParaRPr lang="zh-CN" sz="1400" kern="100">
                        <a:effectLst/>
                        <a:latin typeface="Times New Roman"/>
                        <a:ea typeface="宋体"/>
                      </a:endParaRPr>
                    </a:p>
                  </a:txBody>
                  <a:tcPr marL="68580" marR="68580" marT="0" marB="0" anchor="ctr"/>
                </a:tc>
                <a:tc>
                  <a:txBody>
                    <a:bodyPr/>
                    <a:lstStyle/>
                    <a:p>
                      <a:pPr indent="200025" algn="just">
                        <a:spcAft>
                          <a:spcPts val="0"/>
                        </a:spcAft>
                      </a:pPr>
                      <a:r>
                        <a:rPr lang="en-US" sz="1400" kern="0">
                          <a:effectLst/>
                        </a:rPr>
                        <a:t>true &amp; 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210828">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true &amp;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210828">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&amp;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210828">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&amp;true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4"/>
                  </a:ext>
                </a:extLst>
              </a:tr>
              <a:tr h="216684">
                <a:tc rowSpan="4">
                  <a:txBody>
                    <a:bodyPr/>
                    <a:lstStyle/>
                    <a:p>
                      <a:pPr algn="ctr">
                        <a:spcAft>
                          <a:spcPts val="0"/>
                        </a:spcAft>
                      </a:pPr>
                      <a:r>
                        <a:rPr lang="en-US" sz="1400" kern="0">
                          <a:effectLst/>
                        </a:rPr>
                        <a:t>|</a:t>
                      </a:r>
                      <a:endParaRPr lang="zh-CN" sz="1400" kern="100">
                        <a:effectLst/>
                        <a:latin typeface="Times New Roman"/>
                        <a:ea typeface="宋体"/>
                      </a:endParaRPr>
                    </a:p>
                  </a:txBody>
                  <a:tcPr marL="68580" marR="68580" marT="0" marB="0" anchor="ctr"/>
                </a:tc>
                <a:tc rowSpan="4">
                  <a:txBody>
                    <a:bodyPr/>
                    <a:lstStyle/>
                    <a:p>
                      <a:pPr algn="ctr">
                        <a:spcAft>
                          <a:spcPts val="0"/>
                        </a:spcAft>
                      </a:pPr>
                      <a:r>
                        <a:rPr lang="zh-CN" sz="1400" kern="0">
                          <a:effectLst/>
                        </a:rPr>
                        <a:t>或</a:t>
                      </a:r>
                      <a:endParaRPr lang="zh-CN" sz="1400" kern="100">
                        <a:effectLst/>
                        <a:latin typeface="Times New Roman"/>
                        <a:ea typeface="宋体"/>
                      </a:endParaRPr>
                    </a:p>
                  </a:txBody>
                  <a:tcPr marL="68580" marR="68580" marT="0" marB="0" anchor="ctr"/>
                </a:tc>
                <a:tc>
                  <a:txBody>
                    <a:bodyPr/>
                    <a:lstStyle/>
                    <a:p>
                      <a:pPr indent="200025" algn="just">
                        <a:spcAft>
                          <a:spcPts val="0"/>
                        </a:spcAft>
                      </a:pPr>
                      <a:r>
                        <a:rPr lang="en-US" sz="1400" kern="0">
                          <a:effectLst/>
                        </a:rPr>
                        <a:t>true | 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5"/>
                  </a:ext>
                </a:extLst>
              </a:tr>
              <a:tr h="216684">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true |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6"/>
                  </a:ext>
                </a:extLst>
              </a:tr>
              <a:tr h="216684">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7"/>
                  </a:ext>
                </a:extLst>
              </a:tr>
              <a:tr h="216684">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8"/>
                  </a:ext>
                </a:extLst>
              </a:tr>
              <a:tr h="216684">
                <a:tc rowSpan="4">
                  <a:txBody>
                    <a:bodyPr/>
                    <a:lstStyle/>
                    <a:p>
                      <a:pPr algn="ctr">
                        <a:spcAft>
                          <a:spcPts val="0"/>
                        </a:spcAft>
                      </a:pPr>
                      <a:r>
                        <a:rPr lang="en-US" sz="1400" kern="100" dirty="0">
                          <a:effectLst/>
                        </a:rPr>
                        <a:t>^</a:t>
                      </a:r>
                      <a:endParaRPr lang="zh-CN" sz="1400" kern="100" dirty="0">
                        <a:effectLst/>
                        <a:latin typeface="Times New Roman"/>
                        <a:ea typeface="宋体"/>
                      </a:endParaRPr>
                    </a:p>
                  </a:txBody>
                  <a:tcPr marL="68580" marR="68580" marT="0" marB="0" anchor="ctr"/>
                </a:tc>
                <a:tc rowSpan="4">
                  <a:txBody>
                    <a:bodyPr/>
                    <a:lstStyle/>
                    <a:p>
                      <a:pPr algn="ctr">
                        <a:spcAft>
                          <a:spcPts val="0"/>
                        </a:spcAft>
                      </a:pPr>
                      <a:r>
                        <a:rPr lang="zh-CN" sz="1400" kern="0">
                          <a:effectLst/>
                        </a:rPr>
                        <a:t>异或</a:t>
                      </a:r>
                      <a:endParaRPr lang="zh-CN" sz="1400" kern="100">
                        <a:effectLst/>
                        <a:latin typeface="Times New Roman"/>
                        <a:ea typeface="宋体"/>
                      </a:endParaRPr>
                    </a:p>
                  </a:txBody>
                  <a:tcPr marL="68580" marR="68580" marT="0" marB="0" anchor="ctr"/>
                </a:tc>
                <a:tc>
                  <a:txBody>
                    <a:bodyPr/>
                    <a:lstStyle/>
                    <a:p>
                      <a:pPr indent="200025" algn="just">
                        <a:spcAft>
                          <a:spcPts val="0"/>
                        </a:spcAft>
                      </a:pPr>
                      <a:r>
                        <a:rPr lang="en-US" sz="1400" kern="0">
                          <a:effectLst/>
                        </a:rPr>
                        <a:t>true </a:t>
                      </a:r>
                      <a:r>
                        <a:rPr lang="en-US" sz="1400" kern="100">
                          <a:effectLst/>
                        </a:rPr>
                        <a:t>^</a:t>
                      </a:r>
                      <a:r>
                        <a:rPr lang="en-US" sz="1400" kern="0">
                          <a:effectLst/>
                        </a:rPr>
                        <a:t> 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09"/>
                  </a:ext>
                </a:extLst>
              </a:tr>
              <a:tr h="216684">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true </a:t>
                      </a:r>
                      <a:r>
                        <a:rPr lang="en-US" sz="1400" kern="100">
                          <a:effectLst/>
                        </a:rPr>
                        <a:t>^</a:t>
                      </a:r>
                      <a:r>
                        <a:rPr lang="en-US" sz="1400" kern="0">
                          <a:effectLst/>
                        </a:rPr>
                        <a:t>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0"/>
                  </a:ext>
                </a:extLst>
              </a:tr>
              <a:tr h="216684">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a:t>
                      </a:r>
                      <a:r>
                        <a:rPr lang="en-US" sz="1400" kern="100">
                          <a:effectLst/>
                        </a:rPr>
                        <a:t>^</a:t>
                      </a:r>
                      <a:r>
                        <a:rPr lang="en-US" sz="1400" kern="0">
                          <a:effectLst/>
                        </a:rPr>
                        <a:t>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1"/>
                  </a:ext>
                </a:extLst>
              </a:tr>
              <a:tr h="216684">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a:t>
                      </a:r>
                      <a:r>
                        <a:rPr lang="en-US" sz="1400" kern="100">
                          <a:effectLst/>
                        </a:rPr>
                        <a:t>^ 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2"/>
                  </a:ext>
                </a:extLst>
              </a:tr>
              <a:tr h="210828">
                <a:tc rowSpan="2">
                  <a:txBody>
                    <a:bodyPr/>
                    <a:lstStyle/>
                    <a:p>
                      <a:pPr algn="ctr">
                        <a:lnSpc>
                          <a:spcPct val="200000"/>
                        </a:lnSpc>
                        <a:spcAft>
                          <a:spcPts val="0"/>
                        </a:spcAft>
                      </a:pPr>
                      <a:r>
                        <a:rPr lang="en-US" sz="1400" kern="0">
                          <a:effectLst/>
                        </a:rPr>
                        <a:t>!</a:t>
                      </a:r>
                      <a:endParaRPr lang="zh-CN" sz="1400" kern="100">
                        <a:effectLst/>
                        <a:latin typeface="Times New Roman"/>
                        <a:ea typeface="宋体"/>
                      </a:endParaRPr>
                    </a:p>
                  </a:txBody>
                  <a:tcPr marL="68580" marR="68580" marT="0" marB="0" anchor="ctr"/>
                </a:tc>
                <a:tc rowSpan="2">
                  <a:txBody>
                    <a:bodyPr/>
                    <a:lstStyle/>
                    <a:p>
                      <a:pPr algn="ctr">
                        <a:lnSpc>
                          <a:spcPct val="200000"/>
                        </a:lnSpc>
                        <a:spcAft>
                          <a:spcPts val="0"/>
                        </a:spcAft>
                      </a:pPr>
                      <a:r>
                        <a:rPr lang="zh-CN" sz="1400" kern="0">
                          <a:effectLst/>
                        </a:rPr>
                        <a:t>非</a:t>
                      </a:r>
                      <a:endParaRPr lang="zh-CN" sz="1400" kern="100">
                        <a:effectLst/>
                        <a:latin typeface="Times New Roman"/>
                        <a:ea typeface="宋体"/>
                      </a:endParaRPr>
                    </a:p>
                  </a:txBody>
                  <a:tcPr marL="68580" marR="68580" marT="0" marB="0" anchor="ctr"/>
                </a:tc>
                <a:tc>
                  <a:txBody>
                    <a:bodyPr/>
                    <a:lstStyle/>
                    <a:p>
                      <a:pPr indent="200025" algn="just">
                        <a:spcAft>
                          <a:spcPts val="0"/>
                        </a:spcAft>
                      </a:pPr>
                      <a:r>
                        <a:rPr lang="en-US" sz="1400" kern="0">
                          <a:effectLst/>
                        </a:rPr>
                        <a:t>!true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3"/>
                  </a:ext>
                </a:extLst>
              </a:tr>
              <a:tr h="210828">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4"/>
                  </a:ext>
                </a:extLst>
              </a:tr>
              <a:tr h="210828">
                <a:tc rowSpan="4">
                  <a:txBody>
                    <a:bodyPr/>
                    <a:lstStyle/>
                    <a:p>
                      <a:pPr algn="ctr">
                        <a:spcAft>
                          <a:spcPts val="0"/>
                        </a:spcAft>
                      </a:pPr>
                      <a:r>
                        <a:rPr lang="en-US" sz="1400" kern="0">
                          <a:effectLst/>
                        </a:rPr>
                        <a:t>&amp;&amp;</a:t>
                      </a:r>
                      <a:endParaRPr lang="zh-CN" sz="1400" kern="100">
                        <a:effectLst/>
                        <a:latin typeface="Times New Roman"/>
                        <a:ea typeface="宋体"/>
                      </a:endParaRPr>
                    </a:p>
                  </a:txBody>
                  <a:tcPr marL="68580" marR="68580" marT="0" marB="0" anchor="ctr"/>
                </a:tc>
                <a:tc rowSpan="4">
                  <a:txBody>
                    <a:bodyPr/>
                    <a:lstStyle/>
                    <a:p>
                      <a:pPr algn="ctr">
                        <a:spcAft>
                          <a:spcPts val="0"/>
                        </a:spcAft>
                      </a:pPr>
                      <a:r>
                        <a:rPr lang="zh-CN" sz="1400" kern="0">
                          <a:effectLst/>
                        </a:rPr>
                        <a:t>短路与</a:t>
                      </a:r>
                      <a:endParaRPr lang="zh-CN" sz="1400" kern="100">
                        <a:effectLst/>
                        <a:latin typeface="Times New Roman"/>
                        <a:ea typeface="宋体"/>
                      </a:endParaRPr>
                    </a:p>
                  </a:txBody>
                  <a:tcPr marL="68580" marR="68580" marT="0" marB="0" anchor="ctr"/>
                </a:tc>
                <a:tc>
                  <a:txBody>
                    <a:bodyPr/>
                    <a:lstStyle/>
                    <a:p>
                      <a:pPr indent="200025" algn="just">
                        <a:spcAft>
                          <a:spcPts val="0"/>
                        </a:spcAft>
                      </a:pPr>
                      <a:r>
                        <a:rPr lang="en-US" sz="1400" kern="0">
                          <a:effectLst/>
                        </a:rPr>
                        <a:t>true &amp;&amp; 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5"/>
                  </a:ext>
                </a:extLst>
              </a:tr>
              <a:tr h="210828">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true &amp;&amp;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6"/>
                  </a:ext>
                </a:extLst>
              </a:tr>
              <a:tr h="210828">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&amp;&amp;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7"/>
                  </a:ext>
                </a:extLst>
              </a:tr>
              <a:tr h="210828">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&amp;&amp; 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8"/>
                  </a:ext>
                </a:extLst>
              </a:tr>
              <a:tr h="210828">
                <a:tc rowSpan="4">
                  <a:txBody>
                    <a:bodyPr/>
                    <a:lstStyle/>
                    <a:p>
                      <a:pPr algn="ctr">
                        <a:spcAft>
                          <a:spcPts val="0"/>
                        </a:spcAft>
                      </a:pPr>
                      <a:r>
                        <a:rPr lang="en-US" sz="1400" kern="0">
                          <a:effectLst/>
                        </a:rPr>
                        <a:t>||</a:t>
                      </a:r>
                      <a:endParaRPr lang="zh-CN" sz="1400" kern="100">
                        <a:effectLst/>
                        <a:latin typeface="Times New Roman"/>
                        <a:ea typeface="宋体"/>
                      </a:endParaRPr>
                    </a:p>
                  </a:txBody>
                  <a:tcPr marL="68580" marR="68580" marT="0" marB="0" anchor="ctr"/>
                </a:tc>
                <a:tc rowSpan="4">
                  <a:txBody>
                    <a:bodyPr/>
                    <a:lstStyle/>
                    <a:p>
                      <a:pPr algn="ctr">
                        <a:spcAft>
                          <a:spcPts val="0"/>
                        </a:spcAft>
                      </a:pPr>
                      <a:r>
                        <a:rPr lang="zh-CN" sz="1400" kern="0">
                          <a:effectLst/>
                        </a:rPr>
                        <a:t>短路或</a:t>
                      </a:r>
                      <a:endParaRPr lang="zh-CN" sz="1400" kern="100">
                        <a:effectLst/>
                        <a:latin typeface="Times New Roman"/>
                        <a:ea typeface="宋体"/>
                      </a:endParaRPr>
                    </a:p>
                  </a:txBody>
                  <a:tcPr marL="68580" marR="68580" marT="0" marB="0" anchor="ctr"/>
                </a:tc>
                <a:tc>
                  <a:txBody>
                    <a:bodyPr/>
                    <a:lstStyle/>
                    <a:p>
                      <a:pPr indent="200025" algn="just">
                        <a:spcAft>
                          <a:spcPts val="0"/>
                        </a:spcAft>
                      </a:pPr>
                      <a:r>
                        <a:rPr lang="en-US" sz="1400" kern="0">
                          <a:effectLst/>
                        </a:rPr>
                        <a:t>true || 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19"/>
                  </a:ext>
                </a:extLst>
              </a:tr>
              <a:tr h="210828">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true ||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true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20"/>
                  </a:ext>
                </a:extLst>
              </a:tr>
              <a:tr h="236763">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false</a:t>
                      </a:r>
                      <a:endParaRPr lang="zh-CN" sz="1400" kern="100">
                        <a:effectLst/>
                        <a:latin typeface="Times New Roman"/>
                        <a:ea typeface="宋体"/>
                      </a:endParaRPr>
                    </a:p>
                  </a:txBody>
                  <a:tcPr marL="68580" marR="68580" marT="0" marB="0"/>
                </a:tc>
                <a:tc>
                  <a:txBody>
                    <a:bodyPr/>
                    <a:lstStyle/>
                    <a:p>
                      <a:pPr algn="ctr">
                        <a:spcAft>
                          <a:spcPts val="0"/>
                        </a:spcAft>
                      </a:pPr>
                      <a:r>
                        <a:rPr lang="en-US" sz="1400" kern="0">
                          <a:effectLst/>
                        </a:rPr>
                        <a:t>false</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val="10021"/>
                  </a:ext>
                </a:extLst>
              </a:tr>
              <a:tr h="236763">
                <a:tc vMerge="1">
                  <a:txBody>
                    <a:bodyPr/>
                    <a:lstStyle/>
                    <a:p>
                      <a:endParaRPr lang="zh-CN" altLang="en-US"/>
                    </a:p>
                  </a:txBody>
                  <a:tcPr/>
                </a:tc>
                <a:tc vMerge="1">
                  <a:txBody>
                    <a:bodyPr/>
                    <a:lstStyle/>
                    <a:p>
                      <a:endParaRPr lang="zh-CN" altLang="en-US"/>
                    </a:p>
                  </a:txBody>
                  <a:tcPr/>
                </a:tc>
                <a:tc>
                  <a:txBody>
                    <a:bodyPr/>
                    <a:lstStyle/>
                    <a:p>
                      <a:pPr indent="200025" algn="just">
                        <a:spcAft>
                          <a:spcPts val="0"/>
                        </a:spcAft>
                      </a:pPr>
                      <a:r>
                        <a:rPr lang="en-US" sz="1400" kern="0">
                          <a:effectLst/>
                        </a:rPr>
                        <a:t>false|| true</a:t>
                      </a:r>
                      <a:endParaRPr lang="zh-CN" sz="1400" kern="100">
                        <a:effectLst/>
                        <a:latin typeface="Times New Roman"/>
                        <a:ea typeface="宋体"/>
                      </a:endParaRPr>
                    </a:p>
                  </a:txBody>
                  <a:tcPr marL="68580" marR="68580" marT="0" marB="0"/>
                </a:tc>
                <a:tc>
                  <a:txBody>
                    <a:bodyPr/>
                    <a:lstStyle/>
                    <a:p>
                      <a:pPr algn="ctr">
                        <a:spcAft>
                          <a:spcPts val="0"/>
                        </a:spcAft>
                      </a:pPr>
                      <a:r>
                        <a:rPr lang="en-US" sz="1400" kern="0" dirty="0">
                          <a:effectLst/>
                        </a:rPr>
                        <a:t>true</a:t>
                      </a:r>
                      <a:endParaRPr lang="zh-CN" sz="1400" kern="100" dirty="0">
                        <a:effectLst/>
                        <a:latin typeface="Times New Roman"/>
                        <a:ea typeface="宋体"/>
                      </a:endParaRPr>
                    </a:p>
                  </a:txBody>
                  <a:tcPr marL="68580" marR="68580" marT="0" marB="0" anchor="ctr"/>
                </a:tc>
                <a:extLst>
                  <a:ext uri="{0D108BD9-81ED-4DB2-BD59-A6C34878D82A}">
                    <a16:rowId xmlns:a16="http://schemas.microsoft.com/office/drawing/2014/main" val="10022"/>
                  </a:ext>
                </a:extLst>
              </a:tr>
            </a:tbl>
          </a:graphicData>
        </a:graphic>
      </p:graphicFrame>
    </p:spTree>
    <p:custDataLst>
      <p:tags r:id="rId1"/>
    </p:custDataLst>
    <p:extLst>
      <p:ext uri="{BB962C8B-B14F-4D97-AF65-F5344CB8AC3E}">
        <p14:creationId xmlns:p14="http://schemas.microsoft.com/office/powerpoint/2010/main" val="4565197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2.3.4 </a:t>
            </a:r>
            <a:r>
              <a:rPr lang="zh-CN" altLang="en-US" sz="3200" b="1" dirty="0">
                <a:solidFill>
                  <a:srgbClr val="1353A2"/>
                </a:solidFill>
                <a:latin typeface="微软雅黑" pitchFamily="34" charset="-122"/>
                <a:ea typeface="微软雅黑" pitchFamily="34" charset="-122"/>
              </a:rPr>
              <a:t>逻辑运算符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2"/>
          <p:cNvSpPr txBox="1">
            <a:spLocks/>
          </p:cNvSpPr>
          <p:nvPr/>
        </p:nvSpPr>
        <p:spPr>
          <a:xfrm>
            <a:off x="1483360" y="1239520"/>
            <a:ext cx="10088880" cy="5049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使用</a:t>
            </a:r>
            <a:r>
              <a:rPr lang="zh-CN" altLang="zh-CN" sz="2400" dirty="0">
                <a:solidFill>
                  <a:schemeClr val="bg1">
                    <a:lumMod val="50000"/>
                  </a:schemeClr>
                </a:solidFill>
                <a:latin typeface="Lucida Sans Unicode"/>
                <a:ea typeface="微软雅黑" pitchFamily="34" charset="-122"/>
                <a:cs typeface="Lucida Sans Unicode"/>
              </a:rPr>
              <a:t>逻辑运算符</a:t>
            </a:r>
            <a:r>
              <a:rPr lang="zh-CN" altLang="en-US" sz="2400" dirty="0">
                <a:solidFill>
                  <a:schemeClr val="bg1">
                    <a:lumMod val="50000"/>
                  </a:schemeClr>
                </a:solidFill>
                <a:latin typeface="Lucida Sans Unicode"/>
                <a:ea typeface="微软雅黑" pitchFamily="34" charset="-122"/>
                <a:cs typeface="Lucida Sans Unicode"/>
              </a:rPr>
              <a:t>需要注意的问题</a:t>
            </a:r>
            <a:r>
              <a:rPr lang="zh-CN" altLang="zh-CN"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逻辑运算符可以针对结果为布尔值的表达式进行运算。例如，</a:t>
            </a:r>
            <a:r>
              <a:rPr lang="en-US" altLang="zh-CN" sz="2400" dirty="0">
                <a:solidFill>
                  <a:schemeClr val="bg1">
                    <a:lumMod val="50000"/>
                  </a:schemeClr>
                </a:solidFill>
                <a:latin typeface="Lucida Sans Unicode"/>
                <a:ea typeface="微软雅黑" pitchFamily="34" charset="-122"/>
                <a:cs typeface="Lucida Sans Unicode"/>
              </a:rPr>
              <a:t>x &gt; 3 &amp;&amp; y != 0</a:t>
            </a:r>
            <a:r>
              <a:rPr lang="zh-CN" altLang="zh-CN" sz="2400" dirty="0">
                <a:solidFill>
                  <a:schemeClr val="bg1">
                    <a:lumMod val="50000"/>
                  </a:schemeClr>
                </a:solidFill>
                <a:latin typeface="Lucida Sans Unicode"/>
                <a:ea typeface="微软雅黑" pitchFamily="34" charset="-122"/>
                <a:cs typeface="Lucida Sans Unicode"/>
              </a:rPr>
              <a:t>。</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2</a:t>
            </a:r>
            <a:r>
              <a:rPr lang="zh-CN" altLang="zh-CN" sz="2400" dirty="0">
                <a:solidFill>
                  <a:srgbClr val="FF0000"/>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运算符“</a:t>
            </a:r>
            <a:r>
              <a:rPr lang="en-US" altLang="zh-CN" sz="2400" dirty="0">
                <a:solidFill>
                  <a:schemeClr val="bg1">
                    <a:lumMod val="50000"/>
                  </a:schemeClr>
                </a:solidFill>
                <a:latin typeface="Lucida Sans Unicode"/>
                <a:ea typeface="微软雅黑" pitchFamily="34" charset="-122"/>
                <a:cs typeface="Lucida Sans Unicode"/>
              </a:rPr>
              <a:t>&amp;</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&amp;&amp;</a:t>
            </a:r>
            <a:r>
              <a:rPr lang="zh-CN" altLang="zh-CN" sz="2400" dirty="0">
                <a:solidFill>
                  <a:schemeClr val="bg1">
                    <a:lumMod val="50000"/>
                  </a:schemeClr>
                </a:solidFill>
                <a:latin typeface="Lucida Sans Unicode"/>
                <a:ea typeface="微软雅黑" pitchFamily="34" charset="-122"/>
                <a:cs typeface="Lucida Sans Unicode"/>
              </a:rPr>
              <a:t>”都表示与操作，当且仅当运算符两边的操作数都为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时，其结果才为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，否则结果为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。虽然运算符“</a:t>
            </a:r>
            <a:r>
              <a:rPr lang="en-US" altLang="zh-CN" sz="2400" dirty="0">
                <a:solidFill>
                  <a:schemeClr val="bg1">
                    <a:lumMod val="50000"/>
                  </a:schemeClr>
                </a:solidFill>
                <a:latin typeface="Lucida Sans Unicode"/>
                <a:ea typeface="微软雅黑" pitchFamily="34" charset="-122"/>
                <a:cs typeface="Lucida Sans Unicode"/>
              </a:rPr>
              <a:t>&amp;</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&amp;&amp;</a:t>
            </a:r>
            <a:r>
              <a:rPr lang="zh-CN" altLang="zh-CN" sz="2400" dirty="0">
                <a:solidFill>
                  <a:schemeClr val="bg1">
                    <a:lumMod val="50000"/>
                  </a:schemeClr>
                </a:solidFill>
                <a:latin typeface="Lucida Sans Unicode"/>
                <a:ea typeface="微软雅黑" pitchFamily="34" charset="-122"/>
                <a:cs typeface="Lucida Sans Unicode"/>
              </a:rPr>
              <a:t>”都表示与操作，但两者在使用上还有一定的区别。在使用“</a:t>
            </a:r>
            <a:r>
              <a:rPr lang="en-US" altLang="zh-CN" sz="2400" dirty="0">
                <a:solidFill>
                  <a:schemeClr val="bg1">
                    <a:lumMod val="50000"/>
                  </a:schemeClr>
                </a:solidFill>
                <a:latin typeface="Lucida Sans Unicode"/>
                <a:ea typeface="微软雅黑" pitchFamily="34" charset="-122"/>
                <a:cs typeface="Lucida Sans Unicode"/>
              </a:rPr>
              <a:t>&amp;</a:t>
            </a:r>
            <a:r>
              <a:rPr lang="zh-CN" altLang="zh-CN" sz="2400" dirty="0">
                <a:solidFill>
                  <a:schemeClr val="bg1">
                    <a:lumMod val="50000"/>
                  </a:schemeClr>
                </a:solidFill>
                <a:latin typeface="Lucida Sans Unicode"/>
                <a:ea typeface="微软雅黑" pitchFamily="34" charset="-122"/>
                <a:cs typeface="Lucida Sans Unicode"/>
              </a:rPr>
              <a:t>”进行运算时，不论左边为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或者</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，右边的表达式都会进行运算。在使用“</a:t>
            </a:r>
            <a:r>
              <a:rPr lang="en-US" altLang="zh-CN" sz="2400" dirty="0">
                <a:solidFill>
                  <a:schemeClr val="bg1">
                    <a:lumMod val="50000"/>
                  </a:schemeClr>
                </a:solidFill>
                <a:latin typeface="Lucida Sans Unicode"/>
                <a:ea typeface="微软雅黑" pitchFamily="34" charset="-122"/>
                <a:cs typeface="Lucida Sans Unicode"/>
              </a:rPr>
              <a:t>&amp;&amp;</a:t>
            </a:r>
            <a:r>
              <a:rPr lang="zh-CN" altLang="zh-CN" sz="2400" dirty="0">
                <a:solidFill>
                  <a:schemeClr val="bg1">
                    <a:lumMod val="50000"/>
                  </a:schemeClr>
                </a:solidFill>
                <a:latin typeface="Lucida Sans Unicode"/>
                <a:ea typeface="微软雅黑" pitchFamily="34" charset="-122"/>
                <a:cs typeface="Lucida Sans Unicode"/>
              </a:rPr>
              <a:t>”进行运算，当左边为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时，右边的表达式就不再进行运算，因此“</a:t>
            </a:r>
            <a:r>
              <a:rPr lang="en-US" altLang="zh-CN" sz="2400" dirty="0">
                <a:solidFill>
                  <a:schemeClr val="bg1">
                    <a:lumMod val="50000"/>
                  </a:schemeClr>
                </a:solidFill>
                <a:latin typeface="Lucida Sans Unicode"/>
                <a:ea typeface="微软雅黑" pitchFamily="34" charset="-122"/>
                <a:cs typeface="Lucida Sans Unicode"/>
              </a:rPr>
              <a:t>&amp;&amp;</a:t>
            </a:r>
            <a:r>
              <a:rPr lang="zh-CN" altLang="zh-CN" sz="2400" dirty="0">
                <a:solidFill>
                  <a:schemeClr val="bg1">
                    <a:lumMod val="50000"/>
                  </a:schemeClr>
                </a:solidFill>
                <a:latin typeface="Lucida Sans Unicode"/>
                <a:ea typeface="微软雅黑" pitchFamily="34" charset="-122"/>
                <a:cs typeface="Lucida Sans Unicode"/>
              </a:rPr>
              <a:t>”被称作短路与。</a:t>
            </a: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39419269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2.3.4 </a:t>
            </a:r>
            <a:r>
              <a:rPr lang="zh-CN" altLang="en-US" sz="3200" b="1" dirty="0">
                <a:solidFill>
                  <a:srgbClr val="1353A2"/>
                </a:solidFill>
                <a:latin typeface="微软雅黑" pitchFamily="34" charset="-122"/>
                <a:ea typeface="微软雅黑" pitchFamily="34" charset="-122"/>
              </a:rPr>
              <a:t>逻辑运算符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组合 5"/>
          <p:cNvGrpSpPr/>
          <p:nvPr/>
        </p:nvGrpSpPr>
        <p:grpSpPr>
          <a:xfrm>
            <a:off x="1871821" y="1239520"/>
            <a:ext cx="9212739" cy="5140961"/>
            <a:chOff x="1638141" y="1239520"/>
            <a:chExt cx="9212739" cy="5140961"/>
          </a:xfrm>
        </p:grpSpPr>
        <p:pic>
          <p:nvPicPr>
            <p:cNvPr id="330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141" y="1239521"/>
              <a:ext cx="9098597" cy="514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1828800" y="1239520"/>
              <a:ext cx="9022080" cy="5049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Example06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 0; 			// </a:t>
              </a:r>
              <a:r>
                <a:rPr lang="zh-CN" altLang="zh-CN" sz="1600" dirty="0">
                  <a:solidFill>
                    <a:schemeClr val="bg1">
                      <a:lumMod val="50000"/>
                    </a:schemeClr>
                  </a:solidFill>
                  <a:latin typeface="Lucida Sans Unicode"/>
                  <a:ea typeface="微软雅黑" pitchFamily="34" charset="-122"/>
                  <a:cs typeface="Lucida Sans Unicode"/>
                </a:rPr>
                <a:t>定义变量</a:t>
              </a:r>
              <a:r>
                <a:rPr lang="en-US" altLang="zh-CN" sz="1600" dirty="0">
                  <a:solidFill>
                    <a:schemeClr val="bg1">
                      <a:lumMod val="50000"/>
                    </a:schemeClr>
                  </a:solidFill>
                  <a:latin typeface="Lucida Sans Unicode"/>
                  <a:ea typeface="微软雅黑" pitchFamily="34" charset="-122"/>
                  <a:cs typeface="Lucida Sans Unicode"/>
                </a:rPr>
                <a:t>x</a:t>
              </a:r>
              <a:r>
                <a:rPr lang="zh-CN" altLang="zh-CN" sz="1600" dirty="0">
                  <a:solidFill>
                    <a:schemeClr val="bg1">
                      <a:lumMod val="50000"/>
                    </a:schemeClr>
                  </a:solidFill>
                  <a:latin typeface="Lucida Sans Unicode"/>
                  <a:ea typeface="微软雅黑" pitchFamily="34" charset="-122"/>
                  <a:cs typeface="Lucida Sans Unicode"/>
                </a:rPr>
                <a:t>，初始值为</a:t>
              </a:r>
              <a:r>
                <a:rPr lang="en-US" altLang="zh-CN" sz="1600" dirty="0">
                  <a:solidFill>
                    <a:schemeClr val="bg1">
                      <a:lumMod val="50000"/>
                    </a:schemeClr>
                  </a:solidFill>
                  <a:latin typeface="Lucida Sans Unicode"/>
                  <a:ea typeface="微软雅黑" pitchFamily="34" charset="-122"/>
                  <a:cs typeface="Lucida Sans Unicode"/>
                </a:rPr>
                <a:t>0</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y = 0; 			// </a:t>
              </a:r>
              <a:r>
                <a:rPr lang="zh-CN" altLang="zh-CN" sz="1600" dirty="0">
                  <a:solidFill>
                    <a:schemeClr val="bg1">
                      <a:lumMod val="50000"/>
                    </a:schemeClr>
                  </a:solidFill>
                  <a:latin typeface="Lucida Sans Unicode"/>
                  <a:ea typeface="微软雅黑" pitchFamily="34" charset="-122"/>
                  <a:cs typeface="Lucida Sans Unicode"/>
                </a:rPr>
                <a:t>定义变量</a:t>
              </a:r>
              <a:r>
                <a:rPr lang="en-US" altLang="zh-CN" sz="1600" dirty="0">
                  <a:solidFill>
                    <a:schemeClr val="bg1">
                      <a:lumMod val="50000"/>
                    </a:schemeClr>
                  </a:solidFill>
                  <a:latin typeface="Lucida Sans Unicode"/>
                  <a:ea typeface="微软雅黑" pitchFamily="34" charset="-122"/>
                  <a:cs typeface="Lucida Sans Unicode"/>
                </a:rPr>
                <a:t>y</a:t>
              </a:r>
              <a:r>
                <a:rPr lang="zh-CN" altLang="zh-CN" sz="1600" dirty="0">
                  <a:solidFill>
                    <a:schemeClr val="bg1">
                      <a:lumMod val="50000"/>
                    </a:schemeClr>
                  </a:solidFill>
                  <a:latin typeface="Lucida Sans Unicode"/>
                  <a:ea typeface="微软雅黑" pitchFamily="34" charset="-122"/>
                  <a:cs typeface="Lucida Sans Unicode"/>
                </a:rPr>
                <a:t>，初始值为</a:t>
              </a:r>
              <a:r>
                <a:rPr lang="en-US" altLang="zh-CN" sz="1600" dirty="0">
                  <a:solidFill>
                    <a:schemeClr val="bg1">
                      <a:lumMod val="50000"/>
                    </a:schemeClr>
                  </a:solidFill>
                  <a:latin typeface="Lucida Sans Unicode"/>
                  <a:ea typeface="微软雅黑" pitchFamily="34" charset="-122"/>
                  <a:cs typeface="Lucida Sans Unicode"/>
                </a:rPr>
                <a:t>0</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z = 0; 			// </a:t>
              </a:r>
              <a:r>
                <a:rPr lang="zh-CN" altLang="zh-CN" sz="1600" dirty="0">
                  <a:solidFill>
                    <a:schemeClr val="bg1">
                      <a:lumMod val="50000"/>
                    </a:schemeClr>
                  </a:solidFill>
                  <a:latin typeface="Lucida Sans Unicode"/>
                  <a:ea typeface="微软雅黑" pitchFamily="34" charset="-122"/>
                  <a:cs typeface="Lucida Sans Unicode"/>
                </a:rPr>
                <a:t>定义变量</a:t>
              </a:r>
              <a:r>
                <a:rPr lang="en-US" altLang="zh-CN" sz="1600" dirty="0">
                  <a:solidFill>
                    <a:schemeClr val="bg1">
                      <a:lumMod val="50000"/>
                    </a:schemeClr>
                  </a:solidFill>
                  <a:latin typeface="Lucida Sans Unicode"/>
                  <a:ea typeface="微软雅黑" pitchFamily="34" charset="-122"/>
                  <a:cs typeface="Lucida Sans Unicode"/>
                </a:rPr>
                <a:t>z</a:t>
              </a:r>
              <a:r>
                <a:rPr lang="zh-CN" altLang="zh-CN" sz="1600" dirty="0">
                  <a:solidFill>
                    <a:schemeClr val="bg1">
                      <a:lumMod val="50000"/>
                    </a:schemeClr>
                  </a:solidFill>
                  <a:latin typeface="Lucida Sans Unicode"/>
                  <a:ea typeface="微软雅黑" pitchFamily="34" charset="-122"/>
                  <a:cs typeface="Lucida Sans Unicode"/>
                </a:rPr>
                <a:t>，初始值为</a:t>
              </a:r>
              <a:r>
                <a:rPr lang="en-US" altLang="zh-CN" sz="1600" dirty="0">
                  <a:solidFill>
                    <a:schemeClr val="bg1">
                      <a:lumMod val="50000"/>
                    </a:schemeClr>
                  </a:solidFill>
                  <a:latin typeface="Lucida Sans Unicode"/>
                  <a:ea typeface="微软雅黑" pitchFamily="34" charset="-122"/>
                  <a:cs typeface="Lucida Sans Unicode"/>
                </a:rPr>
                <a:t>0</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en-US" altLang="zh-CN" sz="1600" dirty="0" err="1">
                  <a:solidFill>
                    <a:schemeClr val="bg1">
                      <a:lumMod val="50000"/>
                    </a:schemeClr>
                  </a:solidFill>
                  <a:latin typeface="Lucida Sans Unicode"/>
                  <a:ea typeface="微软雅黑" pitchFamily="34" charset="-122"/>
                  <a:cs typeface="Lucida Sans Unicode"/>
                </a:rPr>
                <a:t>boolean</a:t>
              </a:r>
              <a:r>
                <a:rPr lang="en-US" altLang="zh-CN" sz="1600" dirty="0">
                  <a:solidFill>
                    <a:schemeClr val="bg1">
                      <a:lumMod val="50000"/>
                    </a:schemeClr>
                  </a:solidFill>
                  <a:latin typeface="Lucida Sans Unicode"/>
                  <a:ea typeface="微软雅黑" pitchFamily="34" charset="-122"/>
                  <a:cs typeface="Lucida Sans Unicode"/>
                </a:rPr>
                <a:t> a, b; 			// </a:t>
              </a:r>
              <a:r>
                <a:rPr lang="zh-CN" altLang="zh-CN" sz="1600" dirty="0">
                  <a:solidFill>
                    <a:schemeClr val="bg1">
                      <a:lumMod val="50000"/>
                    </a:schemeClr>
                  </a:solidFill>
                  <a:latin typeface="Lucida Sans Unicode"/>
                  <a:ea typeface="微软雅黑" pitchFamily="34" charset="-122"/>
                  <a:cs typeface="Lucida Sans Unicode"/>
                </a:rPr>
                <a:t>定义</a:t>
              </a:r>
              <a:r>
                <a:rPr lang="en-US" altLang="zh-CN" sz="1600" dirty="0" err="1">
                  <a:solidFill>
                    <a:schemeClr val="bg1">
                      <a:lumMod val="50000"/>
                    </a:schemeClr>
                  </a:solidFill>
                  <a:latin typeface="Lucida Sans Unicode"/>
                  <a:ea typeface="微软雅黑" pitchFamily="34" charset="-122"/>
                  <a:cs typeface="Lucida Sans Unicode"/>
                </a:rPr>
                <a:t>boolean</a:t>
              </a:r>
              <a:r>
                <a:rPr lang="zh-CN" altLang="zh-CN" sz="1600" dirty="0">
                  <a:solidFill>
                    <a:schemeClr val="bg1">
                      <a:lumMod val="50000"/>
                    </a:schemeClr>
                  </a:solidFill>
                  <a:latin typeface="Lucida Sans Unicode"/>
                  <a:ea typeface="微软雅黑" pitchFamily="34" charset="-122"/>
                  <a:cs typeface="Lucida Sans Unicode"/>
                </a:rPr>
                <a:t>变量</a:t>
              </a:r>
              <a:r>
                <a:rPr lang="en-US" altLang="zh-CN" sz="1600" dirty="0">
                  <a:solidFill>
                    <a:schemeClr val="bg1">
                      <a:lumMod val="50000"/>
                    </a:schemeClr>
                  </a:solidFill>
                  <a:latin typeface="Lucida Sans Unicode"/>
                  <a:ea typeface="微软雅黑" pitchFamily="34" charset="-122"/>
                  <a:cs typeface="Lucida Sans Unicode"/>
                </a:rPr>
                <a:t>a</a:t>
              </a:r>
              <a:r>
                <a:rPr lang="zh-CN" altLang="zh-CN" sz="1600" dirty="0">
                  <a:solidFill>
                    <a:schemeClr val="bg1">
                      <a:lumMod val="50000"/>
                    </a:schemeClr>
                  </a:solidFill>
                  <a:latin typeface="Lucida Sans Unicode"/>
                  <a:ea typeface="微软雅黑" pitchFamily="34" charset="-122"/>
                  <a:cs typeface="Lucida Sans Unicode"/>
                </a:rPr>
                <a:t>和</a:t>
              </a:r>
              <a:r>
                <a:rPr lang="en-US" altLang="zh-CN" sz="1600" dirty="0">
                  <a:solidFill>
                    <a:schemeClr val="bg1">
                      <a:lumMod val="50000"/>
                    </a:schemeClr>
                  </a:solidFill>
                  <a:latin typeface="Lucida Sans Unicode"/>
                  <a:ea typeface="微软雅黑" pitchFamily="34" charset="-122"/>
                  <a:cs typeface="Lucida Sans Unicode"/>
                </a:rPr>
                <a:t>b</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a:t>
              </a:r>
              <a:r>
                <a:rPr lang="en-US" altLang="zh-CN" sz="1600" dirty="0">
                  <a:solidFill>
                    <a:srgbClr val="00B0F0"/>
                  </a:solidFill>
                  <a:latin typeface="Lucida Sans Unicode"/>
                  <a:ea typeface="微软雅黑" pitchFamily="34" charset="-122"/>
                  <a:cs typeface="Lucida Sans Unicode"/>
                </a:rPr>
                <a:t>a = x &gt; 0 &amp; y++ &gt; 1; </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逻辑运算符</a:t>
              </a:r>
              <a:r>
                <a:rPr lang="en-US" altLang="zh-CN" sz="1600" dirty="0">
                  <a:solidFill>
                    <a:schemeClr val="bg1">
                      <a:lumMod val="50000"/>
                    </a:schemeClr>
                  </a:solidFill>
                  <a:latin typeface="Lucida Sans Unicode"/>
                  <a:ea typeface="微软雅黑" pitchFamily="34" charset="-122"/>
                  <a:cs typeface="Lucida Sans Unicode"/>
                </a:rPr>
                <a:t>&amp;</a:t>
              </a:r>
              <a:r>
                <a:rPr lang="zh-CN" altLang="zh-CN" sz="1600" dirty="0">
                  <a:solidFill>
                    <a:schemeClr val="bg1">
                      <a:lumMod val="50000"/>
                    </a:schemeClr>
                  </a:solidFill>
                  <a:latin typeface="Lucida Sans Unicode"/>
                  <a:ea typeface="微软雅黑" pitchFamily="34" charset="-122"/>
                  <a:cs typeface="Lucida Sans Unicode"/>
                </a:rPr>
                <a:t>对表达式进行运算</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("y = " + y);</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r>
                <a:rPr lang="en-US" altLang="zh-CN" sz="1600" dirty="0">
                  <a:solidFill>
                    <a:srgbClr val="00B0F0"/>
                  </a:solidFill>
                  <a:latin typeface="Lucida Sans Unicode"/>
                  <a:ea typeface="微软雅黑" pitchFamily="34" charset="-122"/>
                  <a:cs typeface="Lucida Sans Unicode"/>
                </a:rPr>
                <a:t>b = x &gt; 0 &amp;&amp; z++ &gt; 1; </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逻辑运算符</a:t>
              </a:r>
              <a:r>
                <a:rPr lang="en-US" altLang="zh-CN" sz="1600" dirty="0">
                  <a:solidFill>
                    <a:schemeClr val="bg1">
                      <a:lumMod val="50000"/>
                    </a:schemeClr>
                  </a:solidFill>
                  <a:latin typeface="Lucida Sans Unicode"/>
                  <a:ea typeface="微软雅黑" pitchFamily="34" charset="-122"/>
                  <a:cs typeface="Lucida Sans Unicode"/>
                </a:rPr>
                <a:t>&amp;&amp;</a:t>
              </a:r>
              <a:r>
                <a:rPr lang="zh-CN" altLang="zh-CN" sz="1600" dirty="0">
                  <a:solidFill>
                    <a:schemeClr val="bg1">
                      <a:lumMod val="50000"/>
                    </a:schemeClr>
                  </a:solidFill>
                  <a:latin typeface="Lucida Sans Unicode"/>
                  <a:ea typeface="微软雅黑" pitchFamily="34" charset="-122"/>
                  <a:cs typeface="Lucida Sans Unicode"/>
                </a:rPr>
                <a:t>对表达式进行运算</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(b);</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("z = " + z);</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4031278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2.3.4 </a:t>
            </a:r>
            <a:r>
              <a:rPr lang="zh-CN" altLang="en-US" sz="3200" b="1" dirty="0">
                <a:solidFill>
                  <a:srgbClr val="1353A2"/>
                </a:solidFill>
                <a:latin typeface="微软雅黑" pitchFamily="34" charset="-122"/>
                <a:ea typeface="微软雅黑" pitchFamily="34" charset="-122"/>
              </a:rPr>
              <a:t>逻辑运算符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828800" y="1534160"/>
            <a:ext cx="9245600" cy="4175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3~5</a:t>
            </a:r>
            <a:r>
              <a:rPr lang="zh-CN" altLang="zh-CN" sz="2400" dirty="0">
                <a:solidFill>
                  <a:schemeClr val="bg1">
                    <a:lumMod val="50000"/>
                  </a:schemeClr>
                </a:solidFill>
                <a:latin typeface="Lucida Sans Unicode"/>
                <a:ea typeface="微软雅黑" pitchFamily="34" charset="-122"/>
                <a:cs typeface="Lucida Sans Unicode"/>
              </a:rPr>
              <a:t>行代码定义了三个整型变量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z</a:t>
            </a:r>
            <a:r>
              <a:rPr lang="zh-CN" altLang="zh-CN" sz="2400" dirty="0">
                <a:solidFill>
                  <a:schemeClr val="bg1">
                    <a:lumMod val="50000"/>
                  </a:schemeClr>
                </a:solidFill>
                <a:latin typeface="Lucida Sans Unicode"/>
                <a:ea typeface="微软雅黑" pitchFamily="34" charset="-122"/>
                <a:cs typeface="Lucida Sans Unicode"/>
              </a:rPr>
              <a:t>，初始值都为</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6</a:t>
            </a:r>
            <a:r>
              <a:rPr lang="zh-CN" altLang="zh-CN" sz="2400" dirty="0">
                <a:solidFill>
                  <a:schemeClr val="bg1">
                    <a:lumMod val="50000"/>
                  </a:schemeClr>
                </a:solidFill>
                <a:latin typeface="Lucida Sans Unicode"/>
                <a:ea typeface="微软雅黑" pitchFamily="34" charset="-122"/>
                <a:cs typeface="Lucida Sans Unicode"/>
              </a:rPr>
              <a:t>行代码定义了两个布尔类型的变量</a:t>
            </a:r>
            <a:r>
              <a:rPr lang="en-US" altLang="zh-CN" sz="2400" dirty="0">
                <a:solidFill>
                  <a:schemeClr val="bg1">
                    <a:lumMod val="50000"/>
                  </a:schemeClr>
                </a:solidFill>
                <a:latin typeface="Lucida Sans Unicode"/>
                <a:ea typeface="微软雅黑" pitchFamily="34" charset="-122"/>
                <a:cs typeface="Lucida Sans Unicode"/>
              </a:rPr>
              <a:t>a</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7</a:t>
            </a:r>
            <a:r>
              <a:rPr lang="zh-CN" altLang="zh-CN" sz="2400" dirty="0">
                <a:solidFill>
                  <a:schemeClr val="bg1">
                    <a:lumMod val="50000"/>
                  </a:schemeClr>
                </a:solidFill>
                <a:latin typeface="Lucida Sans Unicode"/>
                <a:ea typeface="微软雅黑" pitchFamily="34" charset="-122"/>
                <a:cs typeface="Lucida Sans Unicode"/>
              </a:rPr>
              <a:t>行代码使用“</a:t>
            </a:r>
            <a:r>
              <a:rPr lang="en-US" altLang="zh-CN" sz="2400" dirty="0">
                <a:solidFill>
                  <a:schemeClr val="bg1">
                    <a:lumMod val="50000"/>
                  </a:schemeClr>
                </a:solidFill>
                <a:latin typeface="Lucida Sans Unicode"/>
                <a:ea typeface="微软雅黑" pitchFamily="34" charset="-122"/>
                <a:cs typeface="Lucida Sans Unicode"/>
              </a:rPr>
              <a:t>&amp;</a:t>
            </a:r>
            <a:r>
              <a:rPr lang="zh-CN" altLang="zh-CN" sz="2400" dirty="0">
                <a:solidFill>
                  <a:schemeClr val="bg1">
                    <a:lumMod val="50000"/>
                  </a:schemeClr>
                </a:solidFill>
                <a:latin typeface="Lucida Sans Unicode"/>
                <a:ea typeface="微软雅黑" pitchFamily="34" charset="-122"/>
                <a:cs typeface="Lucida Sans Unicode"/>
              </a:rPr>
              <a:t>”运算符对两个表达式进行逻辑运算，左边表达式</a:t>
            </a:r>
            <a:r>
              <a:rPr lang="en-US" altLang="zh-CN" sz="2400" dirty="0">
                <a:solidFill>
                  <a:schemeClr val="bg1">
                    <a:lumMod val="50000"/>
                  </a:schemeClr>
                </a:solidFill>
                <a:latin typeface="Lucida Sans Unicode"/>
                <a:ea typeface="微软雅黑" pitchFamily="34" charset="-122"/>
                <a:cs typeface="Lucida Sans Unicode"/>
              </a:rPr>
              <a:t>x&gt;0</a:t>
            </a:r>
            <a:r>
              <a:rPr lang="zh-CN" altLang="zh-CN" sz="2400" dirty="0">
                <a:solidFill>
                  <a:schemeClr val="bg1">
                    <a:lumMod val="50000"/>
                  </a:schemeClr>
                </a:solidFill>
                <a:latin typeface="Lucida Sans Unicode"/>
                <a:ea typeface="微软雅黑" pitchFamily="34" charset="-122"/>
                <a:cs typeface="Lucida Sans Unicode"/>
              </a:rPr>
              <a:t>的结果为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，这时无论右边表达式</a:t>
            </a:r>
            <a:r>
              <a:rPr lang="en-US" altLang="zh-CN" sz="2400" dirty="0">
                <a:solidFill>
                  <a:schemeClr val="bg1">
                    <a:lumMod val="50000"/>
                  </a:schemeClr>
                </a:solidFill>
                <a:latin typeface="Lucida Sans Unicode"/>
                <a:ea typeface="微软雅黑" pitchFamily="34" charset="-122"/>
                <a:cs typeface="Lucida Sans Unicode"/>
              </a:rPr>
              <a:t>y++&gt;1</a:t>
            </a:r>
            <a:r>
              <a:rPr lang="zh-CN" altLang="zh-CN" sz="2400" dirty="0">
                <a:solidFill>
                  <a:schemeClr val="bg1">
                    <a:lumMod val="50000"/>
                  </a:schemeClr>
                </a:solidFill>
                <a:latin typeface="Lucida Sans Unicode"/>
                <a:ea typeface="微软雅黑" pitchFamily="34" charset="-122"/>
                <a:cs typeface="Lucida Sans Unicode"/>
              </a:rPr>
              <a:t>的比较结果是什么，整个表达式</a:t>
            </a:r>
            <a:r>
              <a:rPr lang="en-US" altLang="zh-CN" sz="2400" dirty="0">
                <a:solidFill>
                  <a:schemeClr val="bg1">
                    <a:lumMod val="50000"/>
                  </a:schemeClr>
                </a:solidFill>
                <a:latin typeface="Lucida Sans Unicode"/>
                <a:ea typeface="微软雅黑" pitchFamily="34" charset="-122"/>
                <a:cs typeface="Lucida Sans Unicode"/>
              </a:rPr>
              <a:t>x &gt; 0 &amp; y++ &gt; 1</a:t>
            </a:r>
            <a:r>
              <a:rPr lang="zh-CN" altLang="zh-CN" sz="2400" dirty="0">
                <a:solidFill>
                  <a:schemeClr val="bg1">
                    <a:lumMod val="50000"/>
                  </a:schemeClr>
                </a:solidFill>
                <a:latin typeface="Lucida Sans Unicode"/>
                <a:ea typeface="微软雅黑" pitchFamily="34" charset="-122"/>
                <a:cs typeface="Lucida Sans Unicode"/>
              </a:rPr>
              <a:t>的结果都会是</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。由于使用的是运算符“</a:t>
            </a:r>
            <a:r>
              <a:rPr lang="en-US" altLang="zh-CN" sz="2400" dirty="0">
                <a:solidFill>
                  <a:schemeClr val="bg1">
                    <a:lumMod val="50000"/>
                  </a:schemeClr>
                </a:solidFill>
                <a:latin typeface="Lucida Sans Unicode"/>
                <a:ea typeface="微软雅黑" pitchFamily="34" charset="-122"/>
                <a:cs typeface="Lucida Sans Unicode"/>
              </a:rPr>
              <a:t>&amp;</a:t>
            </a:r>
            <a:r>
              <a:rPr lang="zh-CN" altLang="zh-CN" sz="2400" dirty="0">
                <a:solidFill>
                  <a:schemeClr val="bg1">
                    <a:lumMod val="50000"/>
                  </a:schemeClr>
                </a:solidFill>
                <a:latin typeface="Lucida Sans Unicode"/>
                <a:ea typeface="微软雅黑" pitchFamily="34" charset="-122"/>
                <a:cs typeface="Lucida Sans Unicode"/>
              </a:rPr>
              <a:t>”，运算符两边的表达式都会进行运算，因此变量</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会进行自增，整个表达式运算结束之后，</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的值为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156493875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2.3.4 </a:t>
            </a:r>
            <a:r>
              <a:rPr lang="zh-CN" altLang="en-US" sz="3200" b="1" dirty="0">
                <a:solidFill>
                  <a:srgbClr val="1353A2"/>
                </a:solidFill>
                <a:latin typeface="微软雅黑" pitchFamily="34" charset="-122"/>
                <a:ea typeface="微软雅黑" pitchFamily="34" charset="-122"/>
              </a:rPr>
              <a:t>逻辑运算符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859280" y="2362200"/>
            <a:ext cx="9204960" cy="2265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10</a:t>
            </a:r>
            <a:r>
              <a:rPr lang="zh-CN" altLang="zh-CN" sz="2400" dirty="0">
                <a:solidFill>
                  <a:schemeClr val="bg1">
                    <a:lumMod val="50000"/>
                  </a:schemeClr>
                </a:solidFill>
                <a:latin typeface="Lucida Sans Unicode"/>
                <a:ea typeface="微软雅黑" pitchFamily="34" charset="-122"/>
                <a:cs typeface="Lucida Sans Unicode"/>
              </a:rPr>
              <a:t>行代码是逻辑“</a:t>
            </a:r>
            <a:r>
              <a:rPr lang="en-US" altLang="zh-CN" sz="2400" dirty="0">
                <a:solidFill>
                  <a:schemeClr val="bg1">
                    <a:lumMod val="50000"/>
                  </a:schemeClr>
                </a:solidFill>
                <a:latin typeface="Lucida Sans Unicode"/>
                <a:ea typeface="微软雅黑" pitchFamily="34" charset="-122"/>
                <a:cs typeface="Lucida Sans Unicode"/>
              </a:rPr>
              <a:t>&amp;&amp;</a:t>
            </a:r>
            <a:r>
              <a:rPr lang="zh-CN" altLang="zh-CN" sz="2400" dirty="0">
                <a:solidFill>
                  <a:schemeClr val="bg1">
                    <a:lumMod val="50000"/>
                  </a:schemeClr>
                </a:solidFill>
                <a:latin typeface="Lucida Sans Unicode"/>
                <a:ea typeface="微软雅黑" pitchFamily="34" charset="-122"/>
                <a:cs typeface="Lucida Sans Unicode"/>
              </a:rPr>
              <a:t>”运算，运算结果和第</a:t>
            </a:r>
            <a:r>
              <a:rPr lang="en-US" altLang="zh-CN" sz="2400" dirty="0">
                <a:solidFill>
                  <a:schemeClr val="bg1">
                    <a:lumMod val="50000"/>
                  </a:schemeClr>
                </a:solidFill>
                <a:latin typeface="Lucida Sans Unicode"/>
                <a:ea typeface="微软雅黑" pitchFamily="34" charset="-122"/>
                <a:cs typeface="Lucida Sans Unicode"/>
              </a:rPr>
              <a:t>7</a:t>
            </a:r>
            <a:r>
              <a:rPr lang="zh-CN" altLang="zh-CN" sz="2400" dirty="0">
                <a:solidFill>
                  <a:schemeClr val="bg1">
                    <a:lumMod val="50000"/>
                  </a:schemeClr>
                </a:solidFill>
                <a:latin typeface="Lucida Sans Unicode"/>
                <a:ea typeface="微软雅黑" pitchFamily="34" charset="-122"/>
                <a:cs typeface="Lucida Sans Unicode"/>
              </a:rPr>
              <a:t>行代码一样为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，区别在于，第</a:t>
            </a:r>
            <a:r>
              <a:rPr lang="en-US" altLang="zh-CN" sz="2400" dirty="0">
                <a:solidFill>
                  <a:schemeClr val="bg1">
                    <a:lumMod val="50000"/>
                  </a:schemeClr>
                </a:solidFill>
                <a:latin typeface="Lucida Sans Unicode"/>
                <a:ea typeface="微软雅黑" pitchFamily="34" charset="-122"/>
                <a:cs typeface="Lucida Sans Unicode"/>
              </a:rPr>
              <a:t>10</a:t>
            </a:r>
            <a:r>
              <a:rPr lang="zh-CN" altLang="zh-CN" sz="2400" dirty="0">
                <a:solidFill>
                  <a:schemeClr val="bg1">
                    <a:lumMod val="50000"/>
                  </a:schemeClr>
                </a:solidFill>
                <a:latin typeface="Lucida Sans Unicode"/>
                <a:ea typeface="微软雅黑" pitchFamily="34" charset="-122"/>
                <a:cs typeface="Lucida Sans Unicode"/>
              </a:rPr>
              <a:t>行代码使用了短路与“</a:t>
            </a:r>
            <a:r>
              <a:rPr lang="en-US" altLang="zh-CN" sz="2400" dirty="0">
                <a:solidFill>
                  <a:schemeClr val="bg1">
                    <a:lumMod val="50000"/>
                  </a:schemeClr>
                </a:solidFill>
                <a:latin typeface="Lucida Sans Unicode"/>
                <a:ea typeface="微软雅黑" pitchFamily="34" charset="-122"/>
                <a:cs typeface="Lucida Sans Unicode"/>
              </a:rPr>
              <a:t>&amp;&amp;</a:t>
            </a:r>
            <a:r>
              <a:rPr lang="zh-CN" altLang="zh-CN" sz="2400" dirty="0">
                <a:solidFill>
                  <a:schemeClr val="bg1">
                    <a:lumMod val="50000"/>
                  </a:schemeClr>
                </a:solidFill>
                <a:latin typeface="Lucida Sans Unicode"/>
                <a:ea typeface="微软雅黑" pitchFamily="34" charset="-122"/>
                <a:cs typeface="Lucida Sans Unicode"/>
              </a:rPr>
              <a:t>”运算符，当左边为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时，右边的表达式不进行运算，因此变量</a:t>
            </a:r>
            <a:r>
              <a:rPr lang="en-US" altLang="zh-CN" sz="2400" dirty="0">
                <a:solidFill>
                  <a:schemeClr val="bg1">
                    <a:lumMod val="50000"/>
                  </a:schemeClr>
                </a:solidFill>
                <a:latin typeface="Lucida Sans Unicode"/>
                <a:ea typeface="微软雅黑" pitchFamily="34" charset="-122"/>
                <a:cs typeface="Lucida Sans Unicode"/>
              </a:rPr>
              <a:t>z</a:t>
            </a:r>
            <a:r>
              <a:rPr lang="zh-CN" altLang="zh-CN" sz="2400" dirty="0">
                <a:solidFill>
                  <a:schemeClr val="bg1">
                    <a:lumMod val="50000"/>
                  </a:schemeClr>
                </a:solidFill>
                <a:latin typeface="Lucida Sans Unicode"/>
                <a:ea typeface="微软雅黑" pitchFamily="34" charset="-122"/>
                <a:cs typeface="Lucida Sans Unicode"/>
              </a:rPr>
              <a:t>的值仍为</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39343949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2.3.4 </a:t>
            </a:r>
            <a:r>
              <a:rPr lang="zh-CN" altLang="en-US" sz="3200" b="1" dirty="0">
                <a:solidFill>
                  <a:srgbClr val="1353A2"/>
                </a:solidFill>
                <a:latin typeface="微软雅黑" pitchFamily="34" charset="-122"/>
                <a:ea typeface="微软雅黑" pitchFamily="34" charset="-122"/>
              </a:rPr>
              <a:t>逻辑运算符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859280" y="2113280"/>
            <a:ext cx="9204960" cy="2631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3</a:t>
            </a:r>
            <a:r>
              <a:rPr lang="zh-CN" altLang="zh-CN" sz="2400" dirty="0">
                <a:solidFill>
                  <a:srgbClr val="FF0000"/>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”和“</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”都表示或操作，当运算符两边的任一表达式值为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时，其结果为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。只有两边表达式的值都为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时，其结果才为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。同逻辑与操作类似，“</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”运算符为短路或，当运算符“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”的左边为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时，右边的表达式不再进行运算</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294192256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2.3.4 </a:t>
            </a:r>
            <a:r>
              <a:rPr lang="zh-CN" altLang="en-US" sz="3200" b="1" dirty="0">
                <a:solidFill>
                  <a:srgbClr val="1353A2"/>
                </a:solidFill>
                <a:latin typeface="微软雅黑" pitchFamily="34" charset="-122"/>
                <a:ea typeface="微软雅黑" pitchFamily="34" charset="-122"/>
              </a:rPr>
              <a:t>逻辑运算符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879600" y="1828800"/>
            <a:ext cx="9204960" cy="3139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err="1">
                <a:solidFill>
                  <a:srgbClr val="00B0F0"/>
                </a:solidFill>
                <a:latin typeface="Lucida Sans Unicode"/>
                <a:ea typeface="微软雅黑" pitchFamily="34" charset="-122"/>
                <a:cs typeface="Lucida Sans Unicode"/>
              </a:rPr>
              <a:t>int</a:t>
            </a:r>
            <a:r>
              <a:rPr lang="en-US" altLang="zh-CN" sz="1800" dirty="0">
                <a:solidFill>
                  <a:srgbClr val="00B0F0"/>
                </a:solidFill>
                <a:latin typeface="Lucida Sans Unicode"/>
                <a:ea typeface="微软雅黑" pitchFamily="34" charset="-122"/>
                <a:cs typeface="Lucida Sans Unicode"/>
              </a:rPr>
              <a:t> x = 0;</a:t>
            </a:r>
            <a:endParaRPr lang="zh-CN" altLang="zh-CN" sz="18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err="1">
                <a:solidFill>
                  <a:srgbClr val="00B0F0"/>
                </a:solidFill>
                <a:latin typeface="Lucida Sans Unicode"/>
                <a:ea typeface="微软雅黑" pitchFamily="34" charset="-122"/>
                <a:cs typeface="Lucida Sans Unicode"/>
              </a:rPr>
              <a:t>int</a:t>
            </a:r>
            <a:r>
              <a:rPr lang="en-US" altLang="zh-CN" sz="1800" dirty="0">
                <a:solidFill>
                  <a:srgbClr val="00B0F0"/>
                </a:solidFill>
                <a:latin typeface="Lucida Sans Unicode"/>
                <a:ea typeface="微软雅黑" pitchFamily="34" charset="-122"/>
                <a:cs typeface="Lucida Sans Unicode"/>
              </a:rPr>
              <a:t> y = 0;</a:t>
            </a:r>
            <a:endParaRPr lang="zh-CN" altLang="zh-CN" sz="18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err="1">
                <a:solidFill>
                  <a:srgbClr val="00B0F0"/>
                </a:solidFill>
                <a:latin typeface="Lucida Sans Unicode"/>
                <a:ea typeface="微软雅黑" pitchFamily="34" charset="-122"/>
                <a:cs typeface="Lucida Sans Unicode"/>
              </a:rPr>
              <a:t>boolean</a:t>
            </a:r>
            <a:r>
              <a:rPr lang="en-US" altLang="zh-CN" sz="1800" dirty="0">
                <a:solidFill>
                  <a:srgbClr val="00B0F0"/>
                </a:solidFill>
                <a:latin typeface="Lucida Sans Unicode"/>
                <a:ea typeface="微软雅黑" pitchFamily="34" charset="-122"/>
                <a:cs typeface="Lucida Sans Unicode"/>
              </a:rPr>
              <a:t> b = x==0 || y++&gt;0</a:t>
            </a:r>
            <a:endParaRPr lang="zh-CN" altLang="zh-CN" sz="18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上面的代码块执行完毕后，</a:t>
            </a:r>
            <a:r>
              <a:rPr lang="en-US" altLang="zh-CN" sz="2400" dirty="0">
                <a:solidFill>
                  <a:schemeClr val="bg1">
                    <a:lumMod val="50000"/>
                  </a:schemeClr>
                </a:solidFill>
                <a:latin typeface="Lucida Sans Unicode"/>
                <a:ea typeface="微软雅黑" pitchFamily="34" charset="-122"/>
                <a:cs typeface="Lucida Sans Unicode"/>
              </a:rPr>
              <a:t>b</a:t>
            </a:r>
            <a:r>
              <a:rPr lang="zh-CN" altLang="zh-CN" sz="2400" dirty="0">
                <a:solidFill>
                  <a:schemeClr val="bg1">
                    <a:lumMod val="50000"/>
                  </a:schemeClr>
                </a:solidFill>
                <a:latin typeface="Lucida Sans Unicode"/>
                <a:ea typeface="微软雅黑" pitchFamily="34" charset="-122"/>
                <a:cs typeface="Lucida Sans Unicode"/>
              </a:rPr>
              <a:t>的值为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的值仍为</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。原因是运算符“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”的左边表达式</a:t>
            </a:r>
            <a:r>
              <a:rPr lang="en-US" altLang="zh-CN" sz="2400" dirty="0">
                <a:solidFill>
                  <a:schemeClr val="bg1">
                    <a:lumMod val="50000"/>
                  </a:schemeClr>
                </a:solidFill>
                <a:latin typeface="Lucida Sans Unicode"/>
                <a:ea typeface="微软雅黑" pitchFamily="34" charset="-122"/>
                <a:cs typeface="Lucida Sans Unicode"/>
              </a:rPr>
              <a:t>x==0</a:t>
            </a:r>
            <a:r>
              <a:rPr lang="zh-CN" altLang="zh-CN" sz="2400" dirty="0">
                <a:solidFill>
                  <a:schemeClr val="bg1">
                    <a:lumMod val="50000"/>
                  </a:schemeClr>
                </a:solidFill>
                <a:latin typeface="Lucida Sans Unicode"/>
                <a:ea typeface="微软雅黑" pitchFamily="34" charset="-122"/>
                <a:cs typeface="Lucida Sans Unicode"/>
              </a:rPr>
              <a:t>结果为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，那么右边表达式将不进行运算，</a:t>
            </a:r>
            <a:r>
              <a:rPr lang="en-US" altLang="zh-CN" sz="2400" dirty="0">
                <a:solidFill>
                  <a:schemeClr val="bg1">
                    <a:lumMod val="50000"/>
                  </a:schemeClr>
                </a:solidFill>
                <a:latin typeface="Lucida Sans Unicode"/>
                <a:ea typeface="微软雅黑" pitchFamily="34" charset="-122"/>
                <a:cs typeface="Lucida Sans Unicode"/>
              </a:rPr>
              <a:t>y</a:t>
            </a:r>
            <a:r>
              <a:rPr lang="zh-CN" altLang="zh-CN" sz="2400" dirty="0">
                <a:solidFill>
                  <a:schemeClr val="bg1">
                    <a:lumMod val="50000"/>
                  </a:schemeClr>
                </a:solidFill>
                <a:latin typeface="Lucida Sans Unicode"/>
                <a:ea typeface="微软雅黑" pitchFamily="34" charset="-122"/>
                <a:cs typeface="Lucida Sans Unicode"/>
              </a:rPr>
              <a:t>的值不发生任何变化。</a:t>
            </a:r>
          </a:p>
        </p:txBody>
      </p:sp>
    </p:spTree>
    <p:custDataLst>
      <p:tags r:id="rId1"/>
    </p:custDataLst>
    <p:extLst>
      <p:ext uri="{BB962C8B-B14F-4D97-AF65-F5344CB8AC3E}">
        <p14:creationId xmlns:p14="http://schemas.microsoft.com/office/powerpoint/2010/main" val="3456288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2.1.2 Java</a:t>
            </a:r>
            <a:r>
              <a:rPr lang="zh-CN" altLang="en-US" sz="3200" b="1" dirty="0">
                <a:solidFill>
                  <a:srgbClr val="1353A2"/>
                </a:solidFill>
                <a:latin typeface="微软雅黑" pitchFamily="34" charset="-122"/>
                <a:ea typeface="微软雅黑" pitchFamily="34" charset="-122"/>
              </a:rPr>
              <a:t>中注释</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1371600" y="1391920"/>
            <a:ext cx="9997440" cy="4602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1.</a:t>
            </a:r>
            <a:r>
              <a:rPr lang="zh-CN" altLang="zh-CN" sz="2400" dirty="0">
                <a:solidFill>
                  <a:srgbClr val="FF0000"/>
                </a:solidFill>
                <a:latin typeface="微软雅黑" pitchFamily="34" charset="-122"/>
                <a:ea typeface="微软雅黑" pitchFamily="34" charset="-122"/>
                <a:cs typeface="Times New Roman" pitchFamily="18" charset="0"/>
              </a:rPr>
              <a:t>单行注释</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单行注释用于对程序中的某一行代码进行解释，一般用来注释局部变量。单行注释用符号“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”表示，“</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”后面为被注释的内容，具体示例如下：</a:t>
            </a:r>
          </a:p>
          <a:p>
            <a:pPr marL="0" indent="0" eaLnBrk="1" hangingPunct="1">
              <a:lnSpc>
                <a:spcPct val="150000"/>
              </a:lnSpc>
              <a:spcBef>
                <a:spcPct val="0"/>
              </a:spcBef>
              <a:buNone/>
              <a:defRPr/>
            </a:pPr>
            <a:r>
              <a:rPr lang="en-US" altLang="zh-CN" sz="1800" dirty="0" err="1">
                <a:solidFill>
                  <a:srgbClr val="00B0F0"/>
                </a:solidFill>
                <a:latin typeface="微软雅黑" pitchFamily="34" charset="-122"/>
                <a:ea typeface="微软雅黑" pitchFamily="34" charset="-122"/>
                <a:cs typeface="Times New Roman" pitchFamily="18" charset="0"/>
              </a:rPr>
              <a:t>int</a:t>
            </a:r>
            <a:r>
              <a:rPr lang="en-US" altLang="zh-CN" sz="1800" dirty="0">
                <a:solidFill>
                  <a:srgbClr val="00B0F0"/>
                </a:solidFill>
                <a:latin typeface="微软雅黑" pitchFamily="34" charset="-122"/>
                <a:ea typeface="微软雅黑" pitchFamily="34" charset="-122"/>
                <a:cs typeface="Times New Roman" pitchFamily="18" charset="0"/>
              </a:rPr>
              <a:t> c = 10;      // </a:t>
            </a:r>
            <a:r>
              <a:rPr lang="zh-CN" altLang="zh-CN" sz="1800" dirty="0">
                <a:solidFill>
                  <a:srgbClr val="00B0F0"/>
                </a:solidFill>
                <a:latin typeface="微软雅黑" pitchFamily="34" charset="-122"/>
                <a:ea typeface="微软雅黑" pitchFamily="34" charset="-122"/>
                <a:cs typeface="Times New Roman" pitchFamily="18" charset="0"/>
              </a:rPr>
              <a:t>定义一个整型变量</a:t>
            </a:r>
          </a:p>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多行注释</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多行注释顾名思义就是注释的内容可以为多行，它以符号“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”开头，以符号“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”结尾。多行注释具体示例如下：</a:t>
            </a: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  </a:t>
            </a:r>
            <a:r>
              <a:rPr lang="en-US" altLang="zh-CN" sz="1800" dirty="0" err="1">
                <a:solidFill>
                  <a:srgbClr val="00B0F0"/>
                </a:solidFill>
                <a:latin typeface="微软雅黑" pitchFamily="34" charset="-122"/>
                <a:ea typeface="微软雅黑" pitchFamily="34" charset="-122"/>
                <a:cs typeface="Times New Roman" pitchFamily="18" charset="0"/>
              </a:rPr>
              <a:t>int</a:t>
            </a:r>
            <a:r>
              <a:rPr lang="en-US" altLang="zh-CN" sz="1800" dirty="0">
                <a:solidFill>
                  <a:srgbClr val="00B0F0"/>
                </a:solidFill>
                <a:latin typeface="微软雅黑" pitchFamily="34" charset="-122"/>
                <a:ea typeface="微软雅黑" pitchFamily="34" charset="-122"/>
                <a:cs typeface="Times New Roman" pitchFamily="18" charset="0"/>
              </a:rPr>
              <a:t> c = 10; </a:t>
            </a:r>
            <a:endParaRPr lang="zh-CN" altLang="zh-CN" sz="18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00B0F0"/>
                </a:solidFill>
                <a:latin typeface="微软雅黑" pitchFamily="34" charset="-122"/>
                <a:ea typeface="微软雅黑" pitchFamily="34" charset="-122"/>
                <a:cs typeface="Times New Roman" pitchFamily="18" charset="0"/>
              </a:rPr>
              <a:t>	</a:t>
            </a:r>
            <a:r>
              <a:rPr lang="en-US" altLang="zh-CN" sz="1800" dirty="0" err="1">
                <a:solidFill>
                  <a:srgbClr val="00B0F0"/>
                </a:solidFill>
                <a:latin typeface="微软雅黑" pitchFamily="34" charset="-122"/>
                <a:ea typeface="微软雅黑" pitchFamily="34" charset="-122"/>
                <a:cs typeface="Times New Roman" pitchFamily="18" charset="0"/>
              </a:rPr>
              <a:t>int</a:t>
            </a:r>
            <a:r>
              <a:rPr lang="en-US" altLang="zh-CN" sz="1800" dirty="0">
                <a:solidFill>
                  <a:srgbClr val="00B0F0"/>
                </a:solidFill>
                <a:latin typeface="微软雅黑" pitchFamily="34" charset="-122"/>
                <a:ea typeface="微软雅黑" pitchFamily="34" charset="-122"/>
                <a:cs typeface="Times New Roman" pitchFamily="18" charset="0"/>
              </a:rPr>
              <a:t> x = 5; */</a:t>
            </a:r>
            <a:endParaRPr lang="zh-CN" altLang="zh-CN" sz="1800" dirty="0">
              <a:solidFill>
                <a:srgbClr val="00B0F0"/>
              </a:solidFill>
              <a:latin typeface="微软雅黑" pitchFamily="34" charset="-122"/>
              <a:ea typeface="微软雅黑" pitchFamily="34" charset="-122"/>
              <a:cs typeface="Times New Roman"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98595454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2.3.4 </a:t>
            </a:r>
            <a:r>
              <a:rPr lang="zh-CN" altLang="en-US" sz="3200" b="1" dirty="0">
                <a:solidFill>
                  <a:srgbClr val="1353A2"/>
                </a:solidFill>
                <a:latin typeface="微软雅黑" pitchFamily="34" charset="-122"/>
                <a:ea typeface="微软雅黑" pitchFamily="34" charset="-122"/>
              </a:rPr>
              <a:t>逻辑运算符</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879600" y="2286000"/>
            <a:ext cx="9204960" cy="1869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4</a:t>
            </a:r>
            <a:r>
              <a:rPr lang="zh-CN" altLang="zh-CN" sz="2400" dirty="0">
                <a:solidFill>
                  <a:srgbClr val="FF0000"/>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”表示异或操作，当运算符两边的布尔值相同时（都为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或都为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），其结果为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。当两边表达式的布尔值不相同时，其结果为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12618781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2.3.5 </a:t>
            </a:r>
            <a:r>
              <a:rPr lang="zh-CN" altLang="en-US" sz="3200" b="1" dirty="0">
                <a:solidFill>
                  <a:srgbClr val="1353A2"/>
                </a:solidFill>
                <a:latin typeface="微软雅黑" pitchFamily="34" charset="-122"/>
                <a:ea typeface="微软雅黑" pitchFamily="34" charset="-122"/>
              </a:rPr>
              <a:t>运算符的优先级</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798320" y="1219200"/>
            <a:ext cx="9204960" cy="1229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在对一些比较复杂的表达式进行运算时，要明确表达式中所有运算符参与运算的先后顺序，通常把这种顺序称作运算符的优先级。</a:t>
            </a:r>
          </a:p>
        </p:txBody>
      </p:sp>
      <p:graphicFrame>
        <p:nvGraphicFramePr>
          <p:cNvPr id="6" name="表格 5"/>
          <p:cNvGraphicFramePr>
            <a:graphicFrameLocks noGrp="1"/>
          </p:cNvGraphicFramePr>
          <p:nvPr>
            <p:extLst>
              <p:ext uri="{D42A27DB-BD31-4B8C-83A1-F6EECF244321}">
                <p14:modId xmlns:p14="http://schemas.microsoft.com/office/powerpoint/2010/main" val="1705704850"/>
              </p:ext>
            </p:extLst>
          </p:nvPr>
        </p:nvGraphicFramePr>
        <p:xfrm>
          <a:off x="2905760" y="2500154"/>
          <a:ext cx="7343140" cy="3726413"/>
        </p:xfrm>
        <a:graphic>
          <a:graphicData uri="http://schemas.openxmlformats.org/drawingml/2006/table">
            <a:tbl>
              <a:tblPr>
                <a:tableStyleId>{5C22544A-7EE6-4342-B048-85BDC9FD1C3A}</a:tableStyleId>
              </a:tblPr>
              <a:tblGrid>
                <a:gridCol w="2047511">
                  <a:extLst>
                    <a:ext uri="{9D8B030D-6E8A-4147-A177-3AD203B41FA5}">
                      <a16:colId xmlns:a16="http://schemas.microsoft.com/office/drawing/2014/main" val="20000"/>
                    </a:ext>
                  </a:extLst>
                </a:gridCol>
                <a:gridCol w="5295629">
                  <a:extLst>
                    <a:ext uri="{9D8B030D-6E8A-4147-A177-3AD203B41FA5}">
                      <a16:colId xmlns:a16="http://schemas.microsoft.com/office/drawing/2014/main" val="20001"/>
                    </a:ext>
                  </a:extLst>
                </a:gridCol>
              </a:tblGrid>
              <a:tr h="290215">
                <a:tc>
                  <a:txBody>
                    <a:bodyPr/>
                    <a:lstStyle/>
                    <a:p>
                      <a:pPr algn="ctr">
                        <a:spcAft>
                          <a:spcPts val="0"/>
                        </a:spcAft>
                      </a:pPr>
                      <a:r>
                        <a:rPr lang="zh-CN" sz="1600" kern="0" dirty="0">
                          <a:effectLst/>
                        </a:rPr>
                        <a:t>优先级</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a:effectLst/>
                        </a:rPr>
                        <a:t>运算符</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0"/>
                  </a:ext>
                </a:extLst>
              </a:tr>
              <a:tr h="245566">
                <a:tc>
                  <a:txBody>
                    <a:bodyPr/>
                    <a:lstStyle/>
                    <a:p>
                      <a:pPr algn="ctr">
                        <a:spcAft>
                          <a:spcPts val="0"/>
                        </a:spcAft>
                        <a:tabLst>
                          <a:tab pos="-180340" algn="l"/>
                        </a:tabLst>
                      </a:pPr>
                      <a:r>
                        <a:rPr lang="en-US" sz="1600" kern="0">
                          <a:effectLst/>
                        </a:rPr>
                        <a:t>1</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  []  ()</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1"/>
                  </a:ext>
                </a:extLst>
              </a:tr>
              <a:tr h="245566">
                <a:tc>
                  <a:txBody>
                    <a:bodyPr/>
                    <a:lstStyle/>
                    <a:p>
                      <a:pPr algn="ctr">
                        <a:spcAft>
                          <a:spcPts val="0"/>
                        </a:spcAft>
                        <a:tabLst>
                          <a:tab pos="-180340" algn="l"/>
                        </a:tabLst>
                      </a:pPr>
                      <a:r>
                        <a:rPr lang="en-US" sz="1600" kern="0">
                          <a:effectLst/>
                        </a:rPr>
                        <a:t>2</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  --  ~  !  (</a:t>
                      </a:r>
                      <a:r>
                        <a:rPr lang="zh-CN" sz="1600" kern="0">
                          <a:effectLst/>
                        </a:rPr>
                        <a:t>数据类型</a:t>
                      </a:r>
                      <a:r>
                        <a:rPr lang="en-US" sz="1600" kern="0">
                          <a:effectLst/>
                        </a:rPr>
                        <a:t>)</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2"/>
                  </a:ext>
                </a:extLst>
              </a:tr>
              <a:tr h="245566">
                <a:tc>
                  <a:txBody>
                    <a:bodyPr/>
                    <a:lstStyle/>
                    <a:p>
                      <a:pPr algn="ctr">
                        <a:spcAft>
                          <a:spcPts val="0"/>
                        </a:spcAft>
                        <a:tabLst>
                          <a:tab pos="-180340" algn="l"/>
                        </a:tabLst>
                      </a:pPr>
                      <a:r>
                        <a:rPr lang="en-US" sz="1600" kern="0" dirty="0">
                          <a:effectLst/>
                        </a:rPr>
                        <a:t>3</a:t>
                      </a:r>
                      <a:endParaRPr lang="zh-CN" sz="1600" kern="100" dirty="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  /  %</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3"/>
                  </a:ext>
                </a:extLst>
              </a:tr>
              <a:tr h="245566">
                <a:tc>
                  <a:txBody>
                    <a:bodyPr/>
                    <a:lstStyle/>
                    <a:p>
                      <a:pPr algn="ctr">
                        <a:spcAft>
                          <a:spcPts val="0"/>
                        </a:spcAft>
                        <a:tabLst>
                          <a:tab pos="-180340" algn="l"/>
                        </a:tabLst>
                      </a:pPr>
                      <a:r>
                        <a:rPr lang="en-US" sz="1600" kern="0">
                          <a:effectLst/>
                        </a:rPr>
                        <a:t>4</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  -</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4"/>
                  </a:ext>
                </a:extLst>
              </a:tr>
              <a:tr h="245566">
                <a:tc>
                  <a:txBody>
                    <a:bodyPr/>
                    <a:lstStyle/>
                    <a:p>
                      <a:pPr algn="ctr">
                        <a:spcAft>
                          <a:spcPts val="0"/>
                        </a:spcAft>
                        <a:tabLst>
                          <a:tab pos="-180340" algn="l"/>
                        </a:tabLst>
                      </a:pPr>
                      <a:r>
                        <a:rPr lang="en-US" sz="1600" kern="0" dirty="0">
                          <a:effectLst/>
                        </a:rPr>
                        <a:t>5</a:t>
                      </a:r>
                      <a:endParaRPr lang="zh-CN" sz="1600" kern="100" dirty="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&lt;&lt;  &gt;&gt;  &gt;&gt;&gt;</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5"/>
                  </a:ext>
                </a:extLst>
              </a:tr>
              <a:tr h="245566">
                <a:tc>
                  <a:txBody>
                    <a:bodyPr/>
                    <a:lstStyle/>
                    <a:p>
                      <a:pPr algn="ctr">
                        <a:spcAft>
                          <a:spcPts val="0"/>
                        </a:spcAft>
                        <a:tabLst>
                          <a:tab pos="-180340" algn="l"/>
                        </a:tabLst>
                      </a:pPr>
                      <a:r>
                        <a:rPr lang="en-US" sz="1600" kern="0">
                          <a:effectLst/>
                        </a:rPr>
                        <a:t>6</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&lt;  &gt; &lt;=  &gt;=</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6"/>
                  </a:ext>
                </a:extLst>
              </a:tr>
              <a:tr h="245566">
                <a:tc>
                  <a:txBody>
                    <a:bodyPr/>
                    <a:lstStyle/>
                    <a:p>
                      <a:pPr algn="ctr">
                        <a:spcAft>
                          <a:spcPts val="0"/>
                        </a:spcAft>
                        <a:tabLst>
                          <a:tab pos="-180340" algn="l"/>
                        </a:tabLst>
                      </a:pPr>
                      <a:r>
                        <a:rPr lang="en-US" sz="1600" kern="0">
                          <a:effectLst/>
                        </a:rPr>
                        <a:t>7</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  !=</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7"/>
                  </a:ext>
                </a:extLst>
              </a:tr>
              <a:tr h="245566">
                <a:tc>
                  <a:txBody>
                    <a:bodyPr/>
                    <a:lstStyle/>
                    <a:p>
                      <a:pPr algn="ctr">
                        <a:spcAft>
                          <a:spcPts val="0"/>
                        </a:spcAft>
                        <a:tabLst>
                          <a:tab pos="-180340" algn="l"/>
                        </a:tabLst>
                      </a:pPr>
                      <a:r>
                        <a:rPr lang="en-US" sz="1600" kern="0">
                          <a:effectLst/>
                        </a:rPr>
                        <a:t>8</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&amp;</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8"/>
                  </a:ext>
                </a:extLst>
              </a:tr>
              <a:tr h="245566">
                <a:tc>
                  <a:txBody>
                    <a:bodyPr/>
                    <a:lstStyle/>
                    <a:p>
                      <a:pPr algn="ctr">
                        <a:spcAft>
                          <a:spcPts val="0"/>
                        </a:spcAft>
                        <a:tabLst>
                          <a:tab pos="-180340" algn="l"/>
                        </a:tabLst>
                      </a:pPr>
                      <a:r>
                        <a:rPr lang="en-US" sz="1600" kern="0">
                          <a:effectLst/>
                        </a:rPr>
                        <a:t>9</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09"/>
                  </a:ext>
                </a:extLst>
              </a:tr>
              <a:tr h="245566">
                <a:tc>
                  <a:txBody>
                    <a:bodyPr/>
                    <a:lstStyle/>
                    <a:p>
                      <a:pPr algn="ctr">
                        <a:spcAft>
                          <a:spcPts val="0"/>
                        </a:spcAft>
                        <a:tabLst>
                          <a:tab pos="-180340" algn="l"/>
                        </a:tabLst>
                      </a:pPr>
                      <a:r>
                        <a:rPr lang="en-US" sz="1600" kern="0">
                          <a:effectLst/>
                        </a:rPr>
                        <a:t>10</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10"/>
                  </a:ext>
                </a:extLst>
              </a:tr>
              <a:tr h="245566">
                <a:tc>
                  <a:txBody>
                    <a:bodyPr/>
                    <a:lstStyle/>
                    <a:p>
                      <a:pPr algn="ctr">
                        <a:spcAft>
                          <a:spcPts val="0"/>
                        </a:spcAft>
                        <a:tabLst>
                          <a:tab pos="-180340" algn="l"/>
                        </a:tabLst>
                      </a:pPr>
                      <a:r>
                        <a:rPr lang="en-US" sz="1600" kern="0">
                          <a:effectLst/>
                        </a:rPr>
                        <a:t>11</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&amp;&amp;</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11"/>
                  </a:ext>
                </a:extLst>
              </a:tr>
              <a:tr h="245566">
                <a:tc>
                  <a:txBody>
                    <a:bodyPr/>
                    <a:lstStyle/>
                    <a:p>
                      <a:pPr algn="ctr">
                        <a:spcAft>
                          <a:spcPts val="0"/>
                        </a:spcAft>
                        <a:tabLst>
                          <a:tab pos="-180340" algn="l"/>
                        </a:tabLst>
                      </a:pPr>
                      <a:r>
                        <a:rPr lang="en-US" sz="1600" kern="0">
                          <a:effectLst/>
                        </a:rPr>
                        <a:t>12</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12"/>
                  </a:ext>
                </a:extLst>
              </a:tr>
              <a:tr h="245566">
                <a:tc>
                  <a:txBody>
                    <a:bodyPr/>
                    <a:lstStyle/>
                    <a:p>
                      <a:pPr algn="ctr">
                        <a:spcAft>
                          <a:spcPts val="0"/>
                        </a:spcAft>
                        <a:tabLst>
                          <a:tab pos="-180340" algn="l"/>
                        </a:tabLst>
                      </a:pPr>
                      <a:r>
                        <a:rPr lang="en-US" sz="1600" kern="0">
                          <a:effectLst/>
                        </a:rPr>
                        <a:t>13</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a:effectLst/>
                        </a:rPr>
                        <a:t>?:</a:t>
                      </a:r>
                      <a:endParaRPr lang="zh-CN" sz="1600" kern="100">
                        <a:effectLst/>
                        <a:latin typeface="Times New Roman"/>
                        <a:ea typeface="宋体"/>
                      </a:endParaRPr>
                    </a:p>
                  </a:txBody>
                  <a:tcPr marL="68580" marR="68580" marT="0" marB="0"/>
                </a:tc>
                <a:extLst>
                  <a:ext uri="{0D108BD9-81ED-4DB2-BD59-A6C34878D82A}">
                    <a16:rowId xmlns:a16="http://schemas.microsoft.com/office/drawing/2014/main" val="10013"/>
                  </a:ext>
                </a:extLst>
              </a:tr>
              <a:tr h="225028">
                <a:tc>
                  <a:txBody>
                    <a:bodyPr/>
                    <a:lstStyle/>
                    <a:p>
                      <a:pPr algn="ctr">
                        <a:spcAft>
                          <a:spcPts val="0"/>
                        </a:spcAft>
                        <a:tabLst>
                          <a:tab pos="-180340" algn="l"/>
                        </a:tabLst>
                      </a:pPr>
                      <a:r>
                        <a:rPr lang="en-US" sz="1600" kern="0">
                          <a:effectLst/>
                        </a:rPr>
                        <a:t>14</a:t>
                      </a:r>
                      <a:endParaRPr lang="zh-CN" sz="1600" kern="100">
                        <a:effectLst/>
                        <a:latin typeface="Times New Roman"/>
                        <a:ea typeface="宋体"/>
                      </a:endParaRPr>
                    </a:p>
                  </a:txBody>
                  <a:tcPr marL="68580" marR="68580" marT="0" marB="0"/>
                </a:tc>
                <a:tc>
                  <a:txBody>
                    <a:bodyPr/>
                    <a:lstStyle/>
                    <a:p>
                      <a:pPr algn="ctr">
                        <a:spcAft>
                          <a:spcPts val="0"/>
                        </a:spcAft>
                        <a:tabLst>
                          <a:tab pos="-180340" algn="l"/>
                        </a:tabLst>
                      </a:pPr>
                      <a:r>
                        <a:rPr lang="en-US" sz="1600" kern="0" dirty="0">
                          <a:effectLst/>
                        </a:rPr>
                        <a:t>=  *=  /=  %=  +=  -=  &lt;&lt;=  &gt;&gt;=  &gt;&gt;&gt;=  &amp;=  ^=  |=</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39970609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2.3.5 </a:t>
            </a:r>
            <a:r>
              <a:rPr lang="zh-CN" altLang="en-US" sz="3200" b="1" dirty="0">
                <a:solidFill>
                  <a:srgbClr val="1353A2"/>
                </a:solidFill>
                <a:latin typeface="微软雅黑" pitchFamily="34" charset="-122"/>
                <a:ea typeface="微软雅黑" pitchFamily="34" charset="-122"/>
              </a:rPr>
              <a:t>运算符的优先级</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991360" y="1412240"/>
            <a:ext cx="9204960" cy="4470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在上表中，运算符前面的</a:t>
            </a:r>
            <a:r>
              <a:rPr lang="zh-CN" altLang="zh-CN" sz="2400" dirty="0">
                <a:solidFill>
                  <a:schemeClr val="bg1">
                    <a:lumMod val="50000"/>
                  </a:schemeClr>
                </a:solidFill>
                <a:latin typeface="Lucida Sans Unicode"/>
                <a:ea typeface="微软雅黑" pitchFamily="34" charset="-122"/>
                <a:cs typeface="Lucida Sans Unicode"/>
              </a:rPr>
              <a:t>数字越小优先级越高。根据运算符优先级，分析下面代码的运行结果。</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rgbClr val="00B0F0"/>
                </a:solidFill>
                <a:latin typeface="Lucida Sans Unicode"/>
                <a:ea typeface="微软雅黑" pitchFamily="34" charset="-122"/>
                <a:cs typeface="Lucida Sans Unicode"/>
              </a:rPr>
              <a:t>int</a:t>
            </a:r>
            <a:r>
              <a:rPr lang="en-US" altLang="zh-CN" sz="2000" dirty="0">
                <a:solidFill>
                  <a:srgbClr val="00B0F0"/>
                </a:solidFill>
                <a:latin typeface="Lucida Sans Unicode"/>
                <a:ea typeface="微软雅黑" pitchFamily="34" charset="-122"/>
                <a:cs typeface="Lucida Sans Unicode"/>
              </a:rPr>
              <a:t> a =2;</a:t>
            </a:r>
            <a:endParaRPr lang="zh-CN" altLang="zh-CN" sz="20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rgbClr val="00B0F0"/>
                </a:solidFill>
                <a:latin typeface="Lucida Sans Unicode"/>
                <a:ea typeface="微软雅黑" pitchFamily="34" charset="-122"/>
                <a:cs typeface="Lucida Sans Unicode"/>
              </a:rPr>
              <a:t>int</a:t>
            </a:r>
            <a:r>
              <a:rPr lang="en-US" altLang="zh-CN" sz="2000" dirty="0">
                <a:solidFill>
                  <a:srgbClr val="00B0F0"/>
                </a:solidFill>
                <a:latin typeface="Lucida Sans Unicode"/>
                <a:ea typeface="微软雅黑" pitchFamily="34" charset="-122"/>
                <a:cs typeface="Lucida Sans Unicode"/>
              </a:rPr>
              <a:t> b = a + 3*a;</a:t>
            </a:r>
            <a:endParaRPr lang="zh-CN" altLang="zh-CN" sz="20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rgbClr val="00B0F0"/>
                </a:solidFill>
                <a:latin typeface="Lucida Sans Unicode"/>
                <a:ea typeface="微软雅黑" pitchFamily="34" charset="-122"/>
                <a:cs typeface="Lucida Sans Unicode"/>
              </a:rPr>
              <a:t>System.out.println</a:t>
            </a:r>
            <a:r>
              <a:rPr lang="en-US" altLang="zh-CN" sz="2000" dirty="0">
                <a:solidFill>
                  <a:srgbClr val="00B0F0"/>
                </a:solidFill>
                <a:latin typeface="Lucida Sans Unicode"/>
                <a:ea typeface="微软雅黑" pitchFamily="34" charset="-122"/>
                <a:cs typeface="Lucida Sans Unicode"/>
              </a:rPr>
              <a:t>(b);</a:t>
            </a:r>
            <a:r>
              <a:rPr lang="en-US" altLang="zh-CN" sz="2400" dirty="0"/>
              <a:t>	</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上述代码运行结果为</a:t>
            </a:r>
            <a:r>
              <a:rPr lang="en-US" altLang="zh-CN" sz="2400" dirty="0">
                <a:solidFill>
                  <a:schemeClr val="bg1">
                    <a:lumMod val="50000"/>
                  </a:schemeClr>
                </a:solidFill>
                <a:latin typeface="Lucida Sans Unicode"/>
                <a:ea typeface="微软雅黑" pitchFamily="34" charset="-122"/>
                <a:cs typeface="Lucida Sans Unicode"/>
              </a:rPr>
              <a:t>8</a:t>
            </a:r>
            <a:r>
              <a:rPr lang="zh-CN" altLang="zh-CN" sz="2400" dirty="0">
                <a:solidFill>
                  <a:schemeClr val="bg1">
                    <a:lumMod val="50000"/>
                  </a:schemeClr>
                </a:solidFill>
                <a:latin typeface="Lucida Sans Unicode"/>
                <a:ea typeface="微软雅黑" pitchFamily="34" charset="-122"/>
                <a:cs typeface="Lucida Sans Unicode"/>
              </a:rPr>
              <a:t>，由于运算符“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”的优先级高于运算符“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”，因此先运算</a:t>
            </a:r>
            <a:r>
              <a:rPr lang="en-US" altLang="zh-CN" sz="2400" dirty="0">
                <a:solidFill>
                  <a:schemeClr val="bg1">
                    <a:lumMod val="50000"/>
                  </a:schemeClr>
                </a:solidFill>
                <a:latin typeface="Lucida Sans Unicode"/>
                <a:ea typeface="微软雅黑" pitchFamily="34" charset="-122"/>
                <a:cs typeface="Lucida Sans Unicode"/>
              </a:rPr>
              <a:t>3*a</a:t>
            </a:r>
            <a:r>
              <a:rPr lang="zh-CN" altLang="zh-CN" sz="2400" dirty="0">
                <a:solidFill>
                  <a:schemeClr val="bg1">
                    <a:lumMod val="50000"/>
                  </a:schemeClr>
                </a:solidFill>
                <a:latin typeface="Lucida Sans Unicode"/>
                <a:ea typeface="微软雅黑" pitchFamily="34" charset="-122"/>
                <a:cs typeface="Lucida Sans Unicode"/>
              </a:rPr>
              <a:t>，得到的结果是</a:t>
            </a:r>
            <a:r>
              <a:rPr lang="en-US" altLang="zh-CN" sz="2400" dirty="0">
                <a:solidFill>
                  <a:schemeClr val="bg1">
                    <a:lumMod val="50000"/>
                  </a:schemeClr>
                </a:solidFill>
                <a:latin typeface="Lucida Sans Unicode"/>
                <a:ea typeface="微软雅黑" pitchFamily="34" charset="-122"/>
                <a:cs typeface="Lucida Sans Unicode"/>
              </a:rPr>
              <a:t>6</a:t>
            </a:r>
            <a:r>
              <a:rPr lang="zh-CN" altLang="zh-CN" sz="2400" dirty="0">
                <a:solidFill>
                  <a:schemeClr val="bg1">
                    <a:lumMod val="50000"/>
                  </a:schemeClr>
                </a:solidFill>
                <a:latin typeface="Lucida Sans Unicode"/>
                <a:ea typeface="微软雅黑" pitchFamily="34" charset="-122"/>
                <a:cs typeface="Lucida Sans Unicode"/>
              </a:rPr>
              <a:t>，再将</a:t>
            </a:r>
            <a:r>
              <a:rPr lang="en-US" altLang="zh-CN" sz="2400" dirty="0">
                <a:solidFill>
                  <a:schemeClr val="bg1">
                    <a:lumMod val="50000"/>
                  </a:schemeClr>
                </a:solidFill>
                <a:latin typeface="Lucida Sans Unicode"/>
                <a:ea typeface="微软雅黑" pitchFamily="34" charset="-122"/>
                <a:cs typeface="Lucida Sans Unicode"/>
              </a:rPr>
              <a:t>6</a:t>
            </a:r>
            <a:r>
              <a:rPr lang="zh-CN" altLang="zh-CN" sz="2400" dirty="0">
                <a:solidFill>
                  <a:schemeClr val="bg1">
                    <a:lumMod val="50000"/>
                  </a:schemeClr>
                </a:solidFill>
                <a:latin typeface="Lucida Sans Unicode"/>
                <a:ea typeface="微软雅黑" pitchFamily="34" charset="-122"/>
                <a:cs typeface="Lucida Sans Unicode"/>
              </a:rPr>
              <a:t>与</a:t>
            </a:r>
            <a:r>
              <a:rPr lang="en-US" altLang="zh-CN" sz="2400" dirty="0">
                <a:solidFill>
                  <a:schemeClr val="bg1">
                    <a:lumMod val="50000"/>
                  </a:schemeClr>
                </a:solidFill>
                <a:latin typeface="Lucida Sans Unicode"/>
                <a:ea typeface="微软雅黑" pitchFamily="34" charset="-122"/>
                <a:cs typeface="Lucida Sans Unicode"/>
              </a:rPr>
              <a:t>a</a:t>
            </a:r>
            <a:r>
              <a:rPr lang="zh-CN" altLang="zh-CN" sz="2400" dirty="0">
                <a:solidFill>
                  <a:schemeClr val="bg1">
                    <a:lumMod val="50000"/>
                  </a:schemeClr>
                </a:solidFill>
                <a:latin typeface="Lucida Sans Unicode"/>
                <a:ea typeface="微软雅黑" pitchFamily="34" charset="-122"/>
                <a:cs typeface="Lucida Sans Unicode"/>
              </a:rPr>
              <a:t>相加，得到最后的结果</a:t>
            </a:r>
            <a:r>
              <a:rPr lang="en-US" altLang="zh-CN" sz="2400" dirty="0">
                <a:solidFill>
                  <a:schemeClr val="bg1">
                    <a:lumMod val="50000"/>
                  </a:schemeClr>
                </a:solidFill>
                <a:latin typeface="Lucida Sans Unicode"/>
                <a:ea typeface="微软雅黑" pitchFamily="34" charset="-122"/>
                <a:cs typeface="Lucida Sans Unicode"/>
              </a:rPr>
              <a:t>8</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331124141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2.3.5 </a:t>
            </a:r>
            <a:r>
              <a:rPr lang="zh-CN" altLang="en-US" sz="3200" b="1" dirty="0">
                <a:solidFill>
                  <a:srgbClr val="1353A2"/>
                </a:solidFill>
                <a:latin typeface="微软雅黑" pitchFamily="34" charset="-122"/>
                <a:ea typeface="微软雅黑" pitchFamily="34" charset="-122"/>
              </a:rPr>
              <a:t>运算符的优先级</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2235200" y="1920240"/>
            <a:ext cx="9204960" cy="3271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000" dirty="0" err="1">
                <a:solidFill>
                  <a:srgbClr val="00B0F0"/>
                </a:solidFill>
                <a:latin typeface="Lucida Sans Unicode"/>
                <a:ea typeface="微软雅黑" pitchFamily="34" charset="-122"/>
                <a:cs typeface="Lucida Sans Unicode"/>
              </a:rPr>
              <a:t>int</a:t>
            </a:r>
            <a:r>
              <a:rPr lang="en-US" altLang="zh-CN" sz="2000" dirty="0">
                <a:solidFill>
                  <a:srgbClr val="00B0F0"/>
                </a:solidFill>
                <a:latin typeface="Lucida Sans Unicode"/>
                <a:ea typeface="微软雅黑" pitchFamily="34" charset="-122"/>
                <a:cs typeface="Lucida Sans Unicode"/>
              </a:rPr>
              <a:t> a =2;</a:t>
            </a:r>
            <a:endParaRPr lang="zh-CN" altLang="zh-CN" sz="20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rgbClr val="00B0F0"/>
                </a:solidFill>
                <a:latin typeface="Lucida Sans Unicode"/>
                <a:ea typeface="微软雅黑" pitchFamily="34" charset="-122"/>
                <a:cs typeface="Lucida Sans Unicode"/>
              </a:rPr>
              <a:t>int</a:t>
            </a:r>
            <a:r>
              <a:rPr lang="en-US" altLang="zh-CN" sz="2000" dirty="0">
                <a:solidFill>
                  <a:srgbClr val="00B0F0"/>
                </a:solidFill>
                <a:latin typeface="Lucida Sans Unicode"/>
                <a:ea typeface="微软雅黑" pitchFamily="34" charset="-122"/>
                <a:cs typeface="Lucida Sans Unicode"/>
              </a:rPr>
              <a:t> b = (a+3) * a;</a:t>
            </a:r>
            <a:endParaRPr lang="zh-CN" altLang="zh-CN" sz="20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err="1">
                <a:solidFill>
                  <a:srgbClr val="00B0F0"/>
                </a:solidFill>
                <a:latin typeface="Lucida Sans Unicode"/>
                <a:ea typeface="微软雅黑" pitchFamily="34" charset="-122"/>
                <a:cs typeface="Lucida Sans Unicode"/>
              </a:rPr>
              <a:t>System.out.println</a:t>
            </a:r>
            <a:r>
              <a:rPr lang="en-US" altLang="zh-CN" sz="2000" dirty="0">
                <a:solidFill>
                  <a:srgbClr val="00B0F0"/>
                </a:solidFill>
                <a:latin typeface="Lucida Sans Unicode"/>
                <a:ea typeface="微软雅黑" pitchFamily="34" charset="-122"/>
                <a:cs typeface="Lucida Sans Unicode"/>
              </a:rPr>
              <a:t>(b);	</a:t>
            </a:r>
            <a:endParaRPr lang="zh-CN" altLang="zh-CN" sz="20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上述代码运行结果为</a:t>
            </a:r>
            <a:r>
              <a:rPr lang="en-US" altLang="zh-CN" sz="2400" dirty="0">
                <a:solidFill>
                  <a:schemeClr val="bg1">
                    <a:lumMod val="50000"/>
                  </a:schemeClr>
                </a:solidFill>
                <a:latin typeface="Lucida Sans Unicode"/>
                <a:ea typeface="微软雅黑" pitchFamily="34" charset="-122"/>
                <a:cs typeface="Lucida Sans Unicode"/>
              </a:rPr>
              <a:t>10</a:t>
            </a:r>
            <a:r>
              <a:rPr lang="zh-CN" altLang="zh-CN" sz="2400" dirty="0">
                <a:solidFill>
                  <a:schemeClr val="bg1">
                    <a:lumMod val="50000"/>
                  </a:schemeClr>
                </a:solidFill>
                <a:latin typeface="Lucida Sans Unicode"/>
                <a:ea typeface="微软雅黑" pitchFamily="34" charset="-122"/>
                <a:cs typeface="Lucida Sans Unicode"/>
              </a:rPr>
              <a:t>，由于运算符“</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”的优先级最高，因此先运算括号内的</a:t>
            </a:r>
            <a:r>
              <a:rPr lang="en-US" altLang="zh-CN" sz="2400" dirty="0">
                <a:solidFill>
                  <a:schemeClr val="bg1">
                    <a:lumMod val="50000"/>
                  </a:schemeClr>
                </a:solidFill>
                <a:latin typeface="Lucida Sans Unicode"/>
                <a:ea typeface="微软雅黑" pitchFamily="34" charset="-122"/>
                <a:cs typeface="Lucida Sans Unicode"/>
              </a:rPr>
              <a:t>a+3</a:t>
            </a:r>
            <a:r>
              <a:rPr lang="zh-CN" altLang="zh-CN" sz="2400" dirty="0">
                <a:solidFill>
                  <a:schemeClr val="bg1">
                    <a:lumMod val="50000"/>
                  </a:schemeClr>
                </a:solidFill>
                <a:latin typeface="Lucida Sans Unicode"/>
                <a:ea typeface="微软雅黑" pitchFamily="34" charset="-122"/>
                <a:cs typeface="Lucida Sans Unicode"/>
              </a:rPr>
              <a:t>，得到的结果是</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，再将</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与</a:t>
            </a:r>
            <a:r>
              <a:rPr lang="en-US" altLang="zh-CN" sz="2400" dirty="0">
                <a:solidFill>
                  <a:schemeClr val="bg1">
                    <a:lumMod val="50000"/>
                  </a:schemeClr>
                </a:solidFill>
                <a:latin typeface="Lucida Sans Unicode"/>
                <a:ea typeface="微软雅黑" pitchFamily="34" charset="-122"/>
                <a:cs typeface="Lucida Sans Unicode"/>
              </a:rPr>
              <a:t>a</a:t>
            </a:r>
            <a:r>
              <a:rPr lang="zh-CN" altLang="zh-CN" sz="2400" dirty="0">
                <a:solidFill>
                  <a:schemeClr val="bg1">
                    <a:lumMod val="50000"/>
                  </a:schemeClr>
                </a:solidFill>
                <a:latin typeface="Lucida Sans Unicode"/>
                <a:ea typeface="微软雅黑" pitchFamily="34" charset="-122"/>
                <a:cs typeface="Lucida Sans Unicode"/>
              </a:rPr>
              <a:t>相乘，得到最后的结果</a:t>
            </a:r>
            <a:r>
              <a:rPr lang="en-US" altLang="zh-CN" sz="2400" dirty="0">
                <a:solidFill>
                  <a:schemeClr val="bg1">
                    <a:lumMod val="50000"/>
                  </a:schemeClr>
                </a:solidFill>
                <a:latin typeface="Lucida Sans Unicode"/>
                <a:ea typeface="微软雅黑" pitchFamily="34" charset="-122"/>
                <a:cs typeface="Lucida Sans Unicode"/>
              </a:rPr>
              <a:t>10</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33840312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a:t>
            </a:r>
            <a:r>
              <a:rPr lang="zh-CN" altLang="zh-CN" sz="3200" b="1" dirty="0">
                <a:solidFill>
                  <a:srgbClr val="1353A2"/>
                </a:solidFill>
                <a:latin typeface="微软雅黑" pitchFamily="34" charset="-122"/>
                <a:ea typeface="微软雅黑" pitchFamily="34" charset="-122"/>
              </a:rPr>
              <a:t>案例</a:t>
            </a:r>
            <a:r>
              <a:rPr lang="en-US" altLang="zh-CN" sz="3200" b="1" dirty="0">
                <a:solidFill>
                  <a:srgbClr val="1353A2"/>
                </a:solidFill>
                <a:latin typeface="微软雅黑" pitchFamily="34" charset="-122"/>
                <a:ea typeface="微软雅黑" pitchFamily="34" charset="-122"/>
              </a:rPr>
              <a:t>2-1</a:t>
            </a:r>
            <a:r>
              <a:rPr lang="zh-CN" altLang="zh-CN" sz="3200" b="1" dirty="0">
                <a:solidFill>
                  <a:srgbClr val="1353A2"/>
                </a:solidFill>
                <a:latin typeface="微软雅黑" pitchFamily="34" charset="-122"/>
                <a:ea typeface="微软雅黑" pitchFamily="34" charset="-122"/>
              </a:rPr>
              <a:t>】</a:t>
            </a:r>
            <a:r>
              <a:rPr lang="en-US" altLang="zh-CN" sz="3200" b="1" dirty="0">
                <a:solidFill>
                  <a:srgbClr val="1353A2"/>
                </a:solidFill>
                <a:latin typeface="微软雅黑" pitchFamily="34" charset="-122"/>
                <a:ea typeface="微软雅黑" pitchFamily="34" charset="-122"/>
              </a:rPr>
              <a:t>  </a:t>
            </a:r>
            <a:r>
              <a:rPr lang="zh-CN" altLang="zh-CN" sz="3200" b="1" dirty="0">
                <a:solidFill>
                  <a:srgbClr val="1353A2"/>
                </a:solidFill>
                <a:latin typeface="微软雅黑" pitchFamily="34" charset="-122"/>
                <a:ea typeface="微软雅黑" pitchFamily="34" charset="-122"/>
              </a:rPr>
              <a:t>商品入库</a:t>
            </a:r>
            <a:endParaRPr lang="zh-CN" altLang="en-US"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920240" y="1727200"/>
            <a:ext cx="4988560" cy="3556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现要对华为和小米两种手机产品进行入库，本案例要求编写一个模拟商品入库的程序，可以在控制台输入入库商品的数量，最后打印出仓库中所有商品详细信息以及所有商品的总库存数和库存商品总金额。</a:t>
            </a:r>
          </a:p>
        </p:txBody>
      </p:sp>
      <p:sp>
        <p:nvSpPr>
          <p:cNvPr id="9" name="内容占位符 2"/>
          <p:cNvSpPr txBox="1">
            <a:spLocks/>
          </p:cNvSpPr>
          <p:nvPr/>
        </p:nvSpPr>
        <p:spPr>
          <a:xfrm>
            <a:off x="8148320" y="1686560"/>
            <a:ext cx="2865120" cy="3921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商品信息如下：</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品牌型号</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尺寸</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价格</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配置</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库存</a:t>
            </a:r>
          </a:p>
          <a:p>
            <a:pPr marL="0" lv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 </a:t>
            </a:r>
            <a:r>
              <a:rPr lang="zh-CN" altLang="zh-CN" sz="2400" dirty="0">
                <a:solidFill>
                  <a:schemeClr val="bg1">
                    <a:lumMod val="50000"/>
                  </a:schemeClr>
                </a:solidFill>
                <a:latin typeface="Lucida Sans Unicode"/>
                <a:ea typeface="微软雅黑" pitchFamily="34" charset="-122"/>
                <a:cs typeface="Lucida Sans Unicode"/>
              </a:rPr>
              <a:t>总价</a:t>
            </a:r>
          </a:p>
        </p:txBody>
      </p:sp>
      <p:cxnSp>
        <p:nvCxnSpPr>
          <p:cNvPr id="8" name="直接连接符 7"/>
          <p:cNvCxnSpPr/>
          <p:nvPr/>
        </p:nvCxnSpPr>
        <p:spPr>
          <a:xfrm>
            <a:off x="7406640" y="1452880"/>
            <a:ext cx="10160" cy="431800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64271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 </a:t>
            </a:r>
            <a:r>
              <a:rPr lang="zh-CN" altLang="en-US" sz="3200" b="1" dirty="0">
                <a:solidFill>
                  <a:srgbClr val="1353A2"/>
                </a:solidFill>
                <a:latin typeface="微软雅黑" pitchFamily="34" charset="-122"/>
                <a:ea typeface="微软雅黑" pitchFamily="34" charset="-122"/>
              </a:rPr>
              <a:t>选择结构语句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5618480" y="1473199"/>
            <a:ext cx="5242560" cy="4490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在实际生活中经常需要做出一些判断，比如开车来到一个十字路口，就需要对红绿灯进行判断，如果前面是红灯，就停车等候，如果是绿灯，就通行。</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中有一种特殊的语句叫做选择语句，它也需要对一些条件做出判断，从而决定执行哪一段代码。选择语句分为</a:t>
            </a:r>
            <a:r>
              <a:rPr lang="en-US" altLang="zh-CN" sz="2400" dirty="0">
                <a:solidFill>
                  <a:srgbClr val="FF0000"/>
                </a:solidFill>
                <a:latin typeface="Lucida Sans Unicode"/>
                <a:ea typeface="微软雅黑" pitchFamily="34" charset="-122"/>
                <a:cs typeface="Lucida Sans Unicode"/>
              </a:rPr>
              <a:t>if</a:t>
            </a:r>
            <a:r>
              <a:rPr lang="zh-CN" altLang="zh-CN" sz="2400" dirty="0">
                <a:solidFill>
                  <a:schemeClr val="bg1">
                    <a:lumMod val="50000"/>
                  </a:schemeClr>
                </a:solidFill>
                <a:latin typeface="Lucida Sans Unicode"/>
                <a:ea typeface="微软雅黑" pitchFamily="34" charset="-122"/>
                <a:cs typeface="Lucida Sans Unicode"/>
              </a:rPr>
              <a:t>条件语句和</a:t>
            </a:r>
            <a:r>
              <a:rPr lang="en-US" altLang="zh-CN" sz="2400" dirty="0">
                <a:solidFill>
                  <a:srgbClr val="FF0000"/>
                </a:solidFill>
                <a:latin typeface="Lucida Sans Unicode"/>
                <a:ea typeface="微软雅黑" pitchFamily="34" charset="-122"/>
                <a:cs typeface="Lucida Sans Unicode"/>
              </a:rPr>
              <a:t>switch</a:t>
            </a:r>
            <a:r>
              <a:rPr lang="zh-CN" altLang="zh-CN" sz="2400" dirty="0">
                <a:solidFill>
                  <a:schemeClr val="bg1">
                    <a:lumMod val="50000"/>
                  </a:schemeClr>
                </a:solidFill>
                <a:latin typeface="Lucida Sans Unicode"/>
                <a:ea typeface="微软雅黑" pitchFamily="34" charset="-122"/>
                <a:cs typeface="Lucida Sans Unicode"/>
              </a:rPr>
              <a:t>条件语句。</a:t>
            </a:r>
          </a:p>
        </p:txBody>
      </p:sp>
      <p:pic>
        <p:nvPicPr>
          <p:cNvPr id="3123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1640" y="1584007"/>
            <a:ext cx="1508760" cy="4269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0203057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312322"/>
                                        </p:tgtEl>
                                        <p:attrNameLst>
                                          <p:attrName>style.visibility</p:attrName>
                                        </p:attrNameLst>
                                      </p:cBhvr>
                                      <p:to>
                                        <p:strVal val="visible"/>
                                      </p:to>
                                    </p:set>
                                    <p:animEffect transition="in" filter="fade">
                                      <p:cBhvr>
                                        <p:cTn id="10" dur="500"/>
                                        <p:tgtEl>
                                          <p:spTgt spid="312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2103120" y="1686559"/>
            <a:ext cx="9123680" cy="400304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if</a:t>
            </a:r>
            <a:r>
              <a:rPr lang="zh-CN" altLang="zh-CN" sz="2400" dirty="0">
                <a:solidFill>
                  <a:srgbClr val="FF0000"/>
                </a:solidFill>
                <a:latin typeface="Lucida Sans Unicode"/>
                <a:ea typeface="微软雅黑" pitchFamily="34" charset="-122"/>
                <a:cs typeface="Lucida Sans Unicode"/>
              </a:rPr>
              <a:t>语句</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if</a:t>
            </a:r>
            <a:r>
              <a:rPr lang="zh-CN" altLang="zh-CN" sz="2400" dirty="0">
                <a:solidFill>
                  <a:schemeClr val="bg1">
                    <a:lumMod val="50000"/>
                  </a:schemeClr>
                </a:solidFill>
                <a:latin typeface="Lucida Sans Unicode"/>
                <a:ea typeface="微软雅黑" pitchFamily="34" charset="-122"/>
                <a:cs typeface="Lucida Sans Unicode"/>
              </a:rPr>
              <a:t>语句是指如果满足某种条件，就进行某种处理。例如，小明妈妈跟小明说“如果你考试得了</a:t>
            </a:r>
            <a:r>
              <a:rPr lang="en-US" altLang="zh-CN" sz="2400" dirty="0">
                <a:solidFill>
                  <a:schemeClr val="bg1">
                    <a:lumMod val="50000"/>
                  </a:schemeClr>
                </a:solidFill>
                <a:latin typeface="Lucida Sans Unicode"/>
                <a:ea typeface="微软雅黑" pitchFamily="34" charset="-122"/>
                <a:cs typeface="Lucida Sans Unicode"/>
              </a:rPr>
              <a:t>100</a:t>
            </a:r>
            <a:r>
              <a:rPr lang="zh-CN" altLang="zh-CN" sz="2400" dirty="0">
                <a:solidFill>
                  <a:schemeClr val="bg1">
                    <a:lumMod val="50000"/>
                  </a:schemeClr>
                </a:solidFill>
                <a:latin typeface="Lucida Sans Unicode"/>
                <a:ea typeface="微软雅黑" pitchFamily="34" charset="-122"/>
                <a:cs typeface="Lucida Sans Unicode"/>
              </a:rPr>
              <a:t>分，星期天就带你去游乐场玩”。这句话可以通过下面的一段伪代码来描述。</a:t>
            </a:r>
          </a:p>
          <a:p>
            <a:pPr marL="0" indent="0" eaLnBrk="1" hangingPunct="1">
              <a:lnSpc>
                <a:spcPct val="150000"/>
              </a:lnSpc>
              <a:spcBef>
                <a:spcPct val="0"/>
              </a:spcBef>
              <a:buNone/>
              <a:defRPr/>
            </a:pPr>
            <a:r>
              <a:rPr lang="zh-CN" altLang="zh-CN" sz="2400" dirty="0">
                <a:solidFill>
                  <a:srgbClr val="00B0F0"/>
                </a:solidFill>
                <a:latin typeface="Lucida Sans Unicode"/>
                <a:ea typeface="微软雅黑" pitchFamily="34" charset="-122"/>
                <a:cs typeface="Lucida Sans Unicode"/>
              </a:rPr>
              <a:t>如果小明考试得了</a:t>
            </a:r>
            <a:r>
              <a:rPr lang="en-US" altLang="zh-CN" sz="2400" dirty="0">
                <a:solidFill>
                  <a:srgbClr val="00B0F0"/>
                </a:solidFill>
                <a:latin typeface="Lucida Sans Unicode"/>
                <a:ea typeface="微软雅黑" pitchFamily="34" charset="-122"/>
                <a:cs typeface="Lucida Sans Unicode"/>
              </a:rPr>
              <a:t>100</a:t>
            </a:r>
            <a:r>
              <a:rPr lang="zh-CN" altLang="zh-CN" sz="2400" dirty="0">
                <a:solidFill>
                  <a:srgbClr val="00B0F0"/>
                </a:solidFill>
                <a:latin typeface="Lucida Sans Unicode"/>
                <a:ea typeface="微软雅黑" pitchFamily="34" charset="-122"/>
                <a:cs typeface="Lucida Sans Unicode"/>
              </a:rPr>
              <a:t>分</a:t>
            </a:r>
          </a:p>
          <a:p>
            <a:pPr marL="0" indent="0" eaLnBrk="1" hangingPunct="1">
              <a:lnSpc>
                <a:spcPct val="150000"/>
              </a:lnSpc>
              <a:spcBef>
                <a:spcPct val="0"/>
              </a:spcBef>
              <a:buNone/>
              <a:defRPr/>
            </a:pPr>
            <a:r>
              <a:rPr lang="en-US" altLang="zh-CN" sz="2400" dirty="0">
                <a:solidFill>
                  <a:srgbClr val="00B0F0"/>
                </a:solidFill>
                <a:latin typeface="Lucida Sans Unicode"/>
                <a:ea typeface="微软雅黑" pitchFamily="34" charset="-122"/>
                <a:cs typeface="Lucida Sans Unicode"/>
              </a:rPr>
              <a:t>	</a:t>
            </a:r>
            <a:r>
              <a:rPr lang="zh-CN" altLang="zh-CN" sz="2400" dirty="0">
                <a:solidFill>
                  <a:srgbClr val="00B0F0"/>
                </a:solidFill>
                <a:latin typeface="Lucida Sans Unicode"/>
                <a:ea typeface="微软雅黑" pitchFamily="34" charset="-122"/>
                <a:cs typeface="Lucida Sans Unicode"/>
              </a:rPr>
              <a:t>妈妈星期天带小明去游乐场</a:t>
            </a:r>
          </a:p>
        </p:txBody>
      </p:sp>
    </p:spTree>
    <p:custDataLst>
      <p:tags r:id="rId1"/>
    </p:custDataLst>
    <p:extLst>
      <p:ext uri="{BB962C8B-B14F-4D97-AF65-F5344CB8AC3E}">
        <p14:creationId xmlns:p14="http://schemas.microsoft.com/office/powerpoint/2010/main" val="219541387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2103120" y="1727199"/>
            <a:ext cx="9123680" cy="356616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在上面的伪代码中，“如果”相当于</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中的关键字</a:t>
            </a:r>
            <a:r>
              <a:rPr lang="en-US" altLang="zh-CN" sz="2400" dirty="0">
                <a:solidFill>
                  <a:schemeClr val="bg1">
                    <a:lumMod val="50000"/>
                  </a:schemeClr>
                </a:solidFill>
                <a:latin typeface="Lucida Sans Unicode"/>
                <a:ea typeface="微软雅黑" pitchFamily="34" charset="-122"/>
                <a:cs typeface="Lucida Sans Unicode"/>
              </a:rPr>
              <a:t>if</a:t>
            </a:r>
            <a:r>
              <a:rPr lang="zh-CN" altLang="zh-CN" sz="2400" dirty="0">
                <a:solidFill>
                  <a:schemeClr val="bg1">
                    <a:lumMod val="50000"/>
                  </a:schemeClr>
                </a:solidFill>
                <a:latin typeface="Lucida Sans Unicode"/>
                <a:ea typeface="微软雅黑" pitchFamily="34" charset="-122"/>
                <a:cs typeface="Lucida Sans Unicode"/>
              </a:rPr>
              <a:t>，“小明考试得了</a:t>
            </a:r>
            <a:r>
              <a:rPr lang="en-US" altLang="zh-CN" sz="2400" dirty="0">
                <a:solidFill>
                  <a:schemeClr val="bg1">
                    <a:lumMod val="50000"/>
                  </a:schemeClr>
                </a:solidFill>
                <a:latin typeface="Lucida Sans Unicode"/>
                <a:ea typeface="微软雅黑" pitchFamily="34" charset="-122"/>
                <a:cs typeface="Lucida Sans Unicode"/>
              </a:rPr>
              <a:t>100</a:t>
            </a:r>
            <a:r>
              <a:rPr lang="zh-CN" altLang="zh-CN" sz="2400" dirty="0">
                <a:solidFill>
                  <a:schemeClr val="bg1">
                    <a:lumMod val="50000"/>
                  </a:schemeClr>
                </a:solidFill>
                <a:latin typeface="Lucida Sans Unicode"/>
                <a:ea typeface="微软雅黑" pitchFamily="34" charset="-122"/>
                <a:cs typeface="Lucida Sans Unicode"/>
              </a:rPr>
              <a:t>分”是判断条件，需要用</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括起来，“妈妈星期天带小明去游乐场”是执行语句，需要放在</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中。修改后的伪代码如下：</a:t>
            </a:r>
          </a:p>
          <a:p>
            <a:pPr marL="0" indent="0" eaLnBrk="1" hangingPunct="1">
              <a:lnSpc>
                <a:spcPct val="150000"/>
              </a:lnSpc>
              <a:spcBef>
                <a:spcPct val="0"/>
              </a:spcBef>
              <a:buNone/>
              <a:defRPr/>
            </a:pPr>
            <a:r>
              <a:rPr lang="en-US" altLang="zh-CN" sz="2400" dirty="0">
                <a:solidFill>
                  <a:srgbClr val="00B0F0"/>
                </a:solidFill>
                <a:latin typeface="Lucida Sans Unicode"/>
                <a:ea typeface="微软雅黑" pitchFamily="34" charset="-122"/>
                <a:cs typeface="Lucida Sans Unicode"/>
              </a:rPr>
              <a:t>if (</a:t>
            </a:r>
            <a:r>
              <a:rPr lang="zh-CN" altLang="zh-CN" sz="2400" dirty="0">
                <a:solidFill>
                  <a:srgbClr val="00B0F0"/>
                </a:solidFill>
                <a:latin typeface="Lucida Sans Unicode"/>
                <a:ea typeface="微软雅黑" pitchFamily="34" charset="-122"/>
                <a:cs typeface="Lucida Sans Unicode"/>
              </a:rPr>
              <a:t>小明考试得了</a:t>
            </a:r>
            <a:r>
              <a:rPr lang="en-US" altLang="zh-CN" sz="2400" dirty="0">
                <a:solidFill>
                  <a:srgbClr val="00B0F0"/>
                </a:solidFill>
                <a:latin typeface="Lucida Sans Unicode"/>
                <a:ea typeface="微软雅黑" pitchFamily="34" charset="-122"/>
                <a:cs typeface="Lucida Sans Unicode"/>
              </a:rPr>
              <a:t>100</a:t>
            </a:r>
            <a:r>
              <a:rPr lang="zh-CN" altLang="zh-CN" sz="2400" dirty="0">
                <a:solidFill>
                  <a:srgbClr val="00B0F0"/>
                </a:solidFill>
                <a:latin typeface="Lucida Sans Unicode"/>
                <a:ea typeface="微软雅黑" pitchFamily="34" charset="-122"/>
                <a:cs typeface="Lucida Sans Unicode"/>
              </a:rPr>
              <a:t>分</a:t>
            </a:r>
            <a:r>
              <a:rPr lang="en-US" altLang="zh-CN" sz="2400" dirty="0">
                <a:solidFill>
                  <a:srgbClr val="00B0F0"/>
                </a:solidFill>
                <a:latin typeface="Lucida Sans Unicode"/>
                <a:ea typeface="微软雅黑" pitchFamily="34" charset="-122"/>
                <a:cs typeface="Lucida Sans Unicode"/>
              </a:rPr>
              <a:t>) {</a:t>
            </a:r>
            <a:endParaRPr lang="zh-CN" altLang="zh-CN" sz="24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00B0F0"/>
                </a:solidFill>
                <a:latin typeface="Lucida Sans Unicode"/>
                <a:ea typeface="微软雅黑" pitchFamily="34" charset="-122"/>
                <a:cs typeface="Lucida Sans Unicode"/>
              </a:rPr>
              <a:t>	</a:t>
            </a:r>
            <a:r>
              <a:rPr lang="zh-CN" altLang="zh-CN" sz="2400" dirty="0">
                <a:solidFill>
                  <a:srgbClr val="00B0F0"/>
                </a:solidFill>
                <a:latin typeface="Lucida Sans Unicode"/>
                <a:ea typeface="微软雅黑" pitchFamily="34" charset="-122"/>
                <a:cs typeface="Lucida Sans Unicode"/>
              </a:rPr>
              <a:t>妈妈星期天带小明去游乐场</a:t>
            </a:r>
          </a:p>
          <a:p>
            <a:pPr marL="0" indent="0" eaLnBrk="1" hangingPunct="1">
              <a:lnSpc>
                <a:spcPct val="150000"/>
              </a:lnSpc>
              <a:spcBef>
                <a:spcPct val="0"/>
              </a:spcBef>
              <a:buNone/>
              <a:defRPr/>
            </a:pPr>
            <a:r>
              <a:rPr lang="en-US" altLang="zh-CN" sz="2400" dirty="0">
                <a:solidFill>
                  <a:srgbClr val="00B0F0"/>
                </a:solidFill>
                <a:latin typeface="Lucida Sans Unicode"/>
                <a:ea typeface="微软雅黑" pitchFamily="34" charset="-122"/>
                <a:cs typeface="Lucida Sans Unicode"/>
              </a:rPr>
              <a:t>}</a:t>
            </a:r>
            <a:endParaRPr lang="zh-CN" altLang="zh-CN" sz="2400" dirty="0">
              <a:solidFill>
                <a:srgbClr val="00B0F0"/>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349271908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extLst>
              <p:ext uri="{D42A27DB-BD31-4B8C-83A1-F6EECF244321}">
                <p14:modId xmlns:p14="http://schemas.microsoft.com/office/powerpoint/2010/main" val="2596172365"/>
              </p:ext>
            </p:extLst>
          </p:nvPr>
        </p:nvGraphicFramePr>
        <p:xfrm>
          <a:off x="7294880" y="1656079"/>
          <a:ext cx="3402932" cy="3982720"/>
        </p:xfrm>
        <a:graphic>
          <a:graphicData uri="http://schemas.openxmlformats.org/presentationml/2006/ole">
            <mc:AlternateContent xmlns:mc="http://schemas.openxmlformats.org/markup-compatibility/2006">
              <mc:Choice xmlns:v="urn:schemas-microsoft-com:vml" Requires="v">
                <p:oleObj spid="_x0000_s313378" name="Visio" r:id="rId5" imgW="1577683" imgH="1848574" progId="Visio.Drawing.11">
                  <p:embed/>
                </p:oleObj>
              </mc:Choice>
              <mc:Fallback>
                <p:oleObj name="Visio" r:id="rId5" imgW="1577683" imgH="1848574" progId="Visio.Drawing.11">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880" y="1656079"/>
                        <a:ext cx="3402932" cy="3982720"/>
                      </a:xfrm>
                      <a:prstGeom prst="rect">
                        <a:avLst/>
                      </a:prstGeom>
                      <a:noFill/>
                    </p:spPr>
                  </p:pic>
                </p:oleObj>
              </mc:Fallback>
            </mc:AlternateContent>
          </a:graphicData>
        </a:graphic>
      </p:graphicFrame>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229360" y="2042159"/>
            <a:ext cx="6065520" cy="298704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通过上面的伪代码可以总结出</a:t>
            </a:r>
            <a:r>
              <a:rPr lang="en-US" altLang="zh-CN" sz="2400" dirty="0">
                <a:solidFill>
                  <a:schemeClr val="bg1">
                    <a:lumMod val="50000"/>
                  </a:schemeClr>
                </a:solidFill>
                <a:latin typeface="Lucida Sans Unicode"/>
                <a:ea typeface="微软雅黑" pitchFamily="34" charset="-122"/>
                <a:cs typeface="Lucida Sans Unicode"/>
              </a:rPr>
              <a:t>if</a:t>
            </a:r>
            <a:r>
              <a:rPr lang="zh-CN" altLang="en-US" sz="2400" dirty="0">
                <a:solidFill>
                  <a:schemeClr val="bg1">
                    <a:lumMod val="50000"/>
                  </a:schemeClr>
                </a:solidFill>
                <a:latin typeface="Lucida Sans Unicode"/>
                <a:ea typeface="微软雅黑" pitchFamily="34" charset="-122"/>
                <a:cs typeface="Lucida Sans Unicode"/>
              </a:rPr>
              <a:t>语句的格式：</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if (</a:t>
            </a:r>
            <a:r>
              <a:rPr lang="zh-CN" altLang="zh-CN" sz="2400" dirty="0">
                <a:solidFill>
                  <a:srgbClr val="FF0000"/>
                </a:solidFill>
                <a:latin typeface="Lucida Sans Unicode"/>
                <a:ea typeface="微软雅黑" pitchFamily="34" charset="-122"/>
                <a:cs typeface="Lucida Sans Unicode"/>
              </a:rPr>
              <a:t>条件语句</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代码块</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2"/>
    </p:custDataLst>
    <p:extLst>
      <p:ext uri="{BB962C8B-B14F-4D97-AF65-F5344CB8AC3E}">
        <p14:creationId xmlns:p14="http://schemas.microsoft.com/office/powerpoint/2010/main" val="85874199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656080" y="1300481"/>
            <a:ext cx="6065520" cy="79247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接下来</a:t>
            </a:r>
            <a:r>
              <a:rPr lang="zh-CN" altLang="zh-CN" sz="2400" dirty="0">
                <a:solidFill>
                  <a:schemeClr val="bg1">
                    <a:lumMod val="50000"/>
                  </a:schemeClr>
                </a:solidFill>
                <a:latin typeface="Lucida Sans Unicode"/>
                <a:ea typeface="微软雅黑" pitchFamily="34" charset="-122"/>
                <a:cs typeface="Lucida Sans Unicode"/>
              </a:rPr>
              <a:t>通过一个案例学习</a:t>
            </a:r>
            <a:r>
              <a:rPr lang="en-US" altLang="zh-CN" sz="2400" dirty="0">
                <a:solidFill>
                  <a:schemeClr val="bg1">
                    <a:lumMod val="50000"/>
                  </a:schemeClr>
                </a:solidFill>
                <a:latin typeface="Lucida Sans Unicode"/>
                <a:ea typeface="微软雅黑" pitchFamily="34" charset="-122"/>
                <a:cs typeface="Lucida Sans Unicode"/>
              </a:rPr>
              <a:t>if</a:t>
            </a:r>
            <a:r>
              <a:rPr lang="zh-CN" altLang="zh-CN" sz="2400" dirty="0">
                <a:solidFill>
                  <a:schemeClr val="bg1">
                    <a:lumMod val="50000"/>
                  </a:schemeClr>
                </a:solidFill>
                <a:latin typeface="Lucida Sans Unicode"/>
                <a:ea typeface="微软雅黑" pitchFamily="34" charset="-122"/>
                <a:cs typeface="Lucida Sans Unicode"/>
              </a:rPr>
              <a:t>语句的具体用法</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grpSp>
        <p:nvGrpSpPr>
          <p:cNvPr id="6" name="组合 5"/>
          <p:cNvGrpSpPr/>
          <p:nvPr/>
        </p:nvGrpSpPr>
        <p:grpSpPr>
          <a:xfrm>
            <a:off x="2650330" y="2065020"/>
            <a:ext cx="7397910" cy="3919220"/>
            <a:chOff x="2650330" y="2004060"/>
            <a:chExt cx="7397910" cy="3919220"/>
          </a:xfrm>
        </p:grpSpPr>
        <p:pic>
          <p:nvPicPr>
            <p:cNvPr id="3143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0330" y="2004060"/>
              <a:ext cx="7397910" cy="3919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a:xfrm>
              <a:off x="3825240" y="2113281"/>
              <a:ext cx="5532120" cy="378967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1 public class Example07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2	public static void main(String[] </a:t>
              </a:r>
              <a:r>
                <a:rPr lang="en-US" altLang="zh-CN" sz="1800" dirty="0" err="1">
                  <a:solidFill>
                    <a:schemeClr val="bg1">
                      <a:lumMod val="50000"/>
                    </a:schemeClr>
                  </a:solidFill>
                  <a:latin typeface="Lucida Sans Unicode"/>
                  <a:ea typeface="微软雅黑" pitchFamily="34" charset="-122"/>
                  <a:cs typeface="Lucida Sans Unicode"/>
                </a:rPr>
                <a:t>args</a:t>
              </a:r>
              <a:r>
                <a:rPr lang="en-US" altLang="zh-CN" sz="1800" dirty="0">
                  <a:solidFill>
                    <a:schemeClr val="bg1">
                      <a:lumMod val="50000"/>
                    </a:schemeClr>
                  </a:solidFill>
                  <a:latin typeface="Lucida Sans Unicode"/>
                  <a:ea typeface="微软雅黑" pitchFamily="34" charset="-122"/>
                  <a:cs typeface="Lucida Sans Unicode"/>
                </a:rPr>
                <a:t>)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3		</a:t>
              </a:r>
              <a:r>
                <a:rPr lang="en-US" altLang="zh-CN" sz="1800" dirty="0" err="1">
                  <a:solidFill>
                    <a:schemeClr val="bg1">
                      <a:lumMod val="50000"/>
                    </a:schemeClr>
                  </a:solidFill>
                  <a:latin typeface="Lucida Sans Unicode"/>
                  <a:ea typeface="微软雅黑" pitchFamily="34" charset="-122"/>
                  <a:cs typeface="Lucida Sans Unicode"/>
                </a:rPr>
                <a:t>int</a:t>
              </a:r>
              <a:r>
                <a:rPr lang="en-US" altLang="zh-CN" sz="1800" dirty="0">
                  <a:solidFill>
                    <a:schemeClr val="bg1">
                      <a:lumMod val="50000"/>
                    </a:schemeClr>
                  </a:solidFill>
                  <a:latin typeface="Lucida Sans Unicode"/>
                  <a:ea typeface="微软雅黑" pitchFamily="34" charset="-122"/>
                  <a:cs typeface="Lucida Sans Unicode"/>
                </a:rPr>
                <a:t> x = 5;</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4		if (x &lt; 10)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5			x++;</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6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7		</a:t>
              </a:r>
              <a:r>
                <a:rPr lang="en-US" altLang="zh-CN" sz="1800" dirty="0" err="1">
                  <a:solidFill>
                    <a:schemeClr val="bg1">
                      <a:lumMod val="50000"/>
                    </a:schemeClr>
                  </a:solidFill>
                  <a:latin typeface="Lucida Sans Unicode"/>
                  <a:ea typeface="微软雅黑" pitchFamily="34" charset="-122"/>
                  <a:cs typeface="Lucida Sans Unicode"/>
                </a:rPr>
                <a:t>System.out.println</a:t>
              </a:r>
              <a:r>
                <a:rPr lang="en-US" altLang="zh-CN" sz="1800" dirty="0">
                  <a:solidFill>
                    <a:schemeClr val="bg1">
                      <a:lumMod val="50000"/>
                    </a:schemeClr>
                  </a:solidFill>
                  <a:latin typeface="Lucida Sans Unicode"/>
                  <a:ea typeface="微软雅黑" pitchFamily="34" charset="-122"/>
                  <a:cs typeface="Lucida Sans Unicode"/>
                </a:rPr>
                <a:t>("x=" + x);</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8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9 }</a:t>
              </a:r>
              <a:endParaRPr lang="zh-CN" altLang="zh-CN" sz="18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417954566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2.1.2 Java</a:t>
            </a:r>
            <a:r>
              <a:rPr lang="zh-CN" altLang="en-US" sz="3200" b="1" dirty="0">
                <a:solidFill>
                  <a:srgbClr val="1353A2"/>
                </a:solidFill>
                <a:latin typeface="微软雅黑" pitchFamily="34" charset="-122"/>
                <a:ea typeface="微软雅黑" pitchFamily="34" charset="-122"/>
              </a:rPr>
              <a:t>中注释</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1371600" y="1574800"/>
            <a:ext cx="9997440" cy="4013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3.</a:t>
            </a:r>
            <a:r>
              <a:rPr lang="zh-CN" altLang="zh-CN" sz="2400" dirty="0">
                <a:solidFill>
                  <a:srgbClr val="FF0000"/>
                </a:solidFill>
                <a:latin typeface="微软雅黑" pitchFamily="34" charset="-122"/>
                <a:ea typeface="微软雅黑" pitchFamily="34" charset="-122"/>
                <a:cs typeface="Times New Roman" pitchFamily="18" charset="0"/>
              </a:rPr>
              <a:t>文档注释</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文档注释是以“</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”开头，并在注释内容末尾以“</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”结束。文档注释是对一段代码概括性的解释说明，可以使用</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javadoc</a:t>
            </a:r>
            <a:r>
              <a:rPr lang="zh-CN" altLang="zh-CN" sz="2400" dirty="0">
                <a:solidFill>
                  <a:schemeClr val="bg1">
                    <a:lumMod val="50000"/>
                  </a:schemeClr>
                </a:solidFill>
                <a:latin typeface="微软雅黑" pitchFamily="34" charset="-122"/>
                <a:ea typeface="微软雅黑" pitchFamily="34" charset="-122"/>
                <a:cs typeface="Times New Roman" pitchFamily="18" charset="0"/>
              </a:rPr>
              <a:t>命令将文档注释提取出来生成帮助文档。文档注释具体示例如下：</a:t>
            </a: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  name = “</a:t>
            </a:r>
            <a:r>
              <a:rPr lang="zh-CN" altLang="zh-CN" sz="2400" dirty="0">
                <a:solidFill>
                  <a:srgbClr val="00B0F0"/>
                </a:solidFill>
                <a:latin typeface="微软雅黑" pitchFamily="34" charset="-122"/>
                <a:ea typeface="微软雅黑" pitchFamily="34" charset="-122"/>
                <a:cs typeface="Times New Roman" pitchFamily="18" charset="0"/>
              </a:rPr>
              <a:t>黑马程序员</a:t>
            </a:r>
            <a:r>
              <a:rPr lang="en-US" altLang="zh-CN" sz="2400" dirty="0">
                <a:solidFill>
                  <a:srgbClr val="00B0F0"/>
                </a:solidFill>
                <a:latin typeface="微软雅黑" pitchFamily="34" charset="-122"/>
                <a:ea typeface="微软雅黑" pitchFamily="34" charset="-122"/>
                <a:cs typeface="Times New Roman" pitchFamily="18" charset="0"/>
              </a:rPr>
              <a:t>”</a:t>
            </a:r>
            <a:r>
              <a:rPr lang="zh-CN" altLang="zh-CN" sz="2400" dirty="0">
                <a:solidFill>
                  <a:srgbClr val="00B0F0"/>
                </a:solidFill>
                <a:latin typeface="微软雅黑" pitchFamily="34" charset="-122"/>
                <a:ea typeface="微软雅黑" pitchFamily="34" charset="-122"/>
                <a:cs typeface="Times New Roman" pitchFamily="18" charset="0"/>
              </a:rPr>
              <a:t>；</a:t>
            </a: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 */</a:t>
            </a:r>
          </a:p>
          <a:p>
            <a:pPr marL="0" indent="0" eaLnBrk="1" hangingPunct="1">
              <a:lnSpc>
                <a:spcPct val="150000"/>
              </a:lnSpc>
              <a:spcBef>
                <a:spcPct val="0"/>
              </a:spcBef>
              <a:buNone/>
              <a:defRPr/>
            </a:pPr>
            <a:endParaRPr lang="zh-CN" altLang="zh-CN" sz="2400" dirty="0">
              <a:solidFill>
                <a:srgbClr val="00B0F0"/>
              </a:solidFill>
              <a:latin typeface="微软雅黑" pitchFamily="34" charset="-122"/>
              <a:ea typeface="微软雅黑" pitchFamily="34" charset="-122"/>
              <a:cs typeface="Times New Roman"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30345926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656080" y="1473201"/>
            <a:ext cx="3373120" cy="79247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案例运行结果如下图。</a:t>
            </a:r>
            <a:endParaRPr lang="en-US" altLang="zh-CN" sz="2400" dirty="0">
              <a:solidFill>
                <a:schemeClr val="bg1">
                  <a:lumMod val="50000"/>
                </a:schemeClr>
              </a:solidFill>
              <a:latin typeface="Lucida Sans Unicode"/>
              <a:ea typeface="微软雅黑" pitchFamily="34" charset="-122"/>
              <a:cs typeface="Lucida Sans Unicode"/>
            </a:endParaRPr>
          </a:p>
        </p:txBody>
      </p:sp>
      <p:pic>
        <p:nvPicPr>
          <p:cNvPr id="315394"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2697163"/>
            <a:ext cx="7215980" cy="17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19221817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5394"/>
                                        </p:tgtEl>
                                        <p:attrNameLst>
                                          <p:attrName>style.visibility</p:attrName>
                                        </p:attrNameLst>
                                      </p:cBhvr>
                                      <p:to>
                                        <p:strVal val="visible"/>
                                      </p:to>
                                    </p:set>
                                    <p:animEffect transition="in" filter="fade">
                                      <p:cBhvr>
                                        <p:cTn id="11" dur="500"/>
                                        <p:tgtEl>
                                          <p:spTgt spid="315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2153920" y="2021840"/>
            <a:ext cx="8768080" cy="3119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行代码定义了一个变量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，初始值为</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4~6</a:t>
            </a:r>
            <a:r>
              <a:rPr lang="zh-CN" altLang="zh-CN" sz="2400" dirty="0">
                <a:solidFill>
                  <a:schemeClr val="bg1">
                    <a:lumMod val="50000"/>
                  </a:schemeClr>
                </a:solidFill>
                <a:latin typeface="Lucida Sans Unicode"/>
                <a:ea typeface="微软雅黑" pitchFamily="34" charset="-122"/>
                <a:cs typeface="Lucida Sans Unicode"/>
              </a:rPr>
              <a:t>行代码在</a:t>
            </a:r>
            <a:r>
              <a:rPr lang="en-US" altLang="zh-CN" sz="2400" dirty="0">
                <a:solidFill>
                  <a:schemeClr val="bg1">
                    <a:lumMod val="50000"/>
                  </a:schemeClr>
                </a:solidFill>
                <a:latin typeface="Lucida Sans Unicode"/>
                <a:ea typeface="微软雅黑" pitchFamily="34" charset="-122"/>
                <a:cs typeface="Lucida Sans Unicode"/>
              </a:rPr>
              <a:t>if</a:t>
            </a:r>
            <a:r>
              <a:rPr lang="zh-CN" altLang="zh-CN" sz="2400" dirty="0">
                <a:solidFill>
                  <a:schemeClr val="bg1">
                    <a:lumMod val="50000"/>
                  </a:schemeClr>
                </a:solidFill>
                <a:latin typeface="Lucida Sans Unicode"/>
                <a:ea typeface="微软雅黑" pitchFamily="34" charset="-122"/>
                <a:cs typeface="Lucida Sans Unicode"/>
              </a:rPr>
              <a:t>语句中判断</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的值是否小于</a:t>
            </a:r>
            <a:r>
              <a:rPr lang="en-US" altLang="zh-CN" sz="2400" dirty="0">
                <a:solidFill>
                  <a:schemeClr val="bg1">
                    <a:lumMod val="50000"/>
                  </a:schemeClr>
                </a:solidFill>
                <a:latin typeface="Lucida Sans Unicode"/>
                <a:ea typeface="微软雅黑" pitchFamily="34" charset="-122"/>
                <a:cs typeface="Lucida Sans Unicode"/>
              </a:rPr>
              <a:t>10</a:t>
            </a:r>
            <a:r>
              <a:rPr lang="zh-CN" altLang="zh-CN" sz="2400" dirty="0">
                <a:solidFill>
                  <a:schemeClr val="bg1">
                    <a:lumMod val="50000"/>
                  </a:schemeClr>
                </a:solidFill>
                <a:latin typeface="Lucida Sans Unicode"/>
                <a:ea typeface="微软雅黑" pitchFamily="34" charset="-122"/>
                <a:cs typeface="Lucida Sans Unicode"/>
              </a:rPr>
              <a:t>，如果</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小于</a:t>
            </a:r>
            <a:r>
              <a:rPr lang="en-US" altLang="zh-CN" sz="2400" dirty="0">
                <a:solidFill>
                  <a:schemeClr val="bg1">
                    <a:lumMod val="50000"/>
                  </a:schemeClr>
                </a:solidFill>
                <a:latin typeface="Lucida Sans Unicode"/>
                <a:ea typeface="微软雅黑" pitchFamily="34" charset="-122"/>
                <a:cs typeface="Lucida Sans Unicode"/>
              </a:rPr>
              <a:t>10</a:t>
            </a:r>
            <a:r>
              <a:rPr lang="zh-CN" altLang="zh-CN" sz="2400" dirty="0">
                <a:solidFill>
                  <a:schemeClr val="bg1">
                    <a:lumMod val="50000"/>
                  </a:schemeClr>
                </a:solidFill>
                <a:latin typeface="Lucida Sans Unicode"/>
                <a:ea typeface="微软雅黑" pitchFamily="34" charset="-122"/>
                <a:cs typeface="Lucida Sans Unicode"/>
              </a:rPr>
              <a:t>，就执行</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。由于</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值为</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x&lt;10</a:t>
            </a:r>
            <a:r>
              <a:rPr lang="zh-CN" altLang="zh-CN" sz="2400" dirty="0">
                <a:solidFill>
                  <a:schemeClr val="bg1">
                    <a:lumMod val="50000"/>
                  </a:schemeClr>
                </a:solidFill>
                <a:latin typeface="Lucida Sans Unicode"/>
                <a:ea typeface="微软雅黑" pitchFamily="34" charset="-122"/>
                <a:cs typeface="Lucida Sans Unicode"/>
              </a:rPr>
              <a:t>条件成立，</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中的语句会被执行，变量</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的值进行自增。从运行结果可以看出，</a:t>
            </a:r>
            <a:r>
              <a:rPr lang="en-US" altLang="zh-CN" sz="2400" dirty="0">
                <a:solidFill>
                  <a:schemeClr val="bg1">
                    <a:lumMod val="50000"/>
                  </a:schemeClr>
                </a:solidFill>
                <a:latin typeface="Lucida Sans Unicode"/>
                <a:ea typeface="微软雅黑" pitchFamily="34" charset="-122"/>
                <a:cs typeface="Lucida Sans Unicode"/>
              </a:rPr>
              <a:t>x</a:t>
            </a:r>
            <a:r>
              <a:rPr lang="zh-CN" altLang="zh-CN" sz="2400" dirty="0">
                <a:solidFill>
                  <a:schemeClr val="bg1">
                    <a:lumMod val="50000"/>
                  </a:schemeClr>
                </a:solidFill>
                <a:latin typeface="Lucida Sans Unicode"/>
                <a:ea typeface="微软雅黑" pitchFamily="34" charset="-122"/>
                <a:cs typeface="Lucida Sans Unicode"/>
              </a:rPr>
              <a:t>的值已由原来的</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变成了</a:t>
            </a:r>
            <a:r>
              <a:rPr lang="en-US" altLang="zh-CN" sz="2400" dirty="0">
                <a:solidFill>
                  <a:schemeClr val="bg1">
                    <a:lumMod val="50000"/>
                  </a:schemeClr>
                </a:solidFill>
                <a:latin typeface="Lucida Sans Unicode"/>
                <a:ea typeface="微软雅黑" pitchFamily="34" charset="-122"/>
                <a:cs typeface="Lucida Sans Unicode"/>
              </a:rPr>
              <a:t>6</a:t>
            </a:r>
            <a:r>
              <a:rPr lang="zh-CN" altLang="zh-CN" sz="2400" dirty="0">
                <a:solidFill>
                  <a:schemeClr val="bg1">
                    <a:lumMod val="50000"/>
                  </a:schemeClr>
                </a:solidFill>
                <a:latin typeface="Lucida Sans Unicode"/>
                <a:ea typeface="微软雅黑" pitchFamily="34" charset="-122"/>
                <a:cs typeface="Lucida Sans Unicode"/>
              </a:rPr>
              <a:t>。</a:t>
            </a:r>
          </a:p>
        </p:txBody>
      </p:sp>
    </p:spTree>
    <p:custDataLst>
      <p:tags r:id="rId1"/>
    </p:custDataLst>
    <p:extLst>
      <p:ext uri="{BB962C8B-B14F-4D97-AF65-F5344CB8AC3E}">
        <p14:creationId xmlns:p14="http://schemas.microsoft.com/office/powerpoint/2010/main" val="117094749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1413" y="1646238"/>
            <a:ext cx="4211738" cy="3728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757680" y="1656080"/>
            <a:ext cx="5415280" cy="3718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2</a:t>
            </a: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if…else</a:t>
            </a:r>
            <a:r>
              <a:rPr lang="zh-CN" altLang="zh-CN" sz="2400" dirty="0">
                <a:solidFill>
                  <a:srgbClr val="FF0000"/>
                </a:solidFill>
                <a:latin typeface="Lucida Sans Unicode"/>
                <a:ea typeface="微软雅黑" pitchFamily="34" charset="-122"/>
                <a:cs typeface="Lucida Sans Unicode"/>
              </a:rPr>
              <a:t>语句</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if…else</a:t>
            </a:r>
            <a:r>
              <a:rPr lang="zh-CN" altLang="zh-CN" sz="2400" dirty="0">
                <a:solidFill>
                  <a:schemeClr val="bg1">
                    <a:lumMod val="50000"/>
                  </a:schemeClr>
                </a:solidFill>
                <a:latin typeface="Lucida Sans Unicode"/>
                <a:ea typeface="微软雅黑" pitchFamily="34" charset="-122"/>
                <a:cs typeface="Lucida Sans Unicode"/>
              </a:rPr>
              <a:t>语句是指如果满足某种条件，就进行某种处理，否则就进行另一种处理。例如，要判断一个正整数的奇偶，如果该数字能被</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整除则是一个偶数，否则该数字就是一个奇数。</a:t>
            </a:r>
          </a:p>
        </p:txBody>
      </p:sp>
    </p:spTree>
    <p:custDataLst>
      <p:tags r:id="rId1"/>
    </p:custDataLst>
    <p:extLst>
      <p:ext uri="{BB962C8B-B14F-4D97-AF65-F5344CB8AC3E}">
        <p14:creationId xmlns:p14="http://schemas.microsoft.com/office/powerpoint/2010/main" val="299914013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42" presetClass="entr" presetSubtype="0" fill="hold" nodeType="withEffect">
                                  <p:stCondLst>
                                    <p:cond delay="0"/>
                                  </p:stCondLst>
                                  <p:childTnLst>
                                    <p:set>
                                      <p:cBhvr>
                                        <p:cTn id="9" dur="1" fill="hold">
                                          <p:stCondLst>
                                            <p:cond delay="0"/>
                                          </p:stCondLst>
                                        </p:cTn>
                                        <p:tgtEl>
                                          <p:spTgt spid="316418"/>
                                        </p:tgtEl>
                                        <p:attrNameLst>
                                          <p:attrName>style.visibility</p:attrName>
                                        </p:attrNameLst>
                                      </p:cBhvr>
                                      <p:to>
                                        <p:strVal val="visible"/>
                                      </p:to>
                                    </p:set>
                                    <p:animEffect transition="in" filter="fade">
                                      <p:cBhvr>
                                        <p:cTn id="10" dur="1000"/>
                                        <p:tgtEl>
                                          <p:spTgt spid="316418"/>
                                        </p:tgtEl>
                                      </p:cBhvr>
                                    </p:animEffect>
                                    <p:anim calcmode="lin" valueType="num">
                                      <p:cBhvr>
                                        <p:cTn id="11" dur="1000" fill="hold"/>
                                        <p:tgtEl>
                                          <p:spTgt spid="316418"/>
                                        </p:tgtEl>
                                        <p:attrNameLst>
                                          <p:attrName>ppt_x</p:attrName>
                                        </p:attrNameLst>
                                      </p:cBhvr>
                                      <p:tavLst>
                                        <p:tav tm="0">
                                          <p:val>
                                            <p:strVal val="#ppt_x"/>
                                          </p:val>
                                        </p:tav>
                                        <p:tav tm="100000">
                                          <p:val>
                                            <p:strVal val="#ppt_x"/>
                                          </p:val>
                                        </p:tav>
                                      </p:tavLst>
                                    </p:anim>
                                    <p:anim calcmode="lin" valueType="num">
                                      <p:cBhvr>
                                        <p:cTn id="12" dur="1000" fill="hold"/>
                                        <p:tgtEl>
                                          <p:spTgt spid="3164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2600960" y="1564640"/>
            <a:ext cx="4592320" cy="4338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if…else</a:t>
            </a:r>
            <a:r>
              <a:rPr lang="zh-CN" altLang="zh-CN" sz="2400" dirty="0">
                <a:solidFill>
                  <a:schemeClr val="bg1">
                    <a:lumMod val="50000"/>
                  </a:schemeClr>
                </a:solidFill>
                <a:latin typeface="Lucida Sans Unicode"/>
                <a:ea typeface="微软雅黑" pitchFamily="34" charset="-122"/>
                <a:cs typeface="Lucida Sans Unicode"/>
              </a:rPr>
              <a:t>语句具体语法格式如下：</a:t>
            </a:r>
          </a:p>
          <a:p>
            <a:pPr marL="0" indent="0" eaLnBrk="1" hangingPunct="1">
              <a:lnSpc>
                <a:spcPct val="150000"/>
              </a:lnSpc>
              <a:spcBef>
                <a:spcPct val="0"/>
              </a:spcBef>
              <a:buNone/>
              <a:defRPr/>
            </a:pPr>
            <a:r>
              <a:rPr lang="en-US" altLang="zh-CN" sz="2000" dirty="0">
                <a:solidFill>
                  <a:srgbClr val="FF0000"/>
                </a:solidFill>
                <a:latin typeface="Lucida Sans Unicode"/>
                <a:ea typeface="微软雅黑" pitchFamily="34" charset="-122"/>
                <a:cs typeface="Lucida Sans Unicode"/>
              </a:rPr>
              <a:t>if (</a:t>
            </a:r>
            <a:r>
              <a:rPr lang="zh-CN" altLang="zh-CN" sz="2000" dirty="0">
                <a:solidFill>
                  <a:srgbClr val="FF0000"/>
                </a:solidFill>
                <a:latin typeface="Lucida Sans Unicode"/>
                <a:ea typeface="微软雅黑" pitchFamily="34" charset="-122"/>
                <a:cs typeface="Lucida Sans Unicode"/>
              </a:rPr>
              <a:t>判断条件</a:t>
            </a:r>
            <a:r>
              <a:rPr lang="en-US" altLang="zh-CN" sz="2000" dirty="0">
                <a:solidFill>
                  <a:srgbClr val="FF0000"/>
                </a:solidFill>
                <a:latin typeface="Lucida Sans Unicode"/>
                <a:ea typeface="微软雅黑" pitchFamily="34" charset="-122"/>
                <a:cs typeface="Lucida Sans Unicode"/>
              </a:rPr>
              <a:t>){</a:t>
            </a:r>
            <a:endParaRPr lang="zh-CN" altLang="zh-CN" sz="20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rgbClr val="FF0000"/>
                </a:solidFill>
                <a:latin typeface="Lucida Sans Unicode"/>
                <a:ea typeface="微软雅黑" pitchFamily="34" charset="-122"/>
                <a:cs typeface="Lucida Sans Unicode"/>
              </a:rPr>
              <a:t>	</a:t>
            </a:r>
            <a:r>
              <a:rPr lang="zh-CN" altLang="zh-CN" sz="2000" dirty="0">
                <a:solidFill>
                  <a:srgbClr val="FF0000"/>
                </a:solidFill>
                <a:latin typeface="Lucida Sans Unicode"/>
                <a:ea typeface="微软雅黑" pitchFamily="34" charset="-122"/>
                <a:cs typeface="Lucida Sans Unicode"/>
              </a:rPr>
              <a:t>执行语句</a:t>
            </a:r>
            <a:r>
              <a:rPr lang="en-US" altLang="zh-CN" sz="2000" dirty="0">
                <a:solidFill>
                  <a:srgbClr val="FF0000"/>
                </a:solidFill>
                <a:latin typeface="Lucida Sans Unicode"/>
                <a:ea typeface="微软雅黑" pitchFamily="34" charset="-122"/>
                <a:cs typeface="Lucida Sans Unicode"/>
              </a:rPr>
              <a:t>1</a:t>
            </a:r>
            <a:endParaRPr lang="zh-CN" altLang="zh-CN" sz="20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rgbClr val="FF0000"/>
                </a:solidFill>
                <a:latin typeface="Lucida Sans Unicode"/>
                <a:ea typeface="微软雅黑" pitchFamily="34" charset="-122"/>
                <a:cs typeface="Lucida Sans Unicode"/>
              </a:rPr>
              <a:t>	...</a:t>
            </a:r>
            <a:endParaRPr lang="zh-CN" altLang="zh-CN" sz="20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rgbClr val="FF0000"/>
                </a:solidFill>
                <a:latin typeface="Lucida Sans Unicode"/>
                <a:ea typeface="微软雅黑" pitchFamily="34" charset="-122"/>
                <a:cs typeface="Lucida Sans Unicode"/>
              </a:rPr>
              <a:t>}</a:t>
            </a:r>
            <a:endParaRPr lang="zh-CN" altLang="zh-CN" sz="20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rgbClr val="FF0000"/>
                </a:solidFill>
                <a:latin typeface="Lucida Sans Unicode"/>
                <a:ea typeface="微软雅黑" pitchFamily="34" charset="-122"/>
                <a:cs typeface="Lucida Sans Unicode"/>
              </a:rPr>
              <a:t>else{</a:t>
            </a:r>
            <a:endParaRPr lang="zh-CN" altLang="zh-CN" sz="20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rgbClr val="FF0000"/>
                </a:solidFill>
                <a:latin typeface="Lucida Sans Unicode"/>
                <a:ea typeface="微软雅黑" pitchFamily="34" charset="-122"/>
                <a:cs typeface="Lucida Sans Unicode"/>
              </a:rPr>
              <a:t>	</a:t>
            </a:r>
            <a:r>
              <a:rPr lang="zh-CN" altLang="zh-CN" sz="2000" dirty="0">
                <a:solidFill>
                  <a:srgbClr val="FF0000"/>
                </a:solidFill>
                <a:latin typeface="Lucida Sans Unicode"/>
                <a:ea typeface="微软雅黑" pitchFamily="34" charset="-122"/>
                <a:cs typeface="Lucida Sans Unicode"/>
              </a:rPr>
              <a:t>执行语句</a:t>
            </a:r>
            <a:r>
              <a:rPr lang="en-US" altLang="zh-CN" sz="2000" dirty="0">
                <a:solidFill>
                  <a:srgbClr val="FF0000"/>
                </a:solidFill>
                <a:latin typeface="Lucida Sans Unicode"/>
                <a:ea typeface="微软雅黑" pitchFamily="34" charset="-122"/>
                <a:cs typeface="Lucida Sans Unicode"/>
              </a:rPr>
              <a:t>2</a:t>
            </a:r>
            <a:endParaRPr lang="zh-CN" altLang="zh-CN" sz="20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rgbClr val="FF0000"/>
                </a:solidFill>
                <a:latin typeface="Lucida Sans Unicode"/>
                <a:ea typeface="微软雅黑" pitchFamily="34" charset="-122"/>
                <a:cs typeface="Lucida Sans Unicode"/>
              </a:rPr>
              <a:t>	...</a:t>
            </a:r>
            <a:endParaRPr lang="zh-CN" altLang="zh-CN" sz="20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000" dirty="0">
                <a:solidFill>
                  <a:srgbClr val="FF0000"/>
                </a:solidFill>
                <a:latin typeface="Lucida Sans Unicode"/>
                <a:ea typeface="微软雅黑" pitchFamily="34" charset="-122"/>
                <a:cs typeface="Lucida Sans Unicode"/>
              </a:rPr>
              <a:t>}</a:t>
            </a:r>
            <a:endParaRPr lang="zh-CN" altLang="zh-CN" sz="2000" dirty="0">
              <a:solidFill>
                <a:srgbClr val="FF0000"/>
              </a:solidFill>
              <a:latin typeface="Lucida Sans Unicode"/>
              <a:ea typeface="微软雅黑" pitchFamily="34" charset="-122"/>
              <a:cs typeface="Lucida Sans Unicode"/>
            </a:endParaRPr>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957483361"/>
              </p:ext>
            </p:extLst>
          </p:nvPr>
        </p:nvGraphicFramePr>
        <p:xfrm>
          <a:off x="7416800" y="1682942"/>
          <a:ext cx="3353118" cy="4101715"/>
        </p:xfrm>
        <a:graphic>
          <a:graphicData uri="http://schemas.openxmlformats.org/presentationml/2006/ole">
            <mc:AlternateContent xmlns:mc="http://schemas.openxmlformats.org/markup-compatibility/2006">
              <mc:Choice xmlns:v="urn:schemas-microsoft-com:vml" Requires="v">
                <p:oleObj spid="_x0000_s317474" name="Visio" r:id="rId5" imgW="2393290" imgH="2748497" progId="Visio.Drawing.11">
                  <p:embed/>
                </p:oleObj>
              </mc:Choice>
              <mc:Fallback>
                <p:oleObj name="Visio" r:id="rId5" imgW="2393290" imgH="2748497" progId="Visio.Drawing.11">
                  <p:embed/>
                  <p:pic>
                    <p:nvPicPr>
                      <p:cNvPr id="0" name="对象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6800" y="1682942"/>
                        <a:ext cx="3353118" cy="4101715"/>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117651380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863600" y="1209040"/>
            <a:ext cx="6258560" cy="660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接下来通过一个案例实现判断奇偶数的程序</a:t>
            </a:r>
            <a:r>
              <a:rPr lang="zh-CN" altLang="en-US" sz="2400" dirty="0">
                <a:solidFill>
                  <a:schemeClr val="bg1">
                    <a:lumMod val="50000"/>
                  </a:schemeClr>
                </a:solidFill>
                <a:latin typeface="Lucida Sans Unicode"/>
                <a:ea typeface="微软雅黑" pitchFamily="34" charset="-122"/>
                <a:cs typeface="Lucida Sans Unicode"/>
              </a:rPr>
              <a:t>。</a:t>
            </a:r>
            <a:endParaRPr lang="en-US" altLang="zh-CN" sz="2400" dirty="0">
              <a:solidFill>
                <a:schemeClr val="bg1">
                  <a:lumMod val="50000"/>
                </a:schemeClr>
              </a:solidFill>
              <a:latin typeface="Lucida Sans Unicode"/>
              <a:ea typeface="微软雅黑" pitchFamily="34" charset="-122"/>
              <a:cs typeface="Lucida Sans Unicode"/>
            </a:endParaRPr>
          </a:p>
        </p:txBody>
      </p:sp>
      <p:grpSp>
        <p:nvGrpSpPr>
          <p:cNvPr id="6" name="组合 5"/>
          <p:cNvGrpSpPr/>
          <p:nvPr/>
        </p:nvGrpSpPr>
        <p:grpSpPr>
          <a:xfrm>
            <a:off x="3439160" y="1950720"/>
            <a:ext cx="7508240" cy="4185920"/>
            <a:chOff x="2484120" y="1950720"/>
            <a:chExt cx="7508240" cy="4185920"/>
          </a:xfrm>
        </p:grpSpPr>
        <p:pic>
          <p:nvPicPr>
            <p:cNvPr id="31948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120" y="1950720"/>
              <a:ext cx="7508240" cy="418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2"/>
            <p:cNvSpPr txBox="1">
              <a:spLocks/>
            </p:cNvSpPr>
            <p:nvPr/>
          </p:nvSpPr>
          <p:spPr>
            <a:xfrm>
              <a:off x="3108960" y="2021840"/>
              <a:ext cx="625856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Example08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a:t>
              </a:r>
              <a:r>
                <a:rPr lang="en-US" altLang="zh-CN" sz="1600" dirty="0" err="1">
                  <a:solidFill>
                    <a:schemeClr val="bg1">
                      <a:lumMod val="50000"/>
                    </a:schemeClr>
                  </a:solidFill>
                  <a:latin typeface="Lucida Sans Unicode"/>
                  <a:ea typeface="微软雅黑" pitchFamily="34" charset="-122"/>
                  <a:cs typeface="Lucida Sans Unicode"/>
                </a:rPr>
                <a:t>num</a:t>
              </a:r>
              <a:r>
                <a:rPr lang="en-US" altLang="zh-CN" sz="1600" dirty="0">
                  <a:solidFill>
                    <a:schemeClr val="bg1">
                      <a:lumMod val="50000"/>
                    </a:schemeClr>
                  </a:solidFill>
                  <a:latin typeface="Lucida Sans Unicode"/>
                  <a:ea typeface="微软雅黑" pitchFamily="34" charset="-122"/>
                  <a:cs typeface="Lucida Sans Unicode"/>
                </a:rPr>
                <a:t> = 19;</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if (</a:t>
              </a:r>
              <a:r>
                <a:rPr lang="en-US" altLang="zh-CN" sz="1600" dirty="0" err="1">
                  <a:solidFill>
                    <a:schemeClr val="bg1">
                      <a:lumMod val="50000"/>
                    </a:schemeClr>
                  </a:solidFill>
                  <a:latin typeface="Lucida Sans Unicode"/>
                  <a:ea typeface="微软雅黑" pitchFamily="34" charset="-122"/>
                  <a:cs typeface="Lucida Sans Unicode"/>
                </a:rPr>
                <a:t>num</a:t>
              </a:r>
              <a:r>
                <a:rPr lang="en-US" altLang="zh-CN" sz="1600" dirty="0">
                  <a:solidFill>
                    <a:schemeClr val="bg1">
                      <a:lumMod val="50000"/>
                    </a:schemeClr>
                  </a:solidFill>
                  <a:latin typeface="Lucida Sans Unicode"/>
                  <a:ea typeface="微软雅黑" pitchFamily="34" charset="-122"/>
                  <a:cs typeface="Lucida Sans Unicode"/>
                </a:rPr>
                <a:t> % 2 == 0)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 </a:t>
              </a:r>
              <a:r>
                <a:rPr lang="zh-CN" altLang="zh-CN" sz="1600" dirty="0">
                  <a:solidFill>
                    <a:schemeClr val="bg1">
                      <a:lumMod val="50000"/>
                    </a:schemeClr>
                  </a:solidFill>
                  <a:latin typeface="Lucida Sans Unicode"/>
                  <a:ea typeface="微软雅黑" pitchFamily="34" charset="-122"/>
                  <a:cs typeface="Lucida Sans Unicode"/>
                </a:rPr>
                <a:t>判断条件成立，</a:t>
              </a:r>
              <a:r>
                <a:rPr lang="en-US" altLang="zh-CN" sz="1600" dirty="0" err="1">
                  <a:solidFill>
                    <a:schemeClr val="bg1">
                      <a:lumMod val="50000"/>
                    </a:schemeClr>
                  </a:solidFill>
                  <a:latin typeface="Lucida Sans Unicode"/>
                  <a:ea typeface="微软雅黑" pitchFamily="34" charset="-122"/>
                  <a:cs typeface="Lucida Sans Unicode"/>
                </a:rPr>
                <a:t>num</a:t>
              </a:r>
              <a:r>
                <a:rPr lang="zh-CN" altLang="zh-CN" sz="1600" dirty="0">
                  <a:solidFill>
                    <a:schemeClr val="bg1">
                      <a:lumMod val="50000"/>
                    </a:schemeClr>
                  </a:solidFill>
                  <a:latin typeface="Lucida Sans Unicode"/>
                  <a:ea typeface="微软雅黑" pitchFamily="34" charset="-122"/>
                  <a:cs typeface="Lucida Sans Unicode"/>
                </a:rPr>
                <a:t>被</a:t>
              </a:r>
              <a:r>
                <a:rPr lang="en-US" altLang="zh-CN" sz="1600" dirty="0">
                  <a:solidFill>
                    <a:schemeClr val="bg1">
                      <a:lumMod val="50000"/>
                    </a:schemeClr>
                  </a:solidFill>
                  <a:latin typeface="Lucida Sans Unicode"/>
                  <a:ea typeface="微软雅黑" pitchFamily="34" charset="-122"/>
                  <a:cs typeface="Lucida Sans Unicode"/>
                </a:rPr>
                <a:t>2</a:t>
              </a:r>
              <a:r>
                <a:rPr lang="zh-CN" altLang="zh-CN" sz="1600" dirty="0">
                  <a:solidFill>
                    <a:schemeClr val="bg1">
                      <a:lumMod val="50000"/>
                    </a:schemeClr>
                  </a:solidFill>
                  <a:latin typeface="Lucida Sans Unicode"/>
                  <a:ea typeface="微软雅黑" pitchFamily="34" charset="-122"/>
                  <a:cs typeface="Lucida Sans Unicode"/>
                </a:rPr>
                <a:t>整除</a:t>
              </a: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num</a:t>
              </a:r>
              <a:r>
                <a:rPr lang="zh-CN" altLang="zh-CN" sz="1600" dirty="0">
                  <a:solidFill>
                    <a:schemeClr val="bg1">
                      <a:lumMod val="50000"/>
                    </a:schemeClr>
                  </a:solidFill>
                  <a:latin typeface="Lucida Sans Unicode"/>
                  <a:ea typeface="微软雅黑" pitchFamily="34" charset="-122"/>
                  <a:cs typeface="Lucida Sans Unicode"/>
                </a:rPr>
                <a:t>是一个偶数</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 else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num</a:t>
              </a:r>
              <a:r>
                <a:rPr lang="zh-CN" altLang="zh-CN" sz="1600" dirty="0">
                  <a:solidFill>
                    <a:schemeClr val="bg1">
                      <a:lumMod val="50000"/>
                    </a:schemeClr>
                  </a:solidFill>
                  <a:latin typeface="Lucida Sans Unicode"/>
                  <a:ea typeface="微软雅黑" pitchFamily="34" charset="-122"/>
                  <a:cs typeface="Lucida Sans Unicode"/>
                </a:rPr>
                <a:t>是一个奇数</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endParaRPr lang="zh-CN" altLang="zh-CN" sz="16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51112934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574800" y="1407160"/>
            <a:ext cx="3129280" cy="767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en-US" altLang="zh-CN" sz="2400" dirty="0">
              <a:solidFill>
                <a:schemeClr val="bg1">
                  <a:lumMod val="50000"/>
                </a:schemeClr>
              </a:solidFill>
              <a:latin typeface="Lucida Sans Unicode"/>
              <a:ea typeface="微软雅黑" pitchFamily="34" charset="-122"/>
              <a:cs typeface="Lucida Sans Unicode"/>
            </a:endParaRPr>
          </a:p>
        </p:txBody>
      </p:sp>
      <p:pic>
        <p:nvPicPr>
          <p:cNvPr id="323586"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560" y="2721290"/>
            <a:ext cx="7778691" cy="18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311271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3586"/>
                                        </p:tgtEl>
                                        <p:attrNameLst>
                                          <p:attrName>style.visibility</p:attrName>
                                        </p:attrNameLst>
                                      </p:cBhvr>
                                      <p:to>
                                        <p:strVal val="visible"/>
                                      </p:to>
                                    </p:set>
                                    <p:animEffect transition="in" filter="fade">
                                      <p:cBhvr>
                                        <p:cTn id="11" dur="500"/>
                                        <p:tgtEl>
                                          <p:spTgt spid="323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2418080" y="1671320"/>
            <a:ext cx="8117840" cy="3825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行代码定义了变量</a:t>
            </a:r>
            <a:r>
              <a:rPr lang="en-US" altLang="zh-CN" sz="2400" dirty="0" err="1">
                <a:solidFill>
                  <a:schemeClr val="bg1">
                    <a:lumMod val="50000"/>
                  </a:schemeClr>
                </a:solidFill>
                <a:latin typeface="Lucida Sans Unicode"/>
                <a:ea typeface="微软雅黑" pitchFamily="34" charset="-122"/>
                <a:cs typeface="Lucida Sans Unicode"/>
              </a:rPr>
              <a:t>num</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err="1">
                <a:solidFill>
                  <a:schemeClr val="bg1">
                    <a:lumMod val="50000"/>
                  </a:schemeClr>
                </a:solidFill>
                <a:latin typeface="Lucida Sans Unicode"/>
                <a:ea typeface="微软雅黑" pitchFamily="34" charset="-122"/>
                <a:cs typeface="Lucida Sans Unicode"/>
              </a:rPr>
              <a:t>num</a:t>
            </a:r>
            <a:r>
              <a:rPr lang="zh-CN" altLang="zh-CN" sz="2400" dirty="0">
                <a:solidFill>
                  <a:schemeClr val="bg1">
                    <a:lumMod val="50000"/>
                  </a:schemeClr>
                </a:solidFill>
                <a:latin typeface="Lucida Sans Unicode"/>
                <a:ea typeface="微软雅黑" pitchFamily="34" charset="-122"/>
                <a:cs typeface="Lucida Sans Unicode"/>
              </a:rPr>
              <a:t>的初始值为</a:t>
            </a:r>
            <a:r>
              <a:rPr lang="en-US" altLang="zh-CN" sz="2400" dirty="0">
                <a:solidFill>
                  <a:schemeClr val="bg1">
                    <a:lumMod val="50000"/>
                  </a:schemeClr>
                </a:solidFill>
                <a:latin typeface="Lucida Sans Unicode"/>
                <a:ea typeface="微软雅黑" pitchFamily="34" charset="-122"/>
                <a:cs typeface="Lucida Sans Unicode"/>
              </a:rPr>
              <a:t>19</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4~9</a:t>
            </a:r>
            <a:r>
              <a:rPr lang="zh-CN" altLang="zh-CN" sz="2400" dirty="0">
                <a:solidFill>
                  <a:schemeClr val="bg1">
                    <a:lumMod val="50000"/>
                  </a:schemeClr>
                </a:solidFill>
                <a:latin typeface="Lucida Sans Unicode"/>
                <a:ea typeface="微软雅黑" pitchFamily="34" charset="-122"/>
                <a:cs typeface="Lucida Sans Unicode"/>
              </a:rPr>
              <a:t>行代码判断</a:t>
            </a:r>
            <a:r>
              <a:rPr lang="en-US" altLang="zh-CN" sz="2400" dirty="0">
                <a:solidFill>
                  <a:schemeClr val="bg1">
                    <a:lumMod val="50000"/>
                  </a:schemeClr>
                </a:solidFill>
                <a:latin typeface="Lucida Sans Unicode"/>
                <a:ea typeface="微软雅黑" pitchFamily="34" charset="-122"/>
                <a:cs typeface="Lucida Sans Unicode"/>
              </a:rPr>
              <a:t>num%2</a:t>
            </a:r>
            <a:r>
              <a:rPr lang="zh-CN" altLang="zh-CN" sz="2400" dirty="0">
                <a:solidFill>
                  <a:schemeClr val="bg1">
                    <a:lumMod val="50000"/>
                  </a:schemeClr>
                </a:solidFill>
                <a:latin typeface="Lucida Sans Unicode"/>
                <a:ea typeface="微软雅黑" pitchFamily="34" charset="-122"/>
                <a:cs typeface="Lucida Sans Unicode"/>
              </a:rPr>
              <a:t>的值是否为</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，如果为</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则输出“</a:t>
            </a:r>
            <a:r>
              <a:rPr lang="en-US" altLang="zh-CN" sz="2400" dirty="0" err="1">
                <a:solidFill>
                  <a:schemeClr val="bg1">
                    <a:lumMod val="50000"/>
                  </a:schemeClr>
                </a:solidFill>
                <a:latin typeface="Lucida Sans Unicode"/>
                <a:ea typeface="微软雅黑" pitchFamily="34" charset="-122"/>
                <a:cs typeface="Lucida Sans Unicode"/>
              </a:rPr>
              <a:t>num</a:t>
            </a:r>
            <a:r>
              <a:rPr lang="zh-CN" altLang="zh-CN" sz="2400" dirty="0">
                <a:solidFill>
                  <a:schemeClr val="bg1">
                    <a:lumMod val="50000"/>
                  </a:schemeClr>
                </a:solidFill>
                <a:latin typeface="Lucida Sans Unicode"/>
                <a:ea typeface="微软雅黑" pitchFamily="34" charset="-122"/>
                <a:cs typeface="Lucida Sans Unicode"/>
              </a:rPr>
              <a:t>是一个偶数”，否则输出“</a:t>
            </a:r>
            <a:r>
              <a:rPr lang="en-US" altLang="zh-CN" sz="2400" dirty="0" err="1">
                <a:solidFill>
                  <a:schemeClr val="bg1">
                    <a:lumMod val="50000"/>
                  </a:schemeClr>
                </a:solidFill>
                <a:latin typeface="Lucida Sans Unicode"/>
                <a:ea typeface="微软雅黑" pitchFamily="34" charset="-122"/>
                <a:cs typeface="Lucida Sans Unicode"/>
              </a:rPr>
              <a:t>num</a:t>
            </a:r>
            <a:r>
              <a:rPr lang="zh-CN" altLang="zh-CN" sz="2400" dirty="0">
                <a:solidFill>
                  <a:schemeClr val="bg1">
                    <a:lumMod val="50000"/>
                  </a:schemeClr>
                </a:solidFill>
                <a:latin typeface="Lucida Sans Unicode"/>
                <a:ea typeface="微软雅黑" pitchFamily="34" charset="-122"/>
                <a:cs typeface="Lucida Sans Unicode"/>
              </a:rPr>
              <a:t>的值是一个奇数”。由于</a:t>
            </a:r>
            <a:r>
              <a:rPr lang="en-US" altLang="zh-CN" sz="2400" dirty="0" err="1">
                <a:solidFill>
                  <a:schemeClr val="bg1">
                    <a:lumMod val="50000"/>
                  </a:schemeClr>
                </a:solidFill>
                <a:latin typeface="Lucida Sans Unicode"/>
                <a:ea typeface="微软雅黑" pitchFamily="34" charset="-122"/>
                <a:cs typeface="Lucida Sans Unicode"/>
              </a:rPr>
              <a:t>num</a:t>
            </a:r>
            <a:r>
              <a:rPr lang="zh-CN" altLang="zh-CN" sz="2400" dirty="0">
                <a:solidFill>
                  <a:schemeClr val="bg1">
                    <a:lumMod val="50000"/>
                  </a:schemeClr>
                </a:solidFill>
                <a:latin typeface="Lucida Sans Unicode"/>
                <a:ea typeface="微软雅黑" pitchFamily="34" charset="-122"/>
                <a:cs typeface="Lucida Sans Unicode"/>
              </a:rPr>
              <a:t>的值为</a:t>
            </a:r>
            <a:r>
              <a:rPr lang="en-US" altLang="zh-CN" sz="2400" dirty="0">
                <a:solidFill>
                  <a:schemeClr val="bg1">
                    <a:lumMod val="50000"/>
                  </a:schemeClr>
                </a:solidFill>
                <a:latin typeface="Lucida Sans Unicode"/>
                <a:ea typeface="微软雅黑" pitchFamily="34" charset="-122"/>
                <a:cs typeface="Lucida Sans Unicode"/>
              </a:rPr>
              <a:t>19</a:t>
            </a:r>
            <a:r>
              <a:rPr lang="zh-CN" altLang="zh-CN" sz="2400" dirty="0">
                <a:solidFill>
                  <a:schemeClr val="bg1">
                    <a:lumMod val="50000"/>
                  </a:schemeClr>
                </a:solidFill>
                <a:latin typeface="Lucida Sans Unicode"/>
                <a:ea typeface="微软雅黑" pitchFamily="34" charset="-122"/>
                <a:cs typeface="Lucida Sans Unicode"/>
              </a:rPr>
              <a:t>，与</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取模的结果为</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，不等于</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，判断条件不成立。因此程序执行</a:t>
            </a:r>
            <a:r>
              <a:rPr lang="en-US" altLang="zh-CN" sz="2400" dirty="0">
                <a:solidFill>
                  <a:schemeClr val="bg1">
                    <a:lumMod val="50000"/>
                  </a:schemeClr>
                </a:solidFill>
                <a:latin typeface="Lucida Sans Unicode"/>
                <a:ea typeface="微软雅黑" pitchFamily="34" charset="-122"/>
                <a:cs typeface="Lucida Sans Unicode"/>
              </a:rPr>
              <a:t>else</a:t>
            </a:r>
            <a:r>
              <a:rPr lang="zh-CN" altLang="zh-CN" sz="2400" dirty="0">
                <a:solidFill>
                  <a:schemeClr val="bg1">
                    <a:lumMod val="50000"/>
                  </a:schemeClr>
                </a:solidFill>
                <a:latin typeface="Lucida Sans Unicode"/>
                <a:ea typeface="微软雅黑" pitchFamily="34" charset="-122"/>
                <a:cs typeface="Lucida Sans Unicode"/>
              </a:rPr>
              <a:t>后面</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中的语句，打印“</a:t>
            </a:r>
            <a:r>
              <a:rPr lang="en-US" altLang="zh-CN" sz="2400" dirty="0" err="1">
                <a:solidFill>
                  <a:schemeClr val="bg1">
                    <a:lumMod val="50000"/>
                  </a:schemeClr>
                </a:solidFill>
                <a:latin typeface="Lucida Sans Unicode"/>
                <a:ea typeface="微软雅黑" pitchFamily="34" charset="-122"/>
                <a:cs typeface="Lucida Sans Unicode"/>
              </a:rPr>
              <a:t>num</a:t>
            </a:r>
            <a:r>
              <a:rPr lang="zh-CN" altLang="zh-CN" sz="2400" dirty="0">
                <a:solidFill>
                  <a:schemeClr val="bg1">
                    <a:lumMod val="50000"/>
                  </a:schemeClr>
                </a:solidFill>
                <a:latin typeface="Lucida Sans Unicode"/>
                <a:ea typeface="微软雅黑" pitchFamily="34" charset="-122"/>
                <a:cs typeface="Lucida Sans Unicode"/>
              </a:rPr>
              <a:t>是一个奇数”。</a:t>
            </a:r>
            <a:endParaRPr lang="en-US" altLang="zh-CN" sz="2400" dirty="0">
              <a:solidFill>
                <a:schemeClr val="bg1">
                  <a:lumMod val="50000"/>
                </a:schemeClr>
              </a:solidFill>
              <a:latin typeface="Lucida Sans Unicode"/>
              <a:ea typeface="微软雅黑" pitchFamily="34" charset="-122"/>
              <a:cs typeface="Lucida Sans Unicode"/>
            </a:endParaRPr>
          </a:p>
        </p:txBody>
      </p:sp>
    </p:spTree>
    <p:custDataLst>
      <p:tags r:id="rId1"/>
    </p:custDataLst>
    <p:extLst>
      <p:ext uri="{BB962C8B-B14F-4D97-AF65-F5344CB8AC3E}">
        <p14:creationId xmlns:p14="http://schemas.microsoft.com/office/powerpoint/2010/main" val="16353254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5720080" y="1366519"/>
            <a:ext cx="5278120" cy="4668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3</a:t>
            </a:r>
            <a:r>
              <a:rPr lang="zh-CN" altLang="zh-CN" sz="2400" dirty="0">
                <a:solidFill>
                  <a:srgbClr val="FF0000"/>
                </a:solidFill>
                <a:latin typeface="Lucida Sans Unicode"/>
                <a:ea typeface="微软雅黑" pitchFamily="34" charset="-122"/>
                <a:cs typeface="Lucida Sans Unicode"/>
              </a:rPr>
              <a:t>．</a:t>
            </a:r>
            <a:r>
              <a:rPr lang="en-US" altLang="zh-CN" sz="2400" dirty="0">
                <a:solidFill>
                  <a:srgbClr val="FF0000"/>
                </a:solidFill>
                <a:latin typeface="Lucida Sans Unicode"/>
                <a:ea typeface="微软雅黑" pitchFamily="34" charset="-122"/>
                <a:cs typeface="Lucida Sans Unicode"/>
              </a:rPr>
              <a:t>if…else if…else</a:t>
            </a:r>
            <a:r>
              <a:rPr lang="zh-CN" altLang="zh-CN" sz="2400" dirty="0">
                <a:solidFill>
                  <a:srgbClr val="FF0000"/>
                </a:solidFill>
                <a:latin typeface="Lucida Sans Unicode"/>
                <a:ea typeface="微软雅黑" pitchFamily="34" charset="-122"/>
                <a:cs typeface="Lucida Sans Unicode"/>
              </a:rPr>
              <a:t>语句</a:t>
            </a:r>
          </a:p>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if…else if…else</a:t>
            </a:r>
            <a:r>
              <a:rPr lang="zh-CN" altLang="zh-CN" sz="2400" dirty="0">
                <a:solidFill>
                  <a:schemeClr val="bg1">
                    <a:lumMod val="50000"/>
                  </a:schemeClr>
                </a:solidFill>
                <a:latin typeface="Lucida Sans Unicode"/>
                <a:ea typeface="微软雅黑" pitchFamily="34" charset="-122"/>
                <a:cs typeface="Lucida Sans Unicode"/>
              </a:rPr>
              <a:t>语句用于对多个条件进行判断，进行多种不同的处理。例如，对一个学生的考试成绩进行等级划分，如果分数大于</a:t>
            </a:r>
            <a:r>
              <a:rPr lang="en-US" altLang="zh-CN" sz="2400" dirty="0">
                <a:solidFill>
                  <a:schemeClr val="bg1">
                    <a:lumMod val="50000"/>
                  </a:schemeClr>
                </a:solidFill>
                <a:latin typeface="Lucida Sans Unicode"/>
                <a:ea typeface="微软雅黑" pitchFamily="34" charset="-122"/>
                <a:cs typeface="Lucida Sans Unicode"/>
              </a:rPr>
              <a:t>80</a:t>
            </a:r>
            <a:r>
              <a:rPr lang="zh-CN" altLang="zh-CN" sz="2400" dirty="0">
                <a:solidFill>
                  <a:schemeClr val="bg1">
                    <a:lumMod val="50000"/>
                  </a:schemeClr>
                </a:solidFill>
                <a:latin typeface="Lucida Sans Unicode"/>
                <a:ea typeface="微软雅黑" pitchFamily="34" charset="-122"/>
                <a:cs typeface="Lucida Sans Unicode"/>
              </a:rPr>
              <a:t>分，则等级为优；如果分数大于</a:t>
            </a:r>
            <a:r>
              <a:rPr lang="en-US" altLang="zh-CN" sz="2400" dirty="0">
                <a:solidFill>
                  <a:schemeClr val="bg1">
                    <a:lumMod val="50000"/>
                  </a:schemeClr>
                </a:solidFill>
                <a:latin typeface="Lucida Sans Unicode"/>
                <a:ea typeface="微软雅黑" pitchFamily="34" charset="-122"/>
                <a:cs typeface="Lucida Sans Unicode"/>
              </a:rPr>
              <a:t>70</a:t>
            </a:r>
            <a:r>
              <a:rPr lang="zh-CN" altLang="zh-CN" sz="2400" dirty="0">
                <a:solidFill>
                  <a:schemeClr val="bg1">
                    <a:lumMod val="50000"/>
                  </a:schemeClr>
                </a:solidFill>
                <a:latin typeface="Lucida Sans Unicode"/>
                <a:ea typeface="微软雅黑" pitchFamily="34" charset="-122"/>
                <a:cs typeface="Lucida Sans Unicode"/>
              </a:rPr>
              <a:t>分，则等级为良；如果分数大于</a:t>
            </a:r>
            <a:r>
              <a:rPr lang="en-US" altLang="zh-CN" sz="2400" dirty="0">
                <a:solidFill>
                  <a:schemeClr val="bg1">
                    <a:lumMod val="50000"/>
                  </a:schemeClr>
                </a:solidFill>
                <a:latin typeface="Lucida Sans Unicode"/>
                <a:ea typeface="微软雅黑" pitchFamily="34" charset="-122"/>
                <a:cs typeface="Lucida Sans Unicode"/>
              </a:rPr>
              <a:t>60</a:t>
            </a:r>
            <a:r>
              <a:rPr lang="zh-CN" altLang="zh-CN" sz="2400" dirty="0">
                <a:solidFill>
                  <a:schemeClr val="bg1">
                    <a:lumMod val="50000"/>
                  </a:schemeClr>
                </a:solidFill>
                <a:latin typeface="Lucida Sans Unicode"/>
                <a:ea typeface="微软雅黑" pitchFamily="34" charset="-122"/>
                <a:cs typeface="Lucida Sans Unicode"/>
              </a:rPr>
              <a:t>分，则等级为中；如果分数小于</a:t>
            </a:r>
            <a:r>
              <a:rPr lang="en-US" altLang="zh-CN" sz="2400" dirty="0">
                <a:solidFill>
                  <a:schemeClr val="bg1">
                    <a:lumMod val="50000"/>
                  </a:schemeClr>
                </a:solidFill>
                <a:latin typeface="Lucida Sans Unicode"/>
                <a:ea typeface="微软雅黑" pitchFamily="34" charset="-122"/>
                <a:cs typeface="Lucida Sans Unicode"/>
              </a:rPr>
              <a:t>60</a:t>
            </a:r>
            <a:r>
              <a:rPr lang="zh-CN" altLang="zh-CN" sz="2400" dirty="0">
                <a:solidFill>
                  <a:schemeClr val="bg1">
                    <a:lumMod val="50000"/>
                  </a:schemeClr>
                </a:solidFill>
                <a:latin typeface="Lucida Sans Unicode"/>
                <a:ea typeface="微软雅黑" pitchFamily="34" charset="-122"/>
                <a:cs typeface="Lucida Sans Unicode"/>
              </a:rPr>
              <a:t>分，则等级为差。</a:t>
            </a:r>
          </a:p>
        </p:txBody>
      </p:sp>
      <p:pic>
        <p:nvPicPr>
          <p:cNvPr id="3246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408" y="1866183"/>
            <a:ext cx="3254788" cy="338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90503356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24610"/>
                                        </p:tgtEl>
                                        <p:attrNameLst>
                                          <p:attrName>style.visibility</p:attrName>
                                        </p:attrNameLst>
                                      </p:cBhvr>
                                      <p:to>
                                        <p:strVal val="visible"/>
                                      </p:to>
                                    </p:set>
                                    <p:animEffect transition="in" filter="fade">
                                      <p:cBhvr>
                                        <p:cTn id="11" dur="1000"/>
                                        <p:tgtEl>
                                          <p:spTgt spid="324610"/>
                                        </p:tgtEl>
                                      </p:cBhvr>
                                    </p:animEffect>
                                    <p:anim calcmode="lin" valueType="num">
                                      <p:cBhvr>
                                        <p:cTn id="12" dur="1000" fill="hold"/>
                                        <p:tgtEl>
                                          <p:spTgt spid="324610"/>
                                        </p:tgtEl>
                                        <p:attrNameLst>
                                          <p:attrName>ppt_x</p:attrName>
                                        </p:attrNameLst>
                                      </p:cBhvr>
                                      <p:tavLst>
                                        <p:tav tm="0">
                                          <p:val>
                                            <p:strVal val="#ppt_x"/>
                                          </p:val>
                                        </p:tav>
                                        <p:tav tm="100000">
                                          <p:val>
                                            <p:strVal val="#ppt_x"/>
                                          </p:val>
                                        </p:tav>
                                      </p:tavLst>
                                    </p:anim>
                                    <p:anim calcmode="lin" valueType="num">
                                      <p:cBhvr>
                                        <p:cTn id="13" dur="1000" fill="hold"/>
                                        <p:tgtEl>
                                          <p:spTgt spid="3246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2560320" y="1336038"/>
            <a:ext cx="4013200" cy="484124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if…else if…else</a:t>
            </a:r>
            <a:r>
              <a:rPr lang="zh-CN" altLang="zh-CN" sz="2400" dirty="0">
                <a:solidFill>
                  <a:schemeClr val="bg1">
                    <a:lumMod val="50000"/>
                  </a:schemeClr>
                </a:solidFill>
                <a:latin typeface="Lucida Sans Unicode"/>
                <a:ea typeface="微软雅黑" pitchFamily="34" charset="-122"/>
                <a:cs typeface="Lucida Sans Unicode"/>
              </a:rPr>
              <a:t>语句</a:t>
            </a:r>
            <a:r>
              <a:rPr lang="zh-CN" altLang="en-US" sz="2400" dirty="0">
                <a:solidFill>
                  <a:schemeClr val="bg1">
                    <a:lumMod val="50000"/>
                  </a:schemeClr>
                </a:solidFill>
                <a:latin typeface="Lucida Sans Unicode"/>
                <a:ea typeface="微软雅黑" pitchFamily="34" charset="-122"/>
                <a:cs typeface="Lucida Sans Unicode"/>
              </a:rPr>
              <a:t>格式：</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if (</a:t>
            </a:r>
            <a:r>
              <a:rPr lang="zh-CN" altLang="zh-CN" sz="1400" dirty="0">
                <a:solidFill>
                  <a:srgbClr val="FF0000"/>
                </a:solidFill>
                <a:latin typeface="Lucida Sans Unicode"/>
                <a:ea typeface="微软雅黑" pitchFamily="34" charset="-122"/>
                <a:cs typeface="Lucida Sans Unicode"/>
              </a:rPr>
              <a:t>判断条件</a:t>
            </a:r>
            <a:r>
              <a:rPr lang="en-US" altLang="zh-CN" sz="1400" dirty="0">
                <a:solidFill>
                  <a:srgbClr val="FF0000"/>
                </a:solidFill>
                <a:latin typeface="Lucida Sans Unicode"/>
                <a:ea typeface="微软雅黑" pitchFamily="34" charset="-122"/>
                <a:cs typeface="Lucida Sans Unicode"/>
              </a:rPr>
              <a:t>1) {</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	</a:t>
            </a:r>
            <a:r>
              <a:rPr lang="zh-CN" altLang="zh-CN" sz="1400" dirty="0">
                <a:solidFill>
                  <a:srgbClr val="FF0000"/>
                </a:solidFill>
                <a:latin typeface="Lucida Sans Unicode"/>
                <a:ea typeface="微软雅黑" pitchFamily="34" charset="-122"/>
                <a:cs typeface="Lucida Sans Unicode"/>
              </a:rPr>
              <a:t>执行语句</a:t>
            </a:r>
            <a:r>
              <a:rPr lang="en-US" altLang="zh-CN" sz="1400" dirty="0">
                <a:solidFill>
                  <a:srgbClr val="FF0000"/>
                </a:solidFill>
                <a:latin typeface="Lucida Sans Unicode"/>
                <a:ea typeface="微软雅黑" pitchFamily="34" charset="-122"/>
                <a:cs typeface="Lucida Sans Unicode"/>
              </a:rPr>
              <a:t>1</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 </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else if (</a:t>
            </a:r>
            <a:r>
              <a:rPr lang="zh-CN" altLang="zh-CN" sz="1400" dirty="0">
                <a:solidFill>
                  <a:srgbClr val="FF0000"/>
                </a:solidFill>
                <a:latin typeface="Lucida Sans Unicode"/>
                <a:ea typeface="微软雅黑" pitchFamily="34" charset="-122"/>
                <a:cs typeface="Lucida Sans Unicode"/>
              </a:rPr>
              <a:t>判断条件</a:t>
            </a:r>
            <a:r>
              <a:rPr lang="en-US" altLang="zh-CN" sz="1400" dirty="0">
                <a:solidFill>
                  <a:srgbClr val="FF0000"/>
                </a:solidFill>
                <a:latin typeface="Lucida Sans Unicode"/>
                <a:ea typeface="微软雅黑" pitchFamily="34" charset="-122"/>
                <a:cs typeface="Lucida Sans Unicode"/>
              </a:rPr>
              <a:t>2) {</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	</a:t>
            </a:r>
            <a:r>
              <a:rPr lang="zh-CN" altLang="zh-CN" sz="1400" dirty="0">
                <a:solidFill>
                  <a:srgbClr val="FF0000"/>
                </a:solidFill>
                <a:latin typeface="Lucida Sans Unicode"/>
                <a:ea typeface="微软雅黑" pitchFamily="34" charset="-122"/>
                <a:cs typeface="Lucida Sans Unicode"/>
              </a:rPr>
              <a:t>执行语句</a:t>
            </a:r>
            <a:r>
              <a:rPr lang="en-US" altLang="zh-CN" sz="1400" dirty="0">
                <a:solidFill>
                  <a:srgbClr val="FF0000"/>
                </a:solidFill>
                <a:latin typeface="Lucida Sans Unicode"/>
                <a:ea typeface="微软雅黑" pitchFamily="34" charset="-122"/>
                <a:cs typeface="Lucida Sans Unicode"/>
              </a:rPr>
              <a:t>2</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else if (</a:t>
            </a:r>
            <a:r>
              <a:rPr lang="zh-CN" altLang="zh-CN" sz="1400" dirty="0">
                <a:solidFill>
                  <a:srgbClr val="FF0000"/>
                </a:solidFill>
                <a:latin typeface="Lucida Sans Unicode"/>
                <a:ea typeface="微软雅黑" pitchFamily="34" charset="-122"/>
                <a:cs typeface="Lucida Sans Unicode"/>
              </a:rPr>
              <a:t>判断条件</a:t>
            </a:r>
            <a:r>
              <a:rPr lang="en-US" altLang="zh-CN" sz="1400" dirty="0">
                <a:solidFill>
                  <a:srgbClr val="FF0000"/>
                </a:solidFill>
                <a:latin typeface="Lucida Sans Unicode"/>
                <a:ea typeface="微软雅黑" pitchFamily="34" charset="-122"/>
                <a:cs typeface="Lucida Sans Unicode"/>
              </a:rPr>
              <a:t>n) {</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	</a:t>
            </a:r>
            <a:r>
              <a:rPr lang="zh-CN" altLang="zh-CN" sz="1400" dirty="0">
                <a:solidFill>
                  <a:srgbClr val="FF0000"/>
                </a:solidFill>
                <a:latin typeface="Lucida Sans Unicode"/>
                <a:ea typeface="微软雅黑" pitchFamily="34" charset="-122"/>
                <a:cs typeface="Lucida Sans Unicode"/>
              </a:rPr>
              <a:t>执行语句</a:t>
            </a:r>
            <a:r>
              <a:rPr lang="en-US" altLang="zh-CN" sz="1400" dirty="0">
                <a:solidFill>
                  <a:srgbClr val="FF0000"/>
                </a:solidFill>
                <a:latin typeface="Lucida Sans Unicode"/>
                <a:ea typeface="微软雅黑" pitchFamily="34" charset="-122"/>
                <a:cs typeface="Lucida Sans Unicode"/>
              </a:rPr>
              <a:t>n</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else {</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	</a:t>
            </a:r>
            <a:r>
              <a:rPr lang="zh-CN" altLang="zh-CN" sz="1400" dirty="0">
                <a:solidFill>
                  <a:srgbClr val="FF0000"/>
                </a:solidFill>
                <a:latin typeface="Lucida Sans Unicode"/>
                <a:ea typeface="微软雅黑" pitchFamily="34" charset="-122"/>
                <a:cs typeface="Lucida Sans Unicode"/>
              </a:rPr>
              <a:t>执行语句</a:t>
            </a:r>
            <a:r>
              <a:rPr lang="en-US" altLang="zh-CN" sz="1400" dirty="0">
                <a:solidFill>
                  <a:srgbClr val="FF0000"/>
                </a:solidFill>
                <a:latin typeface="Lucida Sans Unicode"/>
                <a:ea typeface="微软雅黑" pitchFamily="34" charset="-122"/>
                <a:cs typeface="Lucida Sans Unicode"/>
              </a:rPr>
              <a:t>n+1</a:t>
            </a:r>
            <a:endParaRPr lang="zh-CN" altLang="zh-CN" sz="1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400" dirty="0">
                <a:solidFill>
                  <a:srgbClr val="FF0000"/>
                </a:solidFill>
                <a:latin typeface="Lucida Sans Unicode"/>
                <a:ea typeface="微软雅黑" pitchFamily="34" charset="-122"/>
                <a:cs typeface="Lucida Sans Unicode"/>
              </a:rPr>
              <a:t>}</a:t>
            </a:r>
            <a:endParaRPr lang="zh-CN" altLang="zh-CN" sz="1400" dirty="0">
              <a:solidFill>
                <a:srgbClr val="FF0000"/>
              </a:solidFill>
              <a:latin typeface="Lucida Sans Unicode"/>
              <a:ea typeface="微软雅黑" pitchFamily="34" charset="-122"/>
              <a:cs typeface="Lucida Sans Unicode"/>
            </a:endParaRPr>
          </a:p>
        </p:txBody>
      </p:sp>
      <p:pic>
        <p:nvPicPr>
          <p:cNvPr id="3256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600" y="2148679"/>
            <a:ext cx="3738825" cy="360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26618491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25634"/>
                                        </p:tgtEl>
                                        <p:attrNameLst>
                                          <p:attrName>style.visibility</p:attrName>
                                        </p:attrNameLst>
                                      </p:cBhvr>
                                      <p:to>
                                        <p:strVal val="visible"/>
                                      </p:to>
                                    </p:set>
                                    <p:animEffect transition="in" filter="wipe(down)">
                                      <p:cBhvr>
                                        <p:cTn id="10" dur="500"/>
                                        <p:tgtEl>
                                          <p:spTgt spid="325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2.4.1 if</a:t>
            </a:r>
            <a:r>
              <a:rPr lang="zh-CN" altLang="en-US" sz="3200" b="1" dirty="0">
                <a:solidFill>
                  <a:srgbClr val="1353A2"/>
                </a:solidFill>
                <a:latin typeface="微软雅黑" pitchFamily="34" charset="-122"/>
                <a:ea typeface="微软雅黑" pitchFamily="34" charset="-122"/>
              </a:rPr>
              <a:t>条件语句</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121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2"/>
          <p:cNvSpPr txBox="1">
            <a:spLocks/>
          </p:cNvSpPr>
          <p:nvPr/>
        </p:nvSpPr>
        <p:spPr>
          <a:xfrm>
            <a:off x="1544320" y="1396998"/>
            <a:ext cx="5262880" cy="46177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上述格式中，判断条件是一个布尔值。当判断条件</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时，</a:t>
            </a:r>
            <a:r>
              <a:rPr lang="en-US" altLang="zh-CN" sz="2400" dirty="0">
                <a:solidFill>
                  <a:schemeClr val="bg1">
                    <a:lumMod val="50000"/>
                  </a:schemeClr>
                </a:solidFill>
                <a:latin typeface="Lucida Sans Unicode"/>
                <a:ea typeface="微软雅黑" pitchFamily="34" charset="-122"/>
                <a:cs typeface="Lucida Sans Unicode"/>
              </a:rPr>
              <a:t>if</a:t>
            </a:r>
            <a:r>
              <a:rPr lang="zh-CN" altLang="zh-CN" sz="2400" dirty="0">
                <a:solidFill>
                  <a:schemeClr val="bg1">
                    <a:lumMod val="50000"/>
                  </a:schemeClr>
                </a:solidFill>
                <a:latin typeface="Lucida Sans Unicode"/>
                <a:ea typeface="微软雅黑" pitchFamily="34" charset="-122"/>
                <a:cs typeface="Lucida Sans Unicode"/>
              </a:rPr>
              <a:t>后面</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中的执行语句</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会执行。当判断条件</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时，会继续执行判断条件</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，如果判断条件</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为</a:t>
            </a:r>
            <a:r>
              <a:rPr lang="en-US" altLang="zh-CN" sz="2400" dirty="0">
                <a:solidFill>
                  <a:schemeClr val="bg1">
                    <a:lumMod val="50000"/>
                  </a:schemeClr>
                </a:solidFill>
                <a:latin typeface="Lucida Sans Unicode"/>
                <a:ea typeface="微软雅黑" pitchFamily="34" charset="-122"/>
                <a:cs typeface="Lucida Sans Unicode"/>
              </a:rPr>
              <a:t>true</a:t>
            </a:r>
            <a:r>
              <a:rPr lang="zh-CN" altLang="zh-CN" sz="2400" dirty="0">
                <a:solidFill>
                  <a:schemeClr val="bg1">
                    <a:lumMod val="50000"/>
                  </a:schemeClr>
                </a:solidFill>
                <a:latin typeface="Lucida Sans Unicode"/>
                <a:ea typeface="微软雅黑" pitchFamily="34" charset="-122"/>
                <a:cs typeface="Lucida Sans Unicode"/>
              </a:rPr>
              <a:t>则执行语句</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…，以此类推，如果所有的判断条件都为</a:t>
            </a:r>
            <a:r>
              <a:rPr lang="en-US" altLang="zh-CN" sz="2400" dirty="0">
                <a:solidFill>
                  <a:schemeClr val="bg1">
                    <a:lumMod val="50000"/>
                  </a:schemeClr>
                </a:solidFill>
                <a:latin typeface="Lucida Sans Unicode"/>
                <a:ea typeface="微软雅黑" pitchFamily="34" charset="-122"/>
                <a:cs typeface="Lucida Sans Unicode"/>
              </a:rPr>
              <a:t>false</a:t>
            </a:r>
            <a:r>
              <a:rPr lang="zh-CN" altLang="zh-CN" sz="2400" dirty="0">
                <a:solidFill>
                  <a:schemeClr val="bg1">
                    <a:lumMod val="50000"/>
                  </a:schemeClr>
                </a:solidFill>
                <a:latin typeface="Lucida Sans Unicode"/>
                <a:ea typeface="微软雅黑" pitchFamily="34" charset="-122"/>
                <a:cs typeface="Lucida Sans Unicode"/>
              </a:rPr>
              <a:t>，则意味着所有条件均不满足，</a:t>
            </a:r>
            <a:r>
              <a:rPr lang="en-US" altLang="zh-CN" sz="2400" dirty="0">
                <a:solidFill>
                  <a:schemeClr val="bg1">
                    <a:lumMod val="50000"/>
                  </a:schemeClr>
                </a:solidFill>
                <a:latin typeface="Lucida Sans Unicode"/>
                <a:ea typeface="微软雅黑" pitchFamily="34" charset="-122"/>
                <a:cs typeface="Lucida Sans Unicode"/>
              </a:rPr>
              <a:t>else</a:t>
            </a:r>
            <a:r>
              <a:rPr lang="zh-CN" altLang="zh-CN" sz="2400" dirty="0">
                <a:solidFill>
                  <a:schemeClr val="bg1">
                    <a:lumMod val="50000"/>
                  </a:schemeClr>
                </a:solidFill>
                <a:latin typeface="Lucida Sans Unicode"/>
                <a:ea typeface="微软雅黑" pitchFamily="34" charset="-122"/>
                <a:cs typeface="Lucida Sans Unicode"/>
              </a:rPr>
              <a:t>后面</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中的执行语句</a:t>
            </a:r>
            <a:r>
              <a:rPr lang="en-US" altLang="zh-CN" sz="2400" dirty="0">
                <a:solidFill>
                  <a:schemeClr val="bg1">
                    <a:lumMod val="50000"/>
                  </a:schemeClr>
                </a:solidFill>
                <a:latin typeface="Lucida Sans Unicode"/>
                <a:ea typeface="微软雅黑" pitchFamily="34" charset="-122"/>
                <a:cs typeface="Lucida Sans Unicode"/>
              </a:rPr>
              <a:t>n+1</a:t>
            </a:r>
            <a:r>
              <a:rPr lang="zh-CN" altLang="zh-CN" sz="2400" dirty="0">
                <a:solidFill>
                  <a:schemeClr val="bg1">
                    <a:lumMod val="50000"/>
                  </a:schemeClr>
                </a:solidFill>
                <a:latin typeface="Lucida Sans Unicode"/>
                <a:ea typeface="微软雅黑" pitchFamily="34" charset="-122"/>
                <a:cs typeface="Lucida Sans Unicode"/>
              </a:rPr>
              <a:t>会执行。</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889189567"/>
              </p:ext>
            </p:extLst>
          </p:nvPr>
        </p:nvGraphicFramePr>
        <p:xfrm>
          <a:off x="6929120" y="1305558"/>
          <a:ext cx="4545398" cy="4617722"/>
        </p:xfrm>
        <a:graphic>
          <a:graphicData uri="http://schemas.openxmlformats.org/presentationml/2006/ole">
            <mc:AlternateContent xmlns:mc="http://schemas.openxmlformats.org/markup-compatibility/2006">
              <mc:Choice xmlns:v="urn:schemas-microsoft-com:vml" Requires="v">
                <p:oleObj spid="_x0000_s326688" name="Visio" r:id="rId5" imgW="4643120" imgH="4728475" progId="Visio.Drawing.11">
                  <p:embed/>
                </p:oleObj>
              </mc:Choice>
              <mc:Fallback>
                <p:oleObj name="Visio" r:id="rId5" imgW="4643120" imgH="4728475" progId="Visio.Drawing.11">
                  <p:embed/>
                  <p:pic>
                    <p:nvPicPr>
                      <p:cNvPr id="0" name="对象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9120" y="1305558"/>
                        <a:ext cx="4545398" cy="4617722"/>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388678708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8D62E317-9EB8-4EE3-A0B2-DEA7D8D8667A}"/>
  <p:tag name="ISPRING_RESOURCE_FOLDER" val="F:\7、计算机组装与维护\5、资源\2.PPT\ppt\第1章 认识计算机 教学PPT_薛蒙蒙_0827_1\"/>
  <p:tag name="ISPRING_RESOURCE_FOLDER_STATIC" val="F:\7、计算机组装与维护\5、资源\2.PPT\ppt\第1章 认识计算机 教学PPT_薛蒙蒙_0827_1\"/>
  <p:tag name="ISPRING_PRESENTATION_PATH" val="F:\7、计算机组装与维护\5、资源\2.PPT\ppt\第1章 认识计算机 教学PPT_薛蒙蒙_0827.pptx"/>
  <p:tag name="ISPRING_PROJECT_FOLDER_UPDATED" val="1"/>
  <p:tag name="ISPRING_PLAYERS_CUSTOMIZATION" val="UEsDBBQAAgAIAO9xSE3/6EwIKgQAAHYOAAAdAAAAdW5pdmVyc2FsL2NvbW1vbl9tZXNzYWdlcy5sbmetV1uP00YUfkfiP4wsUbUPXaASCKnZoEk8m1g4drAne+lF1mw8BAvHs7WdwPYJVS1i+wIStKItLVppu1upNK2QWlFW5ddsnOVf9NhOIAm0tnd5sJSx8n3n9p3jM6WLN7ou6nM/cIS3KJ1dOCMh7rWF7XidRalFl96/IKEgZJ7NXOHxRckTErpYPnmi5DKv02MdDr9PnkCo1OVBAMegHJ9enZFjL0rNilXVG02srVmqXtOtilKTylXR3WDeJlJFR3ziv/vB+Qs3zp47/17p9BiZh8hsYFWdpUIJ07kzOYg0auiqBWxEtTSySqXyO53ww/mnGI/eoqqiEak83NkbPXtyuHdr+MPzYhRNgyyDKy6Yn3syeVqGQTRqmaoiE0sxLU2nScJUQokslaMHvw/v7o7290b7vx08/frg6c3o8Xb0553DvduHgz+G/3yTZUA28Iqi1Syq66ppEU2evJHKo/170Y+PRvf3R4/vF6QxsEkM8O7e7ovvdo6AtRIRpPBo62b0cKsYSV2p1VV4aOzFi18fHDwbFCNoEg0SkB13g5gmrhGroq9CaUAjd3eLQPRLYGV7cDjYKYJaI2ZS+SyMhpeVGqaKrsXKMYhJDaWayGZN9FCbeUh47iZi7Tbg0IbP+47oBfCm7/Dr3EaB69g8KGbFJJdbIFgFq6mVq6zPUSgSyjEhcjwUXuWo4/Q5uODb3M+yAQ1UJXJcnsst5SNrCSsqkS2ol6yvWDRp9NgY8znyRIiY64o4ALDL7D7z2hyt8zbrBRxtwt9sx07+tsEg7NiTz3rO54iFqX/o1LjZNJmsnlo4nmsKVWFyrDDfg/FbkGqm1V8PttsLINIw5N2NMCuKqUwsvBUvjhtXE5vmfwaVpy7HjGjOftFwTJA4MeCrBy1fcUR+BGmAPqQy6TLHzY9StCUw1PR5wL2Q+0jxrhSwqeljAk2go3IsQ+ZnXFiGihTAr5CKqdA4x3w9cEKehUwKldb7zRppw4Lg8pC/0sk6vyKg/13O+lBEeO8EqXAWjmCskCAmkzUegdNzesyigUMdFsI6hsAl1+lC/HYOzlaDTDKYjteZTLzxyz/6/ssiH///M5L6bvCg1+UT2SRBZJGaBBvVulXFWpWA1Id3vo3+up0TBFKNfVKpaam4EsOjJ9vw9Y+++CV69HO09RwCHN76ajj4Oydhun/JZAkD6ThzOaHzjqT2YSf66WEhBmi+eOSQl0wfayLkwadZJBRXZnHJIQ9qvLFOcEX21qTs46xhSnG13gBlmIkQRM9vZ68D0wwNbFyC5k9WKqncYP41mBxUCLcQSxJ3PL3CYtaPtLhPExxvAMdRU6VpYVlOrjZwqXGd9rX0w2Ujloyw+I7jwh0nL1m1jjWYLnN83HbCgoTJQJ80O7Rdep4oLd7XXpvvL09BckMsnZ66MP4LUEsDBBQAAgAIAO9xSE2LtzoSDwQAANwPAAAnAAAAdW5pdmVyc2FsL2ZsYXNoX3B1Ymxpc2hpbmdfc2V0dGluZ3MueG1s5VdRaxtHEH7Xr1iupG/RyYldO+5JwdgSEZVl17rShFLM6m6s23pv93q7J0V5CiEJTV8aKIWShhZDavehdUugkNY0P6ZEkn9G53S2LFlyenJISSjiEDf7zbczs7Pf3lpXb/qcNCFUTIq8MZPNGQSEI10mGnnjI7t0ccEgSlPhUi4F5A0hDXK1kLGCqM6Z8mqgNUIVQRqhFgOdNzytg0XTbLVaWaaCMB6VPNLIr7KO9M0gBAVCQ2gGnLbxT7cDUEYhkyHESkyr0o04EOZiCILF0VFe4lR5hpnA6tTZboQyEu6y5DIkYaOeN95ZWIp/x5iEaoX5IOLkVAGNsVkvUtdlcTyU19gtIB6whoeBz88apMVc7eWNy7lLMQ3CzXGaPnmSBI1pliVmI/QRvw+aulTT5DWZUMNNrY4NicltC+ozx8YREhcgb6zYm7VKeaW4WV2zi7XNa/ZqJYlhCie7eN2ewsku25XiNPi09NdurBc3KuXqB5v22lrFLq+feGFFRwpimaMVs7CyMgodGBTM0l7k1wVlHLvtVBkVaOxXTsMG2LLEcBW3KFdgkM8CaHwYUc50G9s6h229DRAsqQAcvREvW97QYQTGCV1CiIHhWg56Yu7KoCfmF0ZSN5PZT9KaGKVFtaaOh82Dtn5oljlsOoZtSTGSWvxO6pK7g4TAr4NbpT4M7YnaNhMlRM4YZAsXgWOqSyGj3CBMY+rOwFlFdaWZ7u/C0jCSIBfudiCrtbFSOB4N1UjFB1WPG98pfFKVGtSnSSkS01nQ7re/dh7u9g72ege/vHj25Ytnt7s/7/Qe3e3+/tXh3heH+791/vomDc8NGRE/UpqgkgQcNBDtAfk8YrdIHbZkCIQDbaLmoJ0pojhzITsVcUCVOiGlOuEgF5IdUK6uFK9fIFoS6japcKYkx6UHP9Cvg59i7kLiFJzLFrhDFFgZh0YKSBthLnP7sDRpZs+9sudZVocKIgVvE+rg5lcEJbbJZKTQ0mQQp9QPUaXl82gT4irEzkeuhIl+zg3cPzhZ6EKYhi03c+ny7Nx78wtXFrPm37d3L77U6UgQ1zmNZ0sUcflMxU3ndUp3/8XpJeo75luSoR93pTs26eQT5Uj5xrXBMmPNmixhfaV9ExWs+8OP3QfPewdfd79/nKrZn+50Hz/o3vnpyPHR3c79e539P9L4dp7s9f58erh3v/Pd8zT4fv3TAN/l+v3TTyq/BmJPPSl3fKp8H+6mgfV29g/3n6RBboCKfCDrQ59eadw+pqHAA+GtgFbx7Gr0MyN4enHmM9yZb4VEnaUWr65u/4lCvdJHViJvr0ehzrWwb7yo/18qlrwNbjojVxvLnHiJjEd8JpiPdYw/WgY3z8LcbA4vSxOHMhlkG72RFzL/AFBLAwQUAAIACADvcUhNBOcD0bY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yx09TQE1arW7srYuy7LopQwM4roxB7ZY/8rfN6hIyUPfKZkhIeGd0fwQ8tjhNqfIt9NU+nX1uBYX0MCQunYDWeHszkysi1VwRMw0tYShPOC2nAlA1lVudCyo5iQgzvSIUV4eyXweV7+xiJsgODb7XhxkKKKApD/WZj1Fs6rpc9p+3orWk/ul+F/nHuPFN6iV/PsVK4qBv9qyTnM8/TU6ITM8+GGWZNajiIe7bhEcf6HiM1WGxBvHBOp7phXIGcej13szUGR1mUA5QNZxn5S4bSz7omB7HWVSMQ2ibVOVxNqprqP/VK4A3KlDBidExV6+sYJu9dGSl8CwAWRR161h2cpemoIhR2QL01UtgHj70MSd2jY+12ox5go+KG85pJHekXRd8pMS41DBBedVzDDGc5v4QVzqV9WTL3YQf3g59s5bDLTOvF3p3Ct1Jys7Yfp1ArzT+T/wBQSwMEFAACAAgA73FITaPtv2riAwAA7Q4AACYAAAB1bml2ZXJzYWwvaHRtbF9wdWJsaXNoaW5nX3NldHRpbmdzLnhtbN1X328bRRB+91+xOlTe6kv6g6Th7CpKHMXCdUJyiFYIReu7sW/p3u71ds+u+1ShUlFeqISQUKlAkUrCAwRUCakQ0T8G1Xb+DGZ9jhPHSTgHaNXKOlk7N/PtfLOz3946V2+HnDQhVkyKgjWdn7IICE/6TDQK1gfu0vlZiyhNhU+5FFCwhLTI1WLOiZIaZypYB63RVRGEEWou0gUr0Dqas+1Wq5VnKorNW8kTjfgq78nQjmJQIDTEdsRpG/90OwJlFXM5QpzUdE36CQfCfExBMJMd5cs65JadetWod7MRy0T4C5LLmMSNWsF6a3be/PZ9UqRFFoIw3FQRjcas56jvM5MO5evsDpAAWCPAvGcuWaTFfB0UrItTFwwMutvjMH3wlAM1MAsSyQg9wA9BU59qmg7TCTXc1mrfkJr8tqAh81x8Qwz/grXobqxXyouljeqKW1rfWHavVdIcJghyS9fdCYLcslspTeKfFX75xmpprVKuvrfhrqxU3PLqQRRWdKQgjj1aMQcrK5PYg2HBHB0kYU1QxrHZjpRRgcZ25TRugCuXGK5inXIFFvkkgsb7CeVMt7Grp7CrbwJE8yoCT6+ZZStYOk7AOoBLATExXMthT1y+MuyJmdkR6nY6+wGtY7N0qNbUC7B50NZPzbEPm/bd6lKMUDNjUpPcHxKqY5U5cpmPGeUWYRq5ecO32lRALzGO9Tex0/m60GPkvIDGaqSGwzqaVvaKH1WlBvVxSi41neTa/eaXzsOt3u52b/fnF8++ePHsbvenzd6je93fvtzb/nxv59fOn19nwbkhExImShOUhoiDBqIDILcSdofUoC5jIBxoE0UE7UwRxZkP+YmAI6rUASjVKQY5l/Z0ubpYun6OaEmo36TCmxAcFxPCSP8f+BS5C4lTcC5b4B+CwMp4NFFA2ujmM7/vloVm/swre5Zl9aggUvA2oR5uZ0VQNJtMJgotTQaGUj9FlRUvoE0wVTDBg1DCRJ9zAw8JnCz2Ic6CNjV94eKly+/MzF6Zy9t/3d06f2rQQOJWOTWzpRq3cKKGZos6oqT/EHSKno7FLsk4NF3pj016/Bkx0LJxbXBsoyTHi1JfO1+OJnW//6H74Hlv96vud48zte/Tze7jB91PfxwEPrrXuf9ZZ+f3LLGdJ9u9P57ubd/vfPs8i3+/olkc3+b63aNPprgG+h55Mu7hTHwfbmVx623u7O08yeK5BioJgawe+jzKEvYhjQVK/GvhWsXTqNFnRvA84ixkuNdeC9E5af//e716KZpz+odQqkj/keacaalevfC+sTVIR8Mbw8gVwbGPvYzl0D56RS3m/gZQSwMEFAACAAgA73FITQ/kWSCZAQAAHQYAAB8AAAB1bml2ZXJzYWwvaHRtbF9za2luX3NldHRpbmdzLmpzjZRNb8IwDIbv/AqUXSfEPrvthgaTJnGYNG7TDmkxpSJNoiR0MMR/Xx2+mtYdxJfm7dPXsStn0+mWiyWs+9Ld+Ge//wj3XgPUnFnCdaiLFj1HnVmRTWGS5SAyCayGFIdPj/L2RFDGTHrTeP2JtrbixxS+mXFhq7gmLAyhWUIrCO2HSrKixN+gtH1Zu5IqfY6XzinZS5R0IF1PKpNzz7CrN7+qFdZgVYA5g854AoFp5FcbeXJ8iDCqXKJyzeV6rFLVi3mySI1aymlb/vlagyn/+GIH9J+j11FgJzLr3h3k9cSjJ4x2UhuwFvZ5H0cYJCx4DKLi2/frHzQwbhZUo4vMZu5AD24wqrTmKTS69DTACDFZejW6GWE0OQcrtyPubjECQvA1mIbV8B4jAJVe6gt+oDYqxY400GbPj6hQfJrJdJ+6j0FyeFi0beveqVB//CELRkjVRmhOjGnednNcMPaOHFxbyzqmZl5QoqRERSTWFFiQp3H1awT3X13GnePJPC9vh/JqLNvAzQLMRClRHv/73EGLo7jL1dn+AVBLAwQUAAIACADvcUhN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73FITZQTsyJpAAAAbgAAABwAAAB1bml2ZXJzYWwvbG9jYWxfc2V0dGluZ3MueG1sDcwxDoMwDEDRnVNY3int1oHAxlaW0gNYxEWRHBuRgOD2ZPvD02/7MwocvKVg6vD1eCKwzuaDLg5/01C/EVIm9SSm7FANoe+qVmwm+XLOBSZYhS7eJo4lMo8Uixx2EajhU17/wB6brroBUEsDBBQAAgAIAKBhr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O9xSE0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73FITe7Vv9acGQAA8D4AABcAAAB1bml2ZXJzYWwvdW5pdmVyc2FsLnBuZ+17f1jSV/83u9ty3/XDWpmYP7idrZqWjlxaqdBWd9ZaulrmSoWSlJoikYkoArU2TUSpNXOulO3b7myZUlhCIlArwCSlckWEQvFJzQDxYwrIzwdsV652X89zPc9138/1XNfjHwrnfT6f9+v1fp/zfp/30XNKP0+In/HO/HcgEMiMDevXboFA3hRBIH8zvz3VLcmq6z/v/ngjd0v8J5DGzoABd+NN7MebPoZALjKn2Xe95W7/177123MhkJnXPT9vSPFnd0MgiG83rP14Kwll6MGVNfRvd4GtC9EHI1YPlX49Dyx9Ur2+6JdroermS2+93/y2eA/8k/X/WHp59pJrX72J33Lx8xnid3E/euFwDVc+Vt1YuO2+i/aZ2Y+durJvBbZReTwgt1Hui9DfPH85s+OWOjeTjb7/WdAKXKHhsiIB7XiWnIh2DldFFD2ehnZTgxy8Lznhw9+mT1GpA0ROg8a5VAD3yLvfv5hbHi5hV6GpKwXvjUv+cTE/jYFmi5yFhR6rIDxZurnw70LfZfxZnuYg54EgiDR4pf/utDfczUfhZT26Q/q/ebq+PARO82Bl+InGmyf+J809vRvR1rsDvVVoBMWm0iA2bDn1FmHhDeXRGr9ISYT7gYeWfpqzv0vHFlGNwewFDjQh6obfsZpAH8DX3Yuze3oFJVe+GzFpGW2dFXSP8oNRC/ZuIxK3Mjw2Xwre0MRpOp1ud3P7acaGHytfvrv+7nm9/ix0nMaa7zIzsPFii9vU1f7ffRQWExP6Av7oL9uVys1wqtvI28ULOtonIf7jEKeflUerVwiG28Pq3PNxbMTochqvpmuzYoQSIEsQ+hLxrJXpsjC76tnCwkLHqMIoWHf3U7GCWFQuVRQmvYTc7COffuwStYk9OgHQbnm/Jn5cyYmkDPt3nSHjJGTnllE39B8bZ52R5Cf65Xmbx8yrnHMM9N2C3R7SO7cnSSJ+pWnGOvMT5AibfiDRNZKoGfn9i8SaWvLgFbLiB+zEY/muUbQrr1B/UZrARFj3PPOwNaY1db5UukWj9UPDc8Rto1fklEEtKx5OFzeJtJw6FtWqzoqQ/+nB9KFzkgbDCtNlNsWgzno+btqSercdo4bSRbU8ywmpIVJoEj/Nq8TSxgPry22V4MZnKYwd4HUDNq23cMJaa6aH4sGws25rKf5Ieb21WeqLIj3WrqKZ82n5xuUFf3qWWAMjubRlEWoyrnbCMepyQpiwgWCbfgHK13pppRnBjclxa25N8DWm3y589mudOuBK6D1I5kuXDOTMRarCah3Lb3A/QZi7c+ukQWT9p1N+mNDMTyuyAURIWVUTy5Ux8d5g9NQLsmL2vx6Pgdhlnll34XwoUHUgaML6VcwJN/3L4S4c661KZAutzwS07y6lg8uD0Lqkl3N43T1/fCvB2hctKgDPz9q56bXu/+ejCHM/iy0gWstElrIuo3PQWEt1KGiOkWmioWlXA33RMnB5IFoFLkdMYJ8tBMW+id5I+9DAzyVBf5vngwbAy6gJ7VvjnBZg4HDGzqWvigvu+54qsexgT5A9x/G6efXHcy9Jlp/Tv7HswplzExEYSj4YQH1aQj0izhAZzzf8Kajbg/5eAo1HFQ68P2/0yfHEM3/t9gIUDxno/l8npZPSSem/W5qzjOqJc1+OzOTsRTt7cbVU60B0hApN6wuBja23WmU3KJSna2AtpDGOjd8pjYy1D13HC3sMBtpYFW3sN+do2taJ3JaknPJkp32H6g6om8Oy3BCzTiJtTciNEZqy9AsP55++k1dyflYGW/TZdBRADeeLLF82WsHpKlW2F9vgCCzgc/9F6Fcw0O5F13XA2p4s3A/qkuJrnskfEGPp2PWOTqO9U7zvo9qk5ZLTln4eKnVR+2BM45wqaQZIlOjMmN9JlG5sK5WMBDiktNQodRVoDc7xx+e3Ghp80UXgiFJONWlX2bh8gdpkEBx/NYHt/5DaYGizLK+9eBmWF3qHOPJfmM/pWgUpjbEueOo/oRUoyui9MtsRfAqjCsgjuDan0siw4Kl18Hbxaq7jfjvBsZhaboOFJB2RSOfIs8tsZSomdzliMDgHmcMPvKLt5VFby3mdboYL1VyeHGwhrfS/n5Pyp0KmMm71TAn7cs8TLBUXX1O9J3bjV1DMlrkiyQqfcvhiyWlomUTVNrVJAD0vUQWu2d56qhwNCvG0ecmMLwGgdPNXtO1QV2w20ktVxTVHo2DGxLmiCpXR2F+z5U/JPMP76GEwC2d8YqkUIBiy9CX0O3taqbFNoVMbSA7igvlcZRk+j4FNK8ceKP/5A39RM3uairkoyybM4CqFrRQVMArKtwNRxl9eS/YMdJYulooTZ8C/Kn8ju7tvGbxQHClNf7OM1ilhQ6XNSN9sG8jQ3crGN1HGOKCOwzTWbPsrL3OunX5tr02eco91kaCkBtAJoVPZoBxcehS+Ryy7A60qBnHfYm7T8QUMbLlYprQsFzbsj41ZUswBnUyWf5SwY5maCT6/3qxdBfhlgsM8SjfaFCnSOvyM6NR5OC9e/qf/wuO77XTsLpzIBy45I6tVbo0D9qbO42pmfgafKX76EV1XDg+V/GpAeoNORvqe+UZ0a49B7pqvYCqYOsmR5Y0wfPQg5vsZ6ODiehIZfgCHhMGJYh0wbNABFCisy+Qg1yX9NWI2SSIGG//qxEhqTd2kdFI6Kf2/IE23p6chraeRPzqFTc1/6nv2uASWAFswJauUPfpnMSiFJcIW/0Us9kWP6CO+TH1tZwrXhaHH2gfGV9Wf/Hiq8R0u9j+xLwgYYDufsb88dWnpS4UrtjBCIgQj75YVDt9cZHQkbNRMgK34zp1pJREG2UuUit32HSfBjbaJBTHET3Q/035X+NJMYL07U/qJLkVMqvn/SE2gn0gIluNPIZ5Xy0/VkrSl0+RIl12wMdxYja1dKTBSjDGObrmj+9t4GGVE/b4RBVLR/Y4HKCRVoAcqmMbwqolJetNyuTkEUBz2RpDg1DibvskXUCRJakuCCp+mf0hXfUNaKbmQ30RCNkZuxbFh1xVc4WhDWZXZ8cjb+UhQNZj5MkAkx9zhzB+0+Ey5HcKM3W9kCRXZ+lIsXZynVeBUjz8o/gXOMLA2+3D5eg5oNagqPs7pzmyNfahO5GXb6TY/ebZ/iMJkhTtxmkESmdBj6MfYhHi25sqrtveMYKnitw9UYhPF7gqiEDQwbW6e2OPiXngUjuUTFV52bWk4WU5WP+876BPBVEjzEKO/JqZ1L5TU8UQkSmsNL3uueTa31HZEhTWSGVsJShJa2wtPL9dJ3SXN5lR8N7pbARWlry6rktqgXD8jpv/V4SAeB8MkNVCySS5pp1/7irEW/rbYICHNnfKQ+BP95w8a54gkOO3wZgaWQIMvxqGRkguLc/zN0fMxW1MX5US3ZPPKDn1lW1pN4MN5GUCySRhPQNtsKhQ361VPxqyilgf3h15P3hZ7OnTdf0OPpj+iV5klDz5adwan1AFRKnQ8wAKov+1pdVDgB8R7ltf6Ra1rNoxKHVg8phvdikCpdaiXSYqw4EUND59ajn+r9VOCQ1+iYuJ9uplbVJK2j+hVgEGs42o+8Tt8z1SNVkmQ0siW9AP+GdfvCXkJrSwCS6VjmsMQXoSxZgLNZnY0fv/qBNJVoAGVNX09fRcWWpURch96RhJ59r+hjZKDzS7TTUMGkDIL6F089Z88pkMHVO/APGjJts83R+bM4colbFKK6uOwxmiE2mHxEdtWFfMsUC5GZaIwzHjk93lLXo0XRaAo/XbpY2wEnbC3tTVi6k9Qajr0Hfg7OFHG/ukogtKp+gDDmM9VIXKzbFYSGegvMmhKDEjpCh88rbXBoPIXq5RCNsFGSmtNBKygjgQDFGCU+fCO6Xk2bpfgtbn2xEud1fFvCGrVJvfkosV25yt190R/ieVmV/R1GarCxf/59XCKWUZNi8rGofH2Fv7EEhW/zL0nagEUp5mIQnh2Obag/JiOo4hnWX+vC0fB1GaheexEW99rz5+R238U2O3P5ejW2KlsS7+5tT/ON6Ie+1r8GkBd6aLaFXGWR4d9RTNV8M8c7a9aEgOnirkxOVL2UDm+CNDuH31tBePGUSl9kayVccNtIb4R8RrrfS4D3fGaO+6AYbZrJqUOoy98+nNJOPU2hYEijBGnfyF6LdbcewDYDhiyKay4wSAfbNGPbrbDYBj3xuDrX/P/4qq9hslFZVLNf17NFgb6vA7mfAwbfLWCm/yX0iTEJMQkxCTEJMQkxCTEJMQkxCTEJMQkxCTEJMQkxCTEJMQkxP8uhMXEFVGMjxsWCAQrQib+UBdBGdhYZ6Sa+eagvk/vunywa07NfkmlPVcel+85jT8Y1135S5e4ehZ2DTHzFvR/fTT+/7AZN6RxOTSLxmXH/g36AueLUAW9lV11SMdAVzzSeqfLCzF0qOu6N7I7oRUNOsU2PyPeRPC8I8BFH9GDrrS5sI2WJ4uQBQ0d7zX6c/24crXJLZPhBqMVQSKhc5TNog5UUT+gYPl0c7TaqAc8NwgKCx9/6/sQMdBHLe14D9GpBzR0XffluL4WrdkayirTtZgsoyCTFkvx4peZY2yknGeeA2Xf6jkClmuMhaSMydBUlc5lwrtMIymi0RTfILL+Ijet01BgUmI19m7k6O9f4K9k22zvKlSoZh8RFijU2PuiNfuVJEcSDR1hi9yPHMQQBd7UocO90oIvVK4duUhnb96IsiZN7e0e53mJ6VdgNKxoGtVopkY4ArLFeRxV40Kq3Gie80NjHLXnXiXcY8yVUuhsodEmNKZ/3hauIQ9d89KYWqCd2lH4pW9glkMwniWPFpcTXzSIGaHLxzwHyEUrD4qvfkSN+I1pb2OmrkqVGLQKHi4VnzqPFp7+OV0mkalUmRxkiBlAnNOJpfPxSOcSaa9K1RPBdTDukFTJKwP4rTD3bF3qvD4cwoz9zikgJyn7d4XxO85pzU4q4sqjh0CyKaHHRynN3cp4C/7JDTZ84W6Fkv54gf9CbTVCdS1YfT9JHRTtyzIbjs6VF9KvhaHU3mvhByTGpNaAw72WOH9AyUPZC6DyNxnwvbYlDZ5D+Ylelx67acUbQxDF4P48geUHKatfNV+kLsUyUL0v/abZfsxBIWe8INSula82Faz4zZJ322K6UF+RBK/N9mLISH2KmEXURJMoH/6umG3bvAwVJG+nH/qKkQh/r1z3DdgfXPxPRxNPy6rXqGRORoCASVrpPNXZGL3ugkE3yFUVNd+bZT7WY95WZZ4CgfBS7bfq9MaH9TKEb4oSt20es2FQIXcto/bchr7HkTVrq5ersOrd6fv85OFaU4YoH2N/6P0xOExd/Q5gvU46qRzFAnczaOtyCmHJArXewS/V68Co3WZBZU+f+2MGBHJLzG2pkcnHHsoQMA+Cr8b5AyW8UWbJW4M50hauesj0ToGTbvQWs/O3mcjmnAq0UuUtYdfLBsluJ2Q4HsOcuwod9W2D/hDIDzFVsGe1N8cVdV5bhBy7OfKcEChh+89fs5aonKVpJyrz0i101uXvHecX5SQX6bTEfd3OW2ySw3JfcsFRjU4hOEDc4V322EZSDyllzWik6BwyJFrArEcZe4JEVJeZ5hr5NqLo8Yj9uRwWVMuxqdtzjucdfxw2bsrvtQV91SNGRf97tlPZGdyVviyXvb9LfjNJkAUohPUo4hz3rPki2U+U/mA+MiQ7YmoleFhS4lh8zXBEnstYDZgXUiMkV32ALXbhjRUrp7bDi8VszIKH6oXqTuJW+rW95JMOyOXl7vB6gtDKe/PUVflZdmuHxt7RpRCaLpPRBo1O7rLLu3Sd4w7O1Nxx8/P4hdeNc7GUxq/1zzluv6feYJWftLNGy9HRc9f8BvUJb3KdaNpVxAfUegPBdaN/lbDhQ8bFrNR5h7t4S2pxy1EixyEzBuqvUDnV5T+HomCibdfdFLFsb/d8VfdBf28cFm6d0r0pA80MnnnBc9FEnWwd0Pbqq9GJiLEn4gzQ+gx9REnBZ3CV5odZ7LTp+5V57FA+HgJ5tB9squGIUljHX1A71f2kn+YnOphSRYkrhrasuxfZqFUFcymDuayNXuf0Qq5J4X2adPI09GrOMLqGY5sKgewHI90akjVr7VKHfnRN3timHH9mSAXiRBsi2jMNOu6M33/ISTONQuXa+eKh79OwvPOOnSd6zPdNLWs+qt3bTGFpU+B4HXoHBHLVXASWoT9zJVB+d6c/vGgM1myuEmuM0vzK3S5Q0II7Ip0Grgh2hjidHOgNbTMIuwsY9BEiuv55U2XPmXdhmNhjjzhmbFEQRxrXpJJkgGDmmp3dCxGJAOG+Yx4tkyNPdK+H3S16HSH2ZNjM7q9202HfiJY6M971IhDbMs2CyyLqA1gbyODwmCeLbBiixk1K1cN28TGxOQ+o2A2MCIBD0s9iBmuNls32FkrA5z1RN/IAguwp22Vla1qzGajTPDUurqIt54tSM7noFkgVD3Epeh9Y/2JEseH2cj6uaOY6GyxtDsxlKRKrjugymZoKOjJS2V+X/sJPKx46y0KaHL4bLrl872wjatxuXEb4Eubw3TYeZSS+3tilmH24g7inVOqtEsnwsEQGNqR8NpaoghY1T7ltQv4mZauuLXECVMYeoDl+N4vVoI+KBC9KpLHFjSChQgYA5bQgGDYVz9jZpKrYTCiaCSgsp8plUtcd2twIDXv2EpvdXWh8S3MoaHFx1qenfUUrU8AW3hL+jCGiUgEsninTDweHM9dEUgMzFNPG59aVc7qAu0qKO2nhqxwU6yoJ8A0UxQH3zj3dYareuIuogueILU202FlTNs89fFsP70jKGOeV7AMjezziJgULue8EqnuiENGYv5fJlc5hEhmTqkLw9QvHh63yyK4w6vOgwqc/d5UgRty/kPbHXJLLpqFZb7LsN8t00Gs7w22FAR21Y8uzWdtOpgWNJ4hcH0D0jZ41g6hsuj4+ZdWDU2CW1db8Z/V0aS/45S5GGKCMxzylY8NxrJ99aFzYlFv6ZoLA8LTJYRLyElLzp68Do7Q4sYohY7YhkO7hyMwZhm/lzoge61avtVffRCB9AEXnxgjBAWs1a6y67FDYCbmsSI+B8d1vR+ccFyx9ROawpYT1kuAf0oTRzo2f2H/8g1zknBLz4pmDcJKYDcptuhK98A3IQS7ZOlDXJfoCncwIhUsY0hl3TMMOrhnH6vmIj5u+kuBwLy2YakPvxdnZIgF++mpFJYXazFFt1VIqtJgKJsUFM8aDBKlUFHgmk9uDqC3T5cSLDJizNtDwExnELhwf3BjwVqNZaBbg/VpCCT28Tabmg8abwiBgXyDOJT5eyr682a74Wr8qmG/0DNJFChoYYtKCXHdvNbJ6oiGQo7an8cgfnQLrWZDxTz0HzK6zxFCIBXmqWVy+HpSRmruoi1vO6XPHw9KYNZpdb1kR4f8sk1suv5bBum6x4K1LeLIbrEp9bqR70SK5a5sIYQ0Bua/DbmG6LAOJzieJCS7317bA5/G0kXhfjbq9V/uoXYhqDLEVTgdEp9ZWOaYtEEokt+eKUERLsTs7cVSpSQH67cq8pvHMxG4d/nTMbM89Rslxe+fUcUvku7RtHHkHA8wKoR6l2BlsB8/Hu93Vh3f2fdLaKrIrqAZFgmg4TPRdRdhI1QxEa5JpdH+gUoE5sgs3PWVzbE+UUFJs+KLktKVQpu486l6kiSd1R8x70UTB+LjJKOPJK4eSwJHL3H25w2NyGsLRmirmR1EF/hwmVldHfVYXXjvMDWzW7qXaLi5AcQUJsYZBKVUvVRPjBouz9Y8bOOwqXZswqIQUqjeRdU3pf+frB3gpfwSZ4/Po9saTnhH43DZSh6xxOqypu1nH3WPUrwVgLpJ15ZVQQCE57I2wnNgcthuz4QHaWEKzlHTp7qCjTEPblApZ3m40MwUcuQet5Gqm+omR6H6yuOlFpFTNQG8mOsaNuRIfVLDAEWNa2fZiPf/YrglkUvnATvvDD6k1dX8iil8znqNy1owny26FyDna5BhDK/sx7gphJcldDd+VS/OgoigOnsxggU2wjdo8lc7SLOUv9SeT6vW63lXqUlqBmOJeNu/1OtwldLgvUvWBjW96xpGL3X68F/f8VuRAv7aFgfaHOYdKumAkVxVtrAo/831w2DlsOWQ2UoxkzbKz+/J3Y7zxlRRBanwRjWhaXoBM6yVffVFSGmosfHL0H7XbYD+mPouJzh8dKEkuiJJgkTZlmZfVRsjqW0TVLkqgDXnRjs4MGzG5Cw4z3r+QVM9yKFmbRKhGoJnVEoCPGQxxh0W40QsC+dBXk1HpEJD/AeY2cOTXtqUu4hvoWjPCFhCQZwB1jY3s5LTpNNCXBo44zSJk4JVlfwSba46mjuLvGqZzC2qMbxiHqW67L+dax9DJyiWdvcp9XPCXrz0UQW9NHoLguQEdQTUpPMdfz2AUQxeZFL121QtVnt0NoEV+yEYcTMtrWlEC/xAhVJG2XLssZe9LkZ/izYivLZ+N2Wa3sy1EtiUPWeSQ4O0SMfewOKPYsx3kxeXvPcxr1OXMQ/hKA+aLOsVdiUiK9ZEXklToKfrfQ/lWZXA9W5ufvMc3mRDZ+D1FyIUlfzQLH8VoxhIK3xi/b51xkRw3JPHH/+LruUR9NW0eXzHFZRO5TqLe9vTnb9ejvE85abUOz23sq5+mG+nhEvZTmrOfdjfsxRvvxiiedoBh1sF8EdlzIbbL36N5NfZillg4SqtJcHl35wtO2jaJajwKN/wjYW3jJzu//h9QSwMEFAACAAgA73FITXA/OElKAAAAagAAABsAAAB1bml2ZXJzYWwvdW5pdmVyc2FsLnBuZy54bWyzsa/IzVEoSy0qzszPs1Uy1DNQsrfj5bIpKEoty0wtV6gAihnpGUCAkkIlKrc8M6Ukw1bJ0tAYIZaRmpmeUWKrZGZhChfUBxoJAFBLAQIAABQAAgAIAO9xSE3/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WnBkAAPA+AAAXAAAAAAAAAAAAAAAAAPwXAAB1bml2ZXJzYWwvdW5pdmVyc2FsLnBuZ1BLAQIAABQAAgAIAO9xSE1wPzhJSgAAAGoAAAAbAAAAAAAAAAEAAAAAAM0xAAB1bml2ZXJzYWwvdW5pdmVyc2FsLnBuZy54bWxQSwUGAAAAAAsACwBJAwAAUDIAAAAA"/>
  <p:tag name="ISPRING_ULTRA_SCORM_COURSE_ID" val="29CDFE28-0755-48D7-B396-2DB4679C4ED9"/>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第1章 认识计算机 教学PPT_薛蒙蒙_0827"/>
  <p:tag name="ISPRING_RESOURCE_PATHS_HASH_PRESENTER" val="971e2c2d3a3b16f982a44d13695adfc740fca5"/>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2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2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2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2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2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2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2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7 本章小结"/>
</p:tagLst>
</file>

<file path=ppt/tags/tag22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传智播客.黑马程序员"/>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9095</TotalTime>
  <Words>18784</Words>
  <Application>Microsoft Office PowerPoint</Application>
  <PresentationFormat>宽屏</PresentationFormat>
  <Paragraphs>1693</Paragraphs>
  <Slides>227</Slides>
  <Notes>227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227</vt:i4>
      </vt:variant>
    </vt:vector>
  </HeadingPairs>
  <TitlesOfParts>
    <vt:vector size="239" baseType="lpstr">
      <vt:lpstr>等线</vt:lpstr>
      <vt:lpstr>等线 Light</vt:lpstr>
      <vt:lpstr>方正细倩简体</vt:lpstr>
      <vt:lpstr>楷体</vt:lpstr>
      <vt:lpstr>微软雅黑</vt:lpstr>
      <vt:lpstr>Arial</vt:lpstr>
      <vt:lpstr>Calibri</vt:lpstr>
      <vt:lpstr>Courier New</vt:lpstr>
      <vt:lpstr>Lucida Sans Unicode</vt:lpstr>
      <vt:lpstr>Times New Roman</vt:lpstr>
      <vt:lpstr>Office 主题​​</vt:lpstr>
      <vt:lpstr>Visio</vt:lpstr>
      <vt:lpstr>第2章 Java编程基础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认识计算机 教学PPT_薛蒙蒙_0827</dc:title>
  <dc:creator>lucius</dc:creator>
  <cp:lastModifiedBy>张 春燕</cp:lastModifiedBy>
  <cp:revision>990</cp:revision>
  <dcterms:created xsi:type="dcterms:W3CDTF">2016-08-25T05:35:30Z</dcterms:created>
  <dcterms:modified xsi:type="dcterms:W3CDTF">2022-03-03T01:23:28Z</dcterms:modified>
</cp:coreProperties>
</file>